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Montserrat Black"/>
      <p:bold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060B05-088A-4C59-AF1E-0DC4EFA40EB5}">
  <a:tblStyle styleId="{1C060B05-088A-4C59-AF1E-0DC4EFA40E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MontserratBlack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Black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95bbb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95bbb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122fc43c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122fc43c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122fc43c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122fc43c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122fc43c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122fc43c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122fc43c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122fc43c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122fc43c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122fc43c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122fc43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122fc43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122fc43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122fc43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122fc43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122fc43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c92e172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c92e172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122fc43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122fc43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22fc43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22fc43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122fc43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122fc43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alignment model, </a:t>
            </a:r>
            <a:r>
              <a:rPr lang="en"/>
              <a:t>沒什麼效果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122fc43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122fc43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122fc43c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122fc43c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new llm but without emb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122fc43c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122fc43c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122fc43c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122fc43c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22fc43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22fc43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92e17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92e17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Chantal, published last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Freezing the previous layer, and only train 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"Lung Lesion", "Edema", "Consolidation", "Pneumonia",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22fc43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122fc43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122fc43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122fc43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 one frontal and one lateral image),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22fc43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22fc43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LoRA, or Low-Rank Adaptation, is a machine learning technique that fine-tunes large models without needing to fully train the model.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122fc43c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122fc43c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122fc43c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122fc43c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75" name="Google Shape;75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9" name="Google Shape;7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8" name="Google Shape;8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42" name="Google Shape;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53" name="Google Shape;53;p9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 " id="54" name="Google Shape;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b="0" i="0" sz="4200" u="none" cap="none" strike="noStrike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mzLdFx3_PiMW08-LJJ3aPEG9a6oFyWVkqM86YIeB38k/edit?usp=sharing)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arxiv.org/abs/2301.045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Chest Radiology Report Generation</a:t>
            </a:r>
            <a:endParaRPr sz="5700"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Wei-Han (Zoe) Hsu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wh2405</a:t>
            </a:r>
            <a:endParaRPr/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02,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00" y="1116025"/>
            <a:ext cx="58007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106350" y="2169975"/>
            <a:ext cx="22941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loss during the training of the Alignment model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6956950" y="4135450"/>
            <a:ext cx="391200" cy="381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Methods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Methods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485375" y="1374700"/>
            <a:ext cx="79614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Original </a:t>
            </a: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Prompt: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Prompt - Focus on Specific Findings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596100" y="1756150"/>
            <a:ext cx="7137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"Image information: 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. Predicted Findings: {findings}. You are to act as a radiologist and write the finding section of a chest x-ray radiology report for this X-ray image and the given predicted findings. Write in the style of a radiologist, write one fluent text without enumeration, be concise and don't provide explanations or reasons."</a:t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596100" y="3163650"/>
            <a:ext cx="5808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"Image information: 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. Predicted Findings: {findings}. Focus on these findings and write a concise chest X-ray report in the style of a radiologist. Emphasize the reported findings while keeping the report clear and informative."</a:t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485375" y="1374700"/>
            <a:ext cx="79614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Prompt -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Chest X-ray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Prompt -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Focus on Radiology Style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596100" y="1756150"/>
            <a:ext cx="7137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"Given the provided image 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 and predicted findings ({findings}), generate a concise chest X-ray report in the style of a radiologist. Prioritize these findings while maintaining clarity and conciseness."</a:t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96100" y="3163650"/>
            <a:ext cx="5808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"iven the image data (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&lt;IMG&gt;) and predicted findings ({findings}), create a chest X-ray report that emulates the conciseness and clarity of a radiologist's report. Emphasize the identified findings while keeping the report informative."</a:t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706850" y="1414000"/>
            <a:ext cx="7801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Natural Language Generation (NLG) metrics: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BLEU (Bilingual Evaluation Understudy): BLEU-1, BLEU-4 (B-4)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METEOR (Metric for Evaluation of Translation with Explicit ORdering)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ROUGE (Recall-Oriented Understudy for Gisting Evaluation)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224" name="Google Shape;224;p36"/>
          <p:cNvGraphicFramePr/>
          <p:nvPr/>
        </p:nvGraphicFramePr>
        <p:xfrm>
          <a:off x="387863" y="1093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{1C060B05-088A-4C59-AF1E-0DC4EFA40EB5}</a:tableStyleId>
              </a:tblPr>
              <a:tblGrid>
                <a:gridCol w="2253350"/>
                <a:gridCol w="1007725"/>
                <a:gridCol w="1007725"/>
                <a:gridCol w="1007725"/>
                <a:gridCol w="1007725"/>
                <a:gridCol w="1007725"/>
                <a:gridCol w="1132975"/>
              </a:tblGrid>
              <a:tr h="42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METEOR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ROUGE_L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MIMIC-CXR_pretrained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IU_pretrained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0.343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0.211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0.140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0.089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0.245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IU_retrained (allign)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IU_retrained (allign+llm)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IU_retrained </a:t>
                      </a:r>
                      <a:r>
                        <a:rPr lang="en"/>
                        <a:t>(allign+llm)-1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0.157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IU_retrained (allign+llm)-2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IU_retrained (allign+llm)-3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424475" y="1299460"/>
            <a:ext cx="77259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Ground true: 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cardiomediastinal silhouette is within normal limits for size and contour. The lungs are normally inflated without evidence of focal airspace disease, pleural effusion, or pneumothorax. No acute osseus abnormality.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Pred: 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lungs are clear without focal consolidation. No pleural effusion or pneumothorax is seen. The cardiac and mediastinal silhouettes are unremarkable.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 &amp; </a:t>
            </a:r>
            <a:r>
              <a:rPr lang="en"/>
              <a:t>Discussions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875700" y="909677"/>
            <a:ext cx="73926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Baseline model outperform the fine-tuned model on the IU chest X-ray dataset.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Discussions: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Possible reasons: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For Alignment model- Overfitting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For LLM - Vicuna use 7b instead of 13b.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For LLM - I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nsufficient </a:t>
            </a: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Fine-Tuning (more epochs)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Future work: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Add more features in the prompt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roman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Include Confidence Levels for ‘findings’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Adding clinical efficacy as another metric to evaluate model performance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2731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255425" y="3434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74725"/>
            <a:ext cx="8839200" cy="19004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>
            <a:off x="255425" y="1135575"/>
            <a:ext cx="60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Before Training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304800" y="1597275"/>
            <a:ext cx="712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Prompt - </a:t>
            </a: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img_matching_examples_ig2_noexamples_IMG_findings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370625" y="1232675"/>
            <a:ext cx="2906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Add training loss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For alignment model training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1071050" y="1494025"/>
            <a:ext cx="60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3966875" y="1305850"/>
            <a:ext cx="4547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evaluation on ‘test’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the new trained alignment model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5" y="1149121"/>
            <a:ext cx="9143998" cy="19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50" y="2982403"/>
            <a:ext cx="6566401" cy="14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397950" y="914950"/>
            <a:ext cx="6693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img_matching_examples_ig2_noexamples_IMG_findings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12425" y="1190850"/>
            <a:ext cx="77571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Hi Students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Next week on Thursday (May 2, 2024) at 10.00am, each team will have a chance to present their projects. Presentations will be 7 minutes followed by 2 minutes of Q&amp;A. Please ensure your presentations take at most 7 minutes since we have 10 teams (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https://docs.google.com/spreadsheets/d/1mzLdFx3_PiMW08-LJJ3aPEG9a6oFyWVkqM86YIeB38k/edit?usp=sharing)</a:t>
            </a: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 . As a format of presentations, we are flexible. But, please ensure you have the following topics covered: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2122"/>
              </a:buClr>
              <a:buSzPts val="1100"/>
              <a:buChar char="●"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Introduction and Purpose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Char char="●"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Data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Char char="●"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Materials and Methods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Char char="●"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Results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Char char="●"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Discussions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Please submit your presentations to  "Final Project Presentation" under Assignments tab of NYU Brightspace.  Submissions are </a:t>
            </a:r>
            <a:r>
              <a:rPr b="1" lang="en" sz="1100">
                <a:solidFill>
                  <a:srgbClr val="202122"/>
                </a:solidFill>
                <a:highlight>
                  <a:srgbClr val="FFFFFF"/>
                </a:highlight>
              </a:rPr>
              <a:t>Due on May 1, 2024 11:59 PM.</a:t>
            </a:r>
            <a:endParaRPr b="1"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Looking forward to your presentations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</a:rPr>
              <a:t>Cem &amp; Narges</a:t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 txBox="1"/>
          <p:nvPr/>
        </p:nvSpPr>
        <p:spPr>
          <a:xfrm>
            <a:off x="370625" y="1232675"/>
            <a:ext cx="2906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Add training loss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For alignment model training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1071050" y="1494025"/>
            <a:ext cx="60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3966875" y="1305850"/>
            <a:ext cx="4547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evaluation on ‘test’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the new trained alignment model + use_embs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311700" y="2576775"/>
            <a:ext cx="6693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prompt_type="img_matching_examples_ig2_noexamples_IMG_findings"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00" y="2953814"/>
            <a:ext cx="9143999" cy="205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370625" y="1232675"/>
            <a:ext cx="2906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Add training loss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For LLM training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1071050" y="1494025"/>
            <a:ext cx="60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3966875" y="1305850"/>
            <a:ext cx="4547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evaluation on ‘test’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the new trained alignment model + new LLM model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5" y="2139775"/>
            <a:ext cx="5562179" cy="206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051" y="2071197"/>
            <a:ext cx="4547700" cy="278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50" y="1232674"/>
            <a:ext cx="9143998" cy="216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618175" y="1214975"/>
            <a:ext cx="84249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"img_matching_example_focus_on_specificfindings"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75" y="1733150"/>
            <a:ext cx="8839197" cy="216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526225" y="1420825"/>
            <a:ext cx="543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img_matching_example_chest_xray_analysis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0925"/>
            <a:ext cx="8839199" cy="208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526225" y="1420825"/>
            <a:ext cx="543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img_matching_example_focus_on_radiology_style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0" y="2171625"/>
            <a:ext cx="8839204" cy="209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06525" y="1264050"/>
            <a:ext cx="48195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Introduction and Purpose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Materials and Methods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Discussions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Purpose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434700" y="1119807"/>
            <a:ext cx="81789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:  Crafting accurate and efficient chest X-ray reports is a time-consuming task, exacerbated by the escalating number of images for review.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Purpose</a:t>
            </a: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Automated radiology report generation offers a promising solution to improve reporting accuracy and alleviate the workload burden on radiologists.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Task Objective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project aims to leverage state-of-the-art multimodal methodologies to transfer model performance to other chest X-ray datasets, thereby enhancing diagnostic capabilities across diverse datasets. Also utilize structured pathology findings (using Chexpert)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Report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154475"/>
            <a:ext cx="7451400" cy="33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4044275" y="2075825"/>
            <a:ext cx="4057800" cy="1409700"/>
          </a:xfrm>
          <a:prstGeom prst="rect">
            <a:avLst/>
          </a:prstGeom>
          <a:noFill/>
          <a:ln cap="flat" cmpd="sng" w="7620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598500" y="1165650"/>
            <a:ext cx="78513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study will leverage two primary datasets, MIMIC-CXR-JPG and IU Xray, both encompassing chest X-ray images paired with corresponding reports.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MIMIC-CXR: Utilize the free-text reports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Size: 227,827 free-text radiology reports.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Providing recommended train/validation/test data splits.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MIMIC-CXR-JPG v2.0.0: Generated from MIMIC-CXR. Utilized their JPG formatted image files. 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Include different View Position: 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"AP", "PA", "LATERAL"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Size: Comprises 377,110 JPG format images.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Chest X-rays Indiana University (IU X-ray)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Size: 7,470 chest X-ray images with 3,955 radiology reports.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Train/Val/Test = 6:2:2 (by patient)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Methods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564375" y="1268775"/>
            <a:ext cx="7155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Materials: 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Chexbert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Pretrained Image Encoder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Pretrained Alignment Model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Pretrained Large Language Model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Methods: 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Training/Fine-Tuning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roman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Alignment model - monitor training loss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roman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LLM (vicuna) model - using LoRA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alpha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Prompt tuning: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roman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Focus on Specific Findings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roman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Chest X-ray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AutoNum type="romanLcPeriod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Focus on Radiology Style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25" y="1155800"/>
            <a:ext cx="7161226" cy="33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BLIP-2 </a:t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 rot="3242222">
            <a:off x="2440083" y="1860573"/>
            <a:ext cx="333582" cy="312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0"/>
          <p:cNvSpPr/>
          <p:nvPr/>
        </p:nvSpPr>
        <p:spPr>
          <a:xfrm rot="3242222">
            <a:off x="4583183" y="1765498"/>
            <a:ext cx="333582" cy="312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2375600" y="547885"/>
            <a:ext cx="5697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</a:t>
            </a:r>
            <a:r>
              <a:rPr b="1" lang="en" sz="1100"/>
              <a:t>Bootstrapping Language-Image Pre-training with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Frozen Image Encoders and Large Language Models</a:t>
            </a:r>
            <a:r>
              <a:rPr lang="en" sz="1100"/>
              <a:t>)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1433458"/>
            <a:ext cx="8526776" cy="2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6508527" y="3315703"/>
            <a:ext cx="28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Vicuna  (7b or 13b) 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87900" y="3317300"/>
            <a:ext cx="1485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PA, AP, LA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2327322" y="2612395"/>
            <a:ext cx="8592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BioVil-T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731015" y="2605178"/>
            <a:ext cx="17862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Qformer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314500" y="3830456"/>
            <a:ext cx="7016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4B556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BioViL-T</a:t>
            </a:r>
            <a:r>
              <a:rPr b="1" lang="en" sz="1250">
                <a:solidFill>
                  <a:srgbClr val="4B5563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4B5563"/>
                </a:solidFill>
                <a:highlight>
                  <a:srgbClr val="FFFFFF"/>
                </a:highlight>
              </a:rPr>
              <a:t>is a domain-specific vision-language model designed to analyze chest X-rays (CXRs) and radiology reports. Trained on MIMIC-CXR.</a:t>
            </a:r>
            <a:endParaRPr sz="1250">
              <a:solidFill>
                <a:srgbClr val="4B556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4B5563"/>
                </a:solidFill>
                <a:highlight>
                  <a:srgbClr val="FFFFFF"/>
                </a:highlight>
              </a:rPr>
              <a:t>CheXpert Classifier:</a:t>
            </a:r>
            <a:r>
              <a:rPr lang="en" sz="1250">
                <a:solidFill>
                  <a:srgbClr val="4B5563"/>
                </a:solidFill>
                <a:highlight>
                  <a:srgbClr val="FFFFFF"/>
                </a:highlight>
              </a:rPr>
              <a:t> a multi-label classifier for chest X-ray image that outputs probabilities of 14 different observations (including 12 pathologies, "No Finding", and "Support Devices").</a:t>
            </a:r>
            <a:endParaRPr sz="1250">
              <a:solidFill>
                <a:srgbClr val="4B5563"/>
              </a:solidFill>
              <a:highlight>
                <a:srgbClr val="FFFFFF"/>
              </a:highlight>
            </a:endParaRPr>
          </a:p>
        </p:txBody>
      </p:sp>
      <p:cxnSp>
        <p:nvCxnSpPr>
          <p:cNvPr id="187" name="Google Shape;187;p31"/>
          <p:cNvCxnSpPr>
            <a:stCxn id="184" idx="3"/>
          </p:cNvCxnSpPr>
          <p:nvPr/>
        </p:nvCxnSpPr>
        <p:spPr>
          <a:xfrm>
            <a:off x="3186522" y="2725345"/>
            <a:ext cx="675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4249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Materials and Methods</a:t>
            </a:r>
            <a:endParaRPr>
              <a:solidFill>
                <a:schemeClr val="dk1"/>
              </a:solidFill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lang="en"/>
              <a:t>Model A</a:t>
            </a:r>
            <a:r>
              <a:rPr lang="en"/>
              <a:t>rchitecture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