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64" r:id="rId4"/>
    <p:sldId id="261" r:id="rId5"/>
    <p:sldId id="265" r:id="rId6"/>
    <p:sldId id="305" r:id="rId7"/>
    <p:sldId id="304" r:id="rId8"/>
    <p:sldId id="306" r:id="rId9"/>
    <p:sldId id="287" r:id="rId10"/>
    <p:sldId id="318" r:id="rId11"/>
    <p:sldId id="307" r:id="rId12"/>
    <p:sldId id="308" r:id="rId13"/>
    <p:sldId id="319" r:id="rId14"/>
    <p:sldId id="309" r:id="rId15"/>
    <p:sldId id="310" r:id="rId16"/>
    <p:sldId id="322" r:id="rId17"/>
    <p:sldId id="311" r:id="rId18"/>
    <p:sldId id="323" r:id="rId19"/>
    <p:sldId id="312" r:id="rId20"/>
    <p:sldId id="320" r:id="rId21"/>
    <p:sldId id="313" r:id="rId22"/>
    <p:sldId id="324" r:id="rId23"/>
    <p:sldId id="314" r:id="rId24"/>
    <p:sldId id="325" r:id="rId25"/>
    <p:sldId id="321" r:id="rId26"/>
    <p:sldId id="316" r:id="rId27"/>
    <p:sldId id="317" r:id="rId28"/>
    <p:sldId id="27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2F2F2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5885"/>
  </p:normalViewPr>
  <p:slideViewPr>
    <p:cSldViewPr>
      <p:cViewPr>
        <p:scale>
          <a:sx n="110" d="100"/>
          <a:sy n="110" d="100"/>
        </p:scale>
        <p:origin x="2240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34794-F7D6-7643-98DD-0D340FDCF8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BD2C-36D0-024E-A6CB-2DC14DFE4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Gap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>
                <a:sym typeface="Wingdings"/>
              </a:rPr>
              <a:t> </a:t>
            </a:r>
            <a:r>
              <a:rPr lang="en-US" altLang="zh-CN" baseline="0" dirty="0" smtClean="0">
                <a:sym typeface="Wingdings"/>
              </a:rPr>
              <a:t>supportive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knowledge</a:t>
            </a:r>
            <a:r>
              <a:rPr lang="zh-CN" altLang="en-US" baseline="0" dirty="0" smtClean="0">
                <a:sym typeface="Wingdings"/>
              </a:rPr>
              <a:t> </a:t>
            </a:r>
            <a:endParaRPr lang="en-US" altLang="zh-CN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charset="0"/>
              <a:buChar char="o"/>
            </a:pPr>
            <a:r>
              <a:rPr lang="en-US" dirty="0" smtClean="0"/>
              <a:t>Section3</a:t>
            </a:r>
            <a:r>
              <a:rPr lang="en-US" baseline="0" dirty="0" smtClean="0"/>
              <a:t> includes: 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preprocessing 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 information embedding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Twice trained LDA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1-1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1-2”.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Even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concepts..</a:t>
            </a:r>
          </a:p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Link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to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the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previous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graph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(zoom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out),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more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slide</a:t>
            </a:r>
            <a:r>
              <a:rPr lang="mr-IN" altLang="zh-CN" strike="sngStrike" baseline="0" dirty="0" smtClean="0"/>
              <a:t>…</a:t>
            </a:r>
            <a:r>
              <a:rPr lang="zh-CN" altLang="en-US" strike="sngStrike" baseline="0" dirty="0" smtClean="0"/>
              <a:t>  </a:t>
            </a:r>
            <a:r>
              <a:rPr lang="en-US" altLang="zh-CN" strike="sngStrike" baseline="0" dirty="0" smtClean="0"/>
              <a:t>and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exanaole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4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1-1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1-2”.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Even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concepts..</a:t>
            </a:r>
          </a:p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Examples.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2-1</a:t>
            </a:r>
            <a:r>
              <a:rPr lang="mr-IN" altLang="zh-CN" strike="sngStrike" dirty="0" smtClean="0"/>
              <a:t>…</a:t>
            </a:r>
            <a:r>
              <a:rPr lang="en-US" altLang="zh-CN" strike="sngStrike" dirty="0" smtClean="0"/>
              <a:t>.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Matrix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(in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err="1" smtClean="0"/>
              <a:t>probabilties</a:t>
            </a:r>
            <a:r>
              <a:rPr lang="en-US" altLang="zh-CN" strike="sngStrike" dirty="0" smtClean="0"/>
              <a:t>),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two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matrix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and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highligh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terns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for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each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threshold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9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*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denotes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terms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appearing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Gold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Standard.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Data-N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means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will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trained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LDA,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while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Data-T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means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will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trained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twice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LDA.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data,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“learned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mr-IN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Delete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last</a:t>
            </a:r>
            <a:r>
              <a:rPr lang="zh-CN" altLang="en-US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row.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*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///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operation;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itself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(data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without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tramsformation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knowlrddhe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Approch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3/.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Bracket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knowledge</a:t>
            </a:r>
            <a:r>
              <a:rPr lang="mr-IN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Three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colomn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data,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approcha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learned</a:t>
            </a:r>
            <a:r>
              <a:rPr lang="zh-CN" altLang="en-US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strike="sng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</a:t>
            </a:r>
            <a:r>
              <a:rPr lang="en-US" altLang="zh-CN" sz="1200" strike="sngStrike" baseline="0" dirty="0" smtClean="0">
                <a:solidFill>
                  <a:schemeClr val="tx1"/>
                </a:solidFill>
                <a:cs typeface="+mn-cs"/>
              </a:rPr>
              <a:t>s</a:t>
            </a:r>
            <a:endParaRPr lang="en-US" altLang="ko-KR" sz="1200" strike="sngStrike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charset="0"/>
              <a:buChar char="o"/>
            </a:pPr>
            <a:r>
              <a:rPr lang="en-US" dirty="0" smtClean="0"/>
              <a:t>Section3</a:t>
            </a:r>
            <a:r>
              <a:rPr lang="en-US" baseline="0" dirty="0" smtClean="0"/>
              <a:t> includes: 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preprocessing 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 information embedding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Twice trained LDA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7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How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much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times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for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each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err="1" smtClean="0"/>
              <a:t>lerning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and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mean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value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err="1" smtClean="0"/>
              <a:t>presentated</a:t>
            </a:r>
            <a:r>
              <a:rPr lang="en-US" altLang="zh-CN" strike="sngStrike" dirty="0" smtClean="0"/>
              <a:t>.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How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to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computer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rand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score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between</a:t>
            </a:r>
            <a:r>
              <a:rPr lang="zh-CN" altLang="en-US" strike="sngStrike" baseline="0" dirty="0" smtClean="0"/>
              <a:t> </a:t>
            </a:r>
            <a:r>
              <a:rPr lang="mr-IN" altLang="zh-CN" strike="sngStrike" baseline="0" dirty="0" smtClean="0"/>
              <a:t>…</a:t>
            </a:r>
            <a:r>
              <a:rPr lang="en-US" altLang="zh-CN" strike="sngStrike" baseline="0" dirty="0" smtClean="0"/>
              <a:t>.</a:t>
            </a:r>
            <a:r>
              <a:rPr lang="zh-CN" altLang="en-US" strike="sngStrike" baseline="0" dirty="0" smtClean="0"/>
              <a:t> 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number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of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topics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before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that.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LDA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process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them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beginning.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Cross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validation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we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use.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part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of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dataset,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validate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rest.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Labelling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from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gold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standard.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Add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another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slide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bfore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explaing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results.</a:t>
            </a:r>
            <a:r>
              <a:rPr lang="zh-CN" altLang="en-US" strike="sngStrike" baseline="0" dirty="0" smtClean="0"/>
              <a:t>    </a:t>
            </a:r>
            <a:endParaRPr lang="en-US" altLang="zh-CN" strike="sngStrike" baseline="0" dirty="0" smtClean="0"/>
          </a:p>
          <a:p>
            <a:r>
              <a:rPr lang="en-US" strike="noStrike" baseline="0" dirty="0" smtClean="0"/>
              <a:t>80% </a:t>
            </a:r>
            <a:r>
              <a:rPr lang="en-US" strike="noStrike" baseline="0" dirty="0" smtClean="0">
                <a:sym typeface="Wingdings"/>
              </a:rPr>
              <a:t> prediction based on GS</a:t>
            </a:r>
          </a:p>
          <a:p>
            <a:r>
              <a:rPr lang="en-US" strike="noStrike" baseline="0" dirty="0" smtClean="0">
                <a:sym typeface="Wingdings"/>
              </a:rPr>
              <a:t>20%  human evaluation for no-label terms, whether their new predicted label is consist with human beings knowledge. </a:t>
            </a:r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5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Dataset3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,,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vernbs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baseline="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approaches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(blue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red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composition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(Data1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Data2)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Normal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trained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LDA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vs.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Twice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trained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LDA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(Data#-N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Data#-T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5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r>
              <a:rPr lang="en-US" baseline="0" dirty="0" smtClean="0"/>
              <a:t> + keywords:</a:t>
            </a:r>
          </a:p>
          <a:p>
            <a:r>
              <a:rPr lang="en-US" baseline="0" dirty="0" smtClean="0"/>
              <a:t> Cryptography : digital signature (elliptic curve digital signature algorithm; quartz digital signature scheme; powerful practical encryption digital signature scheme)</a:t>
            </a:r>
          </a:p>
          <a:p>
            <a:r>
              <a:rPr lang="en-US" dirty="0" smtClean="0"/>
              <a:t>elliptic curve cryptography</a:t>
            </a:r>
          </a:p>
          <a:p>
            <a:r>
              <a:rPr lang="en-US" dirty="0" smtClean="0"/>
              <a:t>visual cryptography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learning: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Label learning</a:t>
            </a:r>
          </a:p>
          <a:p>
            <a:r>
              <a:rPr lang="en-US" dirty="0" smtClean="0"/>
              <a:t>Kernel learning</a:t>
            </a:r>
          </a:p>
          <a:p>
            <a:endParaRPr lang="en-US" dirty="0" smtClean="0"/>
          </a:p>
          <a:p>
            <a:r>
              <a:rPr lang="en-US" dirty="0" smtClean="0"/>
              <a:t>Software engineering:</a:t>
            </a:r>
          </a:p>
          <a:p>
            <a:r>
              <a:rPr lang="en-US" dirty="0" smtClean="0"/>
              <a:t>Multi-agent system</a:t>
            </a:r>
          </a:p>
          <a:p>
            <a:r>
              <a:rPr lang="en-US" dirty="0" smtClean="0"/>
              <a:t>Model transformation</a:t>
            </a:r>
          </a:p>
          <a:p>
            <a:r>
              <a:rPr lang="en-US" dirty="0" smtClean="0"/>
              <a:t>Process assessment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4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9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Result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prove</a:t>
            </a:r>
            <a:r>
              <a:rPr lang="zh-CN" altLang="en-US" strike="sngStrike" dirty="0" smtClean="0"/>
              <a:t> </a:t>
            </a:r>
            <a:r>
              <a:rPr lang="zh-CN" altLang="en-US" strike="sngStrike" dirty="0" smtClean="0">
                <a:sym typeface="Wingdings"/>
              </a:rPr>
              <a:t> </a:t>
            </a:r>
            <a:r>
              <a:rPr lang="en-US" altLang="zh-CN" strike="sngStrike" dirty="0" smtClean="0">
                <a:sym typeface="Wingdings"/>
              </a:rPr>
              <a:t>result</a:t>
            </a:r>
            <a:r>
              <a:rPr lang="zh-CN" altLang="en-US" strike="sngStrike" dirty="0" smtClean="0">
                <a:sym typeface="Wingdings"/>
              </a:rPr>
              <a:t> </a:t>
            </a:r>
            <a:r>
              <a:rPr lang="en-US" altLang="zh-CN" strike="sngStrike" dirty="0" smtClean="0">
                <a:sym typeface="Wingdings"/>
              </a:rPr>
              <a:t>shows</a:t>
            </a:r>
            <a:r>
              <a:rPr lang="zh-CN" altLang="en-US" strike="sngStrike" dirty="0" smtClean="0">
                <a:sym typeface="Wingdings"/>
              </a:rPr>
              <a:t> </a:t>
            </a:r>
            <a:r>
              <a:rPr lang="en-US" altLang="zh-CN" strike="sngStrike" dirty="0" smtClean="0">
                <a:sym typeface="Wingdings"/>
              </a:rPr>
              <a:t>;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copy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these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1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and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2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into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the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result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presentation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.</a:t>
            </a:r>
            <a:r>
              <a:rPr lang="zh-CN" altLang="en-US" strike="sngStrike" baseline="0" dirty="0" smtClean="0">
                <a:sym typeface="Wingdings"/>
              </a:rPr>
              <a:t>  </a:t>
            </a:r>
            <a:r>
              <a:rPr lang="en-US" altLang="zh-CN" baseline="0" dirty="0" smtClean="0">
                <a:sym typeface="Wingdings"/>
              </a:rPr>
              <a:t>Before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conlusion</a:t>
            </a:r>
            <a:r>
              <a:rPr lang="en-US" altLang="zh-CN" baseline="0" dirty="0" smtClean="0">
                <a:sym typeface="Wingdings"/>
              </a:rPr>
              <a:t>,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in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experiment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part,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modulat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hierarchy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conslusion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: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give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the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examples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for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theat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modulat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ontology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(1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or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2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clusters)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8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my contact ; </a:t>
            </a:r>
          </a:p>
          <a:p>
            <a:r>
              <a:rPr lang="en-US" dirty="0" smtClean="0"/>
              <a:t>Give the</a:t>
            </a:r>
            <a:r>
              <a:rPr lang="en-US" baseline="0" dirty="0" smtClean="0"/>
              <a:t> labels of </a:t>
            </a:r>
            <a:r>
              <a:rPr lang="en-US" baseline="0" smtClean="0"/>
              <a:t>my affiliations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To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mention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NPs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“domain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ontology”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and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“core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ontology”</a:t>
            </a:r>
            <a:r>
              <a:rPr lang="zh-CN" altLang="en-US" strike="sngStrike" dirty="0" smtClean="0"/>
              <a:t> 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///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deconsite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modules//</a:t>
            </a:r>
            <a:r>
              <a:rPr lang="mr-IN" altLang="zh-CN" baseline="0" dirty="0" smtClean="0"/>
              <a:t>…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seperately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decompise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separately,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deeply.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Ex.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Human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sections).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Separate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express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clear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defination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module</a:t>
            </a:r>
            <a:r>
              <a:rPr lang="zh-CN" altLang="en-US" baseline="0" dirty="0" smtClean="0"/>
              <a:t> </a:t>
            </a:r>
            <a:r>
              <a:rPr lang="mr-IN" altLang="zh-CN" baseline="0" dirty="0" smtClean="0"/>
              <a:t>…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err="1" smtClean="0"/>
              <a:t>Interst</a:t>
            </a:r>
            <a:r>
              <a:rPr lang="en-US" altLang="zh-CN" strike="sngStrike" dirty="0" smtClean="0"/>
              <a:t>: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the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err="1" smtClean="0"/>
              <a:t>limiation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interests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of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module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(isolate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modules).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Independent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,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even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relations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betweenm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them,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we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can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describe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seprately</a:t>
            </a:r>
            <a:r>
              <a:rPr lang="en-US" altLang="zh-CN" strike="sngStrike" baseline="0" dirty="0" smtClean="0"/>
              <a:t>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Fist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blcoks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merge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blocks.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Hypernym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relation</a:t>
            </a:r>
            <a:r>
              <a:rPr lang="mr-IN" altLang="zh-CN" strike="sngStrike" baseline="0" dirty="0" smtClean="0"/>
              <a:t>…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“song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is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err="1" smtClean="0"/>
              <a:t>intruments</a:t>
            </a:r>
            <a:r>
              <a:rPr lang="en-US" altLang="zh-CN" strike="sngStrike" baseline="0" dirty="0" smtClean="0"/>
              <a:t>,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in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album”</a:t>
            </a:r>
            <a:r>
              <a:rPr lang="en-US" altLang="zh-CN" strike="sngStrike" baseline="0" dirty="0" smtClean="0">
                <a:sym typeface="Wingdings"/>
              </a:rPr>
              <a:t>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external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relations,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internal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relation.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That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is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why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we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start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from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here</a:t>
            </a:r>
            <a:r>
              <a:rPr lang="zh-CN" altLang="en-US" strike="sngStrike" baseline="0" dirty="0" smtClean="0">
                <a:sym typeface="Wingdings"/>
              </a:rPr>
              <a:t> </a:t>
            </a:r>
            <a:r>
              <a:rPr lang="en-US" altLang="zh-CN" strike="sngStrike" baseline="0" dirty="0" smtClean="0">
                <a:sym typeface="Wingdings"/>
              </a:rPr>
              <a:t>..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Contribution: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fact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to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have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NP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extraction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not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word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extraction.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Supportive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knowledge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embedding.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Topic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modeling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LDA.</a:t>
            </a:r>
            <a:r>
              <a:rPr lang="zh-CN" altLang="en-US" strike="sngStrike" baseline="0" dirty="0" smtClean="0"/>
              <a:t>   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“twice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trained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LDA”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should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detail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later.</a:t>
            </a:r>
            <a:r>
              <a:rPr lang="zh-CN" altLang="en-US" strike="sngStrike" baseline="0" dirty="0" smtClean="0"/>
              <a:t> </a:t>
            </a:r>
            <a:endParaRPr lang="en-US" altLang="zh-CN" strike="sngStrik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Put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transition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pot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highlight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and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focus.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The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end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of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slide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to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put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reference</a:t>
            </a:r>
            <a:r>
              <a:rPr lang="zh-CN" altLang="en-US" strike="sngStrike" baseline="0" dirty="0" smtClean="0"/>
              <a:t> </a:t>
            </a:r>
            <a:r>
              <a:rPr lang="en-US" altLang="zh-CN" strike="sngStrike" baseline="0" dirty="0" smtClean="0"/>
              <a:t>directly.</a:t>
            </a:r>
            <a:r>
              <a:rPr lang="zh-CN" altLang="en-US" strike="sngStrike" baseline="0" dirty="0" smtClean="0"/>
              <a:t> 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BD2C-36D0-024E-A6CB-2DC14DFE4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B801-D8D2-EE4E-9EBD-E5AADF7D8E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79269" y="2355726"/>
            <a:ext cx="1192931" cy="1645136"/>
          </a:xfrm>
        </p:spPr>
        <p:txBody>
          <a:bodyPr/>
          <a:lstStyle/>
          <a:p>
            <a:pPr lvl="0" algn="r"/>
            <a:r>
              <a:rPr lang="en-US" altLang="ko-KR" sz="1200" b="1" dirty="0" smtClean="0">
                <a:solidFill>
                  <a:schemeClr val="tx1"/>
                </a:solidFill>
              </a:rPr>
              <a:t>Presenter:</a:t>
            </a:r>
          </a:p>
          <a:p>
            <a:pPr lvl="0" algn="r"/>
            <a:r>
              <a:rPr lang="en-US" altLang="ko-KR" sz="1200" b="1" dirty="0" smtClean="0">
                <a:solidFill>
                  <a:schemeClr val="tx1"/>
                </a:solidFill>
              </a:rPr>
              <a:t>Authors:</a:t>
            </a:r>
          </a:p>
          <a:p>
            <a:pPr lvl="0" algn="r"/>
            <a:endParaRPr lang="en-US" altLang="ko-KR" sz="1200" b="1" dirty="0" smtClean="0">
              <a:solidFill>
                <a:schemeClr val="tx1"/>
              </a:solidFill>
            </a:endParaRPr>
          </a:p>
          <a:p>
            <a:pPr lvl="0" algn="r"/>
            <a:r>
              <a:rPr lang="en-US" altLang="ko-KR" sz="1200" b="1" dirty="0" smtClean="0">
                <a:solidFill>
                  <a:schemeClr val="tx1"/>
                </a:solidFill>
              </a:rPr>
              <a:t>Affiliations:</a:t>
            </a:r>
          </a:p>
          <a:p>
            <a:pPr lvl="0" algn="r"/>
            <a:endParaRPr lang="en-US" altLang="ko-KR" sz="1200" b="1" dirty="0" smtClean="0">
              <a:solidFill>
                <a:schemeClr val="tx1"/>
              </a:solidFill>
            </a:endParaRPr>
          </a:p>
          <a:p>
            <a:pPr lvl="0" algn="r"/>
            <a:r>
              <a:rPr lang="en-US" altLang="ko-KR" sz="1200" b="1" dirty="0" smtClean="0">
                <a:solidFill>
                  <a:schemeClr val="tx1"/>
                </a:solidFill>
              </a:rPr>
              <a:t>Date: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1469"/>
            <a:ext cx="1800200" cy="96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55" y="-92546"/>
            <a:ext cx="1234741" cy="123474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159224" y="1635646"/>
            <a:ext cx="6984776" cy="5227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</a:rPr>
              <a:t>Modular Ontology Learning with Topic Modelling over Core Ontology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effectLst>
                <a:outerShdw blurRad="50800" dist="762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64188" y="2355726"/>
            <a:ext cx="2808312" cy="1645136"/>
          </a:xfrm>
        </p:spPr>
        <p:txBody>
          <a:bodyPr/>
          <a:lstStyle/>
          <a:p>
            <a:pPr lvl="0"/>
            <a:r>
              <a:rPr lang="en-US" altLang="ko-KR" sz="1200" dirty="0" err="1" smtClean="0"/>
              <a:t>Ziwei</a:t>
            </a:r>
            <a:r>
              <a:rPr lang="en-US" altLang="ko-KR" sz="1200" dirty="0" smtClean="0"/>
              <a:t> XU</a:t>
            </a:r>
          </a:p>
          <a:p>
            <a:pPr lvl="0"/>
            <a:r>
              <a:rPr lang="en-US" altLang="ko-KR" sz="1200" dirty="0" err="1" smtClean="0"/>
              <a:t>Ziwei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XU, </a:t>
            </a:r>
            <a:r>
              <a:rPr lang="en-US" altLang="ko-KR" sz="1200" dirty="0" err="1"/>
              <a:t>Mounira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Harzallah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Fabrice </a:t>
            </a:r>
            <a:r>
              <a:rPr lang="en-US" altLang="ko-KR" sz="1200" dirty="0" err="1"/>
              <a:t>Guillet</a:t>
            </a:r>
            <a:r>
              <a:rPr lang="en-US" altLang="ko-KR" sz="1200" dirty="0"/>
              <a:t>, Ryutaro </a:t>
            </a:r>
            <a:r>
              <a:rPr lang="en-US" altLang="ko-KR" sz="1200" dirty="0" err="1"/>
              <a:t>Ichise</a:t>
            </a:r>
            <a:endParaRPr lang="en-US" altLang="ko-KR" sz="1200" dirty="0"/>
          </a:p>
          <a:p>
            <a:pPr lvl="0"/>
            <a:r>
              <a:rPr lang="en-US" altLang="ko-KR" sz="1200" dirty="0" smtClean="0"/>
              <a:t>University of </a:t>
            </a:r>
            <a:r>
              <a:rPr lang="en-US" altLang="ko-KR" sz="1200" dirty="0"/>
              <a:t>Nantes</a:t>
            </a:r>
            <a:r>
              <a:rPr lang="en-US" altLang="ko-KR" sz="1200" dirty="0" smtClean="0"/>
              <a:t>, LS2N, </a:t>
            </a:r>
            <a:r>
              <a:rPr lang="en-US" altLang="ko-KR" sz="1200" dirty="0"/>
              <a:t>France;  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National </a:t>
            </a:r>
            <a:r>
              <a:rPr lang="en-US" altLang="ko-KR" sz="1200" dirty="0"/>
              <a:t>Institute of Informatics, Japan</a:t>
            </a:r>
          </a:p>
          <a:p>
            <a:pPr lvl="0"/>
            <a:r>
              <a:rPr lang="en-US" altLang="ko-KR" sz="1200" dirty="0" smtClean="0"/>
              <a:t>4</a:t>
            </a:r>
            <a:r>
              <a:rPr lang="en-US" altLang="ko-KR" sz="1200" baseline="30000" dirty="0" smtClean="0"/>
              <a:t>th</a:t>
            </a:r>
            <a:r>
              <a:rPr lang="en-US" altLang="ko-KR" sz="1200" dirty="0" smtClean="0"/>
              <a:t>-6th Sep 2019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4847039"/>
            <a:ext cx="794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International </a:t>
            </a:r>
            <a:r>
              <a:rPr lang="en-US" sz="1200" dirty="0"/>
              <a:t>Conference on Knowledge-Based and Intelligent Information &amp; Engineering </a:t>
            </a:r>
            <a:r>
              <a:rPr lang="en-US" sz="1200" dirty="0" smtClean="0"/>
              <a:t>Systems (KES 2019)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II. RELATED WORK </a:t>
            </a:r>
            <a:endParaRPr lang="ko-KR" altLang="en-US" dirty="0"/>
          </a:p>
        </p:txBody>
      </p:sp>
      <p:sp>
        <p:nvSpPr>
          <p:cNvPr id="4" name="Bent Arrow 3"/>
          <p:cNvSpPr/>
          <p:nvPr/>
        </p:nvSpPr>
        <p:spPr>
          <a:xfrm>
            <a:off x="899592" y="1275606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2541928" y="143346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2384784" y="3147814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741305" y="29748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1655676" y="1707654"/>
            <a:ext cx="360282" cy="27674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9"/>
          <p:cNvSpPr/>
          <p:nvPr/>
        </p:nvSpPr>
        <p:spPr>
          <a:xfrm>
            <a:off x="1135009" y="3363838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3347864" y="2247713"/>
            <a:ext cx="335114" cy="2891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2699792" y="4002212"/>
            <a:ext cx="331327" cy="2619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14"/>
          <p:cNvSpPr/>
          <p:nvPr/>
        </p:nvSpPr>
        <p:spPr>
          <a:xfrm rot="16200000">
            <a:off x="2092645" y="2715574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796322" y="3551566"/>
            <a:ext cx="14538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2. Clustering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02" y="3795886"/>
            <a:ext cx="14538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3. Relation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iscovery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69590" y="1868644"/>
            <a:ext cx="14538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4. Domain Ontology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7" y="1493371"/>
            <a:ext cx="14538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1.Topic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67899" y="3464276"/>
            <a:ext cx="4314019" cy="1051690"/>
            <a:chOff x="-867415" y="3237219"/>
            <a:chExt cx="3965119" cy="448947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237219"/>
              <a:ext cx="3739457" cy="1445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4. Domain ontology </a:t>
              </a:r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: </a:t>
              </a:r>
              <a:endParaRPr lang="en-US" altLang="ko-KR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641753" y="3370844"/>
              <a:ext cx="3739457" cy="315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 sub-domains by core concepts [1]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develop sub-domain by topics [15]</a:t>
              </a:r>
            </a:p>
            <a:p>
              <a:pPr marL="171450" indent="-171450">
                <a:buFont typeface="Wingdings" charset="2"/>
                <a:buChar char="Ø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1491" y="1376362"/>
            <a:ext cx="4688082" cy="1537139"/>
            <a:chOff x="-264176" y="5104950"/>
            <a:chExt cx="4340976" cy="612901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104950"/>
              <a:ext cx="3769043" cy="2331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3</a:t>
              </a:r>
              <a:r>
                <a:rPr lang="en-US" altLang="ko-KR" sz="16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6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Relation discovery participates in ontology learning: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40121" y="5337421"/>
              <a:ext cx="4116921" cy="3804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pattern-based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methods [8] 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‘dependency path’ to rediscover the hand-designed patterns to learn hypernym relation [21]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predefined hypernym relation 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Wordnet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[5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3" name="Rectangle 32"/>
          <p:cNvSpPr/>
          <p:nvPr/>
        </p:nvSpPr>
        <p:spPr>
          <a:xfrm>
            <a:off x="4635215" y="4352786"/>
            <a:ext cx="346517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algn="just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Gap</a:t>
            </a:r>
            <a:r>
              <a:rPr lang="en-US" sz="1400" dirty="0"/>
              <a:t>: </a:t>
            </a:r>
            <a:r>
              <a:rPr lang="en-US" sz="1400" dirty="0" smtClean="0"/>
              <a:t>The </a:t>
            </a:r>
            <a:r>
              <a:rPr lang="en-US" sz="1400" dirty="0"/>
              <a:t>sub-domains </a:t>
            </a:r>
            <a:r>
              <a:rPr lang="en-US" sz="1400" dirty="0" smtClean="0"/>
              <a:t>are not enriched </a:t>
            </a:r>
            <a:r>
              <a:rPr lang="en-US" sz="1400" dirty="0"/>
              <a:t>by related terms 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35215" y="2912626"/>
            <a:ext cx="346517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algn="just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Gap</a:t>
            </a:r>
            <a:r>
              <a:rPr lang="en-US" sz="1400" dirty="0"/>
              <a:t>: </a:t>
            </a:r>
            <a:r>
              <a:rPr lang="en-US" sz="1400" dirty="0" smtClean="0"/>
              <a:t>hypernym </a:t>
            </a:r>
            <a:r>
              <a:rPr lang="en-US" sz="1400" dirty="0"/>
              <a:t>discovery between noun phrases in specific domain are </a:t>
            </a:r>
            <a:r>
              <a:rPr lang="en-US" sz="1400" dirty="0" smtClean="0"/>
              <a:t>ignored</a:t>
            </a:r>
            <a:endParaRPr lang="en-US" sz="1400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2374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Related work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3357" y="2698210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III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Adaptation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over LDA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algorithm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435846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4"/>
                  </a:solidFill>
                  <a:cs typeface="Arial" pitchFamily="34" charset="0"/>
                </a:rPr>
                <a:t>IV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Experiments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 results 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3659289" y="456687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Experiment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and results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993357" y="4227934"/>
            <a:ext cx="5611091" cy="576000"/>
            <a:chOff x="2984973" y="3807117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V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Conclusion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ADAPTATION OVER LDA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The workflow</a:t>
            </a:r>
            <a:endParaRPr lang="en-US" altLang="ko-K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672408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179512" y="3850257"/>
            <a:ext cx="360040" cy="59370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ADAPTATION OVER </a:t>
            </a:r>
            <a:r>
              <a:rPr lang="en-US" altLang="ko-KR" dirty="0" smtClean="0"/>
              <a:t>LDA</a:t>
            </a:r>
            <a:endParaRPr lang="ko-KR" altLang="en-US" dirty="0"/>
          </a:p>
        </p:txBody>
      </p:sp>
      <p:sp>
        <p:nvSpPr>
          <p:cNvPr id="29" name="Oval 28"/>
          <p:cNvSpPr/>
          <p:nvPr/>
        </p:nvSpPr>
        <p:spPr>
          <a:xfrm>
            <a:off x="6692093" y="1143482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5481903" y="1049967"/>
            <a:ext cx="1692000" cy="1692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5567676" y="1132850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42196" y="1157021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043602" y="1132850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70587" y="1915727"/>
            <a:ext cx="15216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Corpus Reconstruction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Oval 7"/>
          <p:cNvSpPr/>
          <p:nvPr/>
        </p:nvSpPr>
        <p:spPr>
          <a:xfrm>
            <a:off x="6132782" y="1608282"/>
            <a:ext cx="390242" cy="3902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--- ii</a:t>
            </a:r>
            <a:r>
              <a:rPr lang="en-US" altLang="ko-KR" dirty="0"/>
              <a:t>. </a:t>
            </a:r>
            <a:r>
              <a:rPr lang="en-US" altLang="ko-KR" dirty="0" smtClean="0"/>
              <a:t>Data </a:t>
            </a:r>
            <a:r>
              <a:rPr lang="en-US" altLang="ko-KR" dirty="0"/>
              <a:t>preprocessing</a:t>
            </a:r>
          </a:p>
        </p:txBody>
      </p:sp>
      <p:sp>
        <p:nvSpPr>
          <p:cNvPr id="60" name="Teardrop 59"/>
          <p:cNvSpPr/>
          <p:nvPr/>
        </p:nvSpPr>
        <p:spPr>
          <a:xfrm rot="2700000">
            <a:off x="3575850" y="1049967"/>
            <a:ext cx="1692000" cy="169200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60"/>
          <p:cNvSpPr/>
          <p:nvPr/>
        </p:nvSpPr>
        <p:spPr>
          <a:xfrm>
            <a:off x="3661623" y="1132850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ardrop 63"/>
          <p:cNvSpPr/>
          <p:nvPr/>
        </p:nvSpPr>
        <p:spPr>
          <a:xfrm rot="2700000">
            <a:off x="1669797" y="1049967"/>
            <a:ext cx="1692000" cy="16920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64"/>
          <p:cNvSpPr/>
          <p:nvPr/>
        </p:nvSpPr>
        <p:spPr>
          <a:xfrm>
            <a:off x="1755570" y="1132850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8658" y="1967990"/>
            <a:ext cx="15571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/>
              <a:t>Original Corpus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2351270" y="1609202"/>
            <a:ext cx="329053" cy="3280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72565" y="2769771"/>
            <a:ext cx="363939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document, it includes: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plain text</a:t>
            </a:r>
          </a:p>
          <a:p>
            <a:pPr marL="171450" indent="-171450">
              <a:buFont typeface="Courier New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supportive information(a core concept and a list of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supportive terms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4061" y="3723878"/>
            <a:ext cx="3657899" cy="1384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plain text:</a:t>
            </a:r>
          </a:p>
          <a:p>
            <a:pPr marL="285750" indent="-285750">
              <a:buFont typeface="Courier New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extract NPs as </a:t>
            </a:r>
            <a:r>
              <a:rPr lang="en-US" altLang="ko-KR" sz="1400" b="1" dirty="0">
                <a:solidFill>
                  <a:srgbClr val="92D050"/>
                </a:solidFill>
              </a:rPr>
              <a:t>subject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altLang="ko-KR" sz="1400" b="1" dirty="0">
                <a:solidFill>
                  <a:srgbClr val="7030A0"/>
                </a:solidFill>
              </a:rPr>
              <a:t>object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their </a:t>
            </a:r>
            <a:r>
              <a:rPr lang="en-US" altLang="ko-KR" sz="1400" b="1" dirty="0">
                <a:solidFill>
                  <a:srgbClr val="00B0F0"/>
                </a:solidFill>
              </a:rPr>
              <a:t>co-occurred verbs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sentences </a:t>
            </a:r>
          </a:p>
          <a:p>
            <a:pPr marL="285750" indent="-285750">
              <a:buFont typeface="Courier New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stored into new separate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documents,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namely "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restricted corpus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99527" y="1839799"/>
            <a:ext cx="14997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pre-processing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Rectangle 9"/>
          <p:cNvSpPr/>
          <p:nvPr/>
        </p:nvSpPr>
        <p:spPr>
          <a:xfrm>
            <a:off x="4253875" y="1555687"/>
            <a:ext cx="367269" cy="3437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8294" y="2985214"/>
            <a:ext cx="4090813" cy="7386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 2014, the </a:t>
            </a:r>
            <a:r>
              <a:rPr lang="en-US" sz="1400" dirty="0" smtClean="0">
                <a:solidFill>
                  <a:srgbClr val="92D050"/>
                </a:solidFill>
              </a:rPr>
              <a:t>DBSCAN algorithm </a:t>
            </a:r>
            <a:r>
              <a:rPr lang="en-US" sz="1400" dirty="0"/>
              <a:t>was </a:t>
            </a:r>
            <a:r>
              <a:rPr lang="en-US" sz="1400" dirty="0">
                <a:solidFill>
                  <a:srgbClr val="00B0F0"/>
                </a:solidFill>
              </a:rPr>
              <a:t>awarded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the test of time award</a:t>
            </a:r>
            <a:r>
              <a:rPr lang="en-US" sz="1400" dirty="0"/>
              <a:t> at the leading data mining </a:t>
            </a:r>
            <a:r>
              <a:rPr lang="en-US" sz="1400" dirty="0" smtClean="0"/>
              <a:t>conference KDD.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8296" y="4096949"/>
            <a:ext cx="4090812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DBSCAN algorithm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B0F0"/>
                </a:solidFill>
              </a:rPr>
              <a:t>award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7030A0"/>
                </a:solidFill>
              </a:rPr>
              <a:t>the </a:t>
            </a:r>
            <a:r>
              <a:rPr lang="en-US" sz="1400" dirty="0">
                <a:solidFill>
                  <a:srgbClr val="7030A0"/>
                </a:solidFill>
              </a:rPr>
              <a:t>test of time award </a:t>
            </a:r>
            <a:endParaRPr lang="en-US" sz="1400" dirty="0" smtClean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6656" y="2715766"/>
            <a:ext cx="36578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sentence from plain text: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3775663"/>
            <a:ext cx="36578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 processing and reconstruction: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295" y="4666695"/>
            <a:ext cx="1668619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restricted corpus</a:t>
            </a:r>
            <a:endParaRPr lang="en-US" sz="1400" strike="sngStrike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6495604" y="4416375"/>
            <a:ext cx="1" cy="2503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ADAPTATION OVER LDA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The workflow</a:t>
            </a:r>
            <a:endParaRPr lang="en-US" altLang="ko-K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672408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763688" y="3850257"/>
            <a:ext cx="360040" cy="59370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82658" y="1823875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5133382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4486672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486672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4717971" y="2919260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4693122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1295931"/>
            <a:ext cx="2357263" cy="15696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Approach 2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):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find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terms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 them by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related </a:t>
            </a:r>
            <a:r>
              <a:rPr lang="en-US" altLang="ko-KR" sz="1200" dirty="0">
                <a:solidFill>
                  <a:srgbClr val="00B050"/>
                </a:solidFill>
                <a:cs typeface="Arial" pitchFamily="34" charset="0"/>
              </a:rPr>
              <a:t>core </a:t>
            </a:r>
            <a:r>
              <a:rPr lang="en-US" altLang="ko-KR" sz="1200" dirty="0" smtClean="0">
                <a:solidFill>
                  <a:srgbClr val="00B050"/>
                </a:solidFill>
                <a:cs typeface="Arial" pitchFamily="34" charset="0"/>
              </a:rPr>
              <a:t>concept</a:t>
            </a:r>
            <a:r>
              <a:rPr lang="en-US" altLang="zh-CN" sz="1200" dirty="0" smtClean="0">
                <a:solidFill>
                  <a:srgbClr val="00B050"/>
                </a:solidFill>
                <a:cs typeface="Arial" pitchFamily="34" charset="0"/>
              </a:rPr>
              <a:t>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Advantages: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size of vocabulary is reduced; the frequency of core concepts increase;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039" y="3435846"/>
            <a:ext cx="2354639" cy="1384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(Approach 3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):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directly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list of </a:t>
            </a:r>
            <a:r>
              <a:rPr lang="en-US" altLang="ko-KR" sz="1200" dirty="0">
                <a:solidFill>
                  <a:srgbClr val="7030A0"/>
                </a:solidFill>
                <a:cs typeface="Arial" pitchFamily="34" charset="0"/>
              </a:rPr>
              <a:t>supportive terms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document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Approach 4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):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 those appending terms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Approach 3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related </a:t>
            </a:r>
            <a:r>
              <a:rPr lang="en-US" altLang="ko-KR" sz="1200" dirty="0">
                <a:solidFill>
                  <a:srgbClr val="00B050"/>
                </a:solidFill>
                <a:cs typeface="Arial" pitchFamily="34" charset="0"/>
              </a:rPr>
              <a:t>core </a:t>
            </a:r>
            <a:r>
              <a:rPr lang="en-US" altLang="ko-KR" sz="1200" dirty="0" smtClean="0">
                <a:solidFill>
                  <a:srgbClr val="00B050"/>
                </a:solidFill>
                <a:cs typeface="Arial" pitchFamily="34" charset="0"/>
              </a:rPr>
              <a:t>concepts</a:t>
            </a:r>
            <a:endParaRPr lang="en-US" altLang="ko-KR" sz="1200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32240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189490" y="2712245"/>
            <a:ext cx="702990" cy="693162"/>
            <a:chOff x="7812360" y="2505230"/>
            <a:chExt cx="1368152" cy="1113803"/>
          </a:xfrm>
        </p:grpSpPr>
        <p:sp>
          <p:nvSpPr>
            <p:cNvPr id="27" name="Pentagon 26"/>
            <p:cNvSpPr/>
            <p:nvPr/>
          </p:nvSpPr>
          <p:spPr>
            <a:xfrm>
              <a:off x="7812360" y="2509439"/>
              <a:ext cx="1122424" cy="1109594"/>
            </a:xfrm>
            <a:prstGeom prst="homePlate">
              <a:avLst>
                <a:gd name="adj" fmla="val 3835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hevron 29"/>
            <p:cNvSpPr/>
            <p:nvPr/>
          </p:nvSpPr>
          <p:spPr>
            <a:xfrm>
              <a:off x="8565828" y="2505230"/>
              <a:ext cx="614684" cy="1113803"/>
            </a:xfrm>
            <a:prstGeom prst="chevron">
              <a:avLst>
                <a:gd name="adj" fmla="val 7143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7183583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III. ADAPTATION OVER </a:t>
            </a:r>
            <a:r>
              <a:rPr lang="en-US" altLang="ko-KR" dirty="0" smtClean="0"/>
              <a:t>LDA</a:t>
            </a:r>
            <a:endParaRPr lang="ko-KR" alt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--- iii. Supportive information embedding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4865143" y="1540152"/>
            <a:ext cx="3307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/>
              <a:t>1). Core Concept </a:t>
            </a:r>
            <a:r>
              <a:rPr lang="en-US" sz="1400" b="1" dirty="0"/>
              <a:t>R</a:t>
            </a:r>
            <a:r>
              <a:rPr lang="en-US" sz="1400" b="1" dirty="0" smtClean="0"/>
              <a:t>eplacement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83252" y="4229314"/>
            <a:ext cx="29291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2). Subdomain 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knowledge supplementation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76256" y="3291239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ew corpus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Oval 7"/>
          <p:cNvSpPr>
            <a:spLocks noChangeAspect="1"/>
          </p:cNvSpPr>
          <p:nvPr/>
        </p:nvSpPr>
        <p:spPr>
          <a:xfrm>
            <a:off x="4693122" y="1833283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2466" y="1673832"/>
            <a:ext cx="1743509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mr-IN" altLang="zh-CN" sz="1200" dirty="0" smtClean="0"/>
              <a:t>…</a:t>
            </a:r>
            <a:r>
              <a:rPr lang="en-US" sz="1200" strike="sngStrike" dirty="0" smtClean="0"/>
              <a:t>kernel </a:t>
            </a:r>
            <a:r>
              <a:rPr lang="en-US" sz="1200" strike="sngStrike" dirty="0"/>
              <a:t>based entropy dimensionality </a:t>
            </a:r>
            <a:r>
              <a:rPr lang="en-US" sz="1200" strike="sngStrike" dirty="0" smtClean="0"/>
              <a:t>reducti</a:t>
            </a:r>
            <a:r>
              <a:rPr lang="en-US" altLang="zh-CN" sz="1200" strike="sngStrike" dirty="0" smtClean="0"/>
              <a:t>on</a:t>
            </a:r>
            <a:r>
              <a:rPr lang="zh-CN" altLang="en-US" sz="1200" strike="sngStrike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machine learning</a:t>
            </a:r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endParaRPr lang="en-US" sz="1200" dirty="0" smtClean="0"/>
          </a:p>
          <a:p>
            <a:r>
              <a:rPr lang="mr-IN" altLang="zh-CN" sz="1200" dirty="0" smtClean="0"/>
              <a:t>…</a:t>
            </a:r>
            <a:r>
              <a:rPr lang="en-US" sz="1200" strike="sngStrike" dirty="0" smtClean="0"/>
              <a:t>parallelized </a:t>
            </a:r>
            <a:r>
              <a:rPr lang="en-US" sz="1200" strike="sngStrike" dirty="0"/>
              <a:t>c4.5 decision tree </a:t>
            </a:r>
            <a:r>
              <a:rPr lang="en-US" sz="1200" strike="sngStrike" dirty="0" smtClean="0"/>
              <a:t>algorithm</a:t>
            </a:r>
            <a:r>
              <a:rPr lang="zh-CN" altLang="en-US" sz="1200" strike="sngStrike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machine learning</a:t>
            </a:r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48646" y="3448209"/>
            <a:ext cx="180733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r>
              <a:rPr lang="en-US" sz="1200" dirty="0" smtClean="0">
                <a:solidFill>
                  <a:srgbClr val="7030A0"/>
                </a:solidFill>
              </a:rPr>
              <a:t>Validity index</a:t>
            </a:r>
            <a:r>
              <a:rPr lang="en-US" altLang="zh-CN" sz="1200" dirty="0" smtClean="0">
                <a:solidFill>
                  <a:srgbClr val="7030A0"/>
                </a:solidFill>
              </a:rPr>
              <a:t>;</a:t>
            </a:r>
            <a:r>
              <a:rPr lang="zh-CN" alt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Cross validation</a:t>
            </a:r>
            <a:r>
              <a:rPr lang="en-US" altLang="zh-CN" sz="1200" dirty="0" smtClean="0">
                <a:solidFill>
                  <a:srgbClr val="7030A0"/>
                </a:solidFill>
              </a:rPr>
              <a:t>;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Dimensionality </a:t>
            </a:r>
            <a:r>
              <a:rPr lang="en-US" sz="1200" dirty="0">
                <a:solidFill>
                  <a:srgbClr val="7030A0"/>
                </a:solidFill>
              </a:rPr>
              <a:t>reduction 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8646" y="4174510"/>
            <a:ext cx="180733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r>
              <a:rPr lang="en-US" altLang="zh-CN" sz="1200" dirty="0" smtClean="0">
                <a:solidFill>
                  <a:srgbClr val="00B050"/>
                </a:solidFill>
              </a:rPr>
              <a:t>Machine</a:t>
            </a:r>
            <a:r>
              <a:rPr lang="zh-CN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</a:rPr>
              <a:t>learning;</a:t>
            </a:r>
            <a:r>
              <a:rPr lang="zh-CN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</a:rPr>
              <a:t>Machine</a:t>
            </a:r>
            <a:r>
              <a:rPr lang="zh-CN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</a:rPr>
              <a:t>learning;</a:t>
            </a:r>
            <a:r>
              <a:rPr lang="zh-CN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</a:rPr>
              <a:t>Machine</a:t>
            </a:r>
            <a:r>
              <a:rPr lang="zh-CN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</a:rPr>
              <a:t>learning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9523" y="1295931"/>
            <a:ext cx="1736452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In-text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examples: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70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ADAPTATION OVER LDA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The workflow</a:t>
            </a:r>
            <a:endParaRPr lang="en-US" altLang="ko-K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672408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5220072" y="4706751"/>
            <a:ext cx="360040" cy="41151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ADAPTATION OVER LDA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iv. Twice </a:t>
            </a:r>
            <a:r>
              <a:rPr lang="en-US" altLang="ko-KR" dirty="0"/>
              <a:t>trained LDA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74"/>
            <a:ext cx="9144000" cy="36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2374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Related work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3357" y="2698210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III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Adaptation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over LDA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algorithm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435846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IV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Experiments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 results 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3659289" y="456687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Experiment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and results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993357" y="4227934"/>
            <a:ext cx="5611091" cy="576000"/>
            <a:chOff x="2984973" y="3807117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V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Conclusion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IV. EXPERIMENTS AND RESULTS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1560" y="1896730"/>
            <a:ext cx="77714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different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learned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datasets,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different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approaches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methods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24690" y="2966928"/>
            <a:ext cx="3775468" cy="1549038"/>
            <a:chOff x="194171" y="1953161"/>
            <a:chExt cx="4380328" cy="1784231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118504" y="2516624"/>
              <a:ext cx="1283844" cy="734589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1" idx="2"/>
            </p:cNvCxnSpPr>
            <p:nvPr/>
          </p:nvCxnSpPr>
          <p:spPr>
            <a:xfrm>
              <a:off x="1416966" y="2711201"/>
              <a:ext cx="691680" cy="556102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108646" y="2831945"/>
              <a:ext cx="1252450" cy="870714"/>
            </a:xfrm>
            <a:prstGeom prst="ellipse">
              <a:avLst/>
            </a:prstGeom>
            <a:solidFill>
              <a:schemeClr val="accent3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Data3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NPs)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402348" y="1989615"/>
              <a:ext cx="920676" cy="75994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Data1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(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NPs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*</a:t>
              </a:r>
              <a:r>
                <a:rPr lang="en-US" altLang="zh-CN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94171" y="1953161"/>
              <a:ext cx="1728191" cy="1784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504" y="2761231"/>
              <a:ext cx="1425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cs typeface="Arial" pitchFamily="34" charset="0"/>
                </a:rPr>
                <a:t>Pre-processed</a:t>
              </a:r>
              <a:r>
                <a:rPr lang="zh-CN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r>
                <a:rPr lang="en-US" altLang="zh-CN" sz="1400" b="1" dirty="0" smtClean="0">
                  <a:solidFill>
                    <a:schemeClr val="bg1"/>
                  </a:solidFill>
                  <a:cs typeface="Arial" pitchFamily="34" charset="0"/>
                </a:rPr>
                <a:t>orpus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426373" y="2842440"/>
              <a:ext cx="1145434" cy="870714"/>
            </a:xfrm>
            <a:prstGeom prst="ellipse">
              <a:avLst/>
            </a:prstGeom>
            <a:solidFill>
              <a:schemeClr val="accent3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Data4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NPs+verbs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480402" y="1989615"/>
              <a:ext cx="1094097" cy="75994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Data2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(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NPs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*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+verbs)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23"/>
            <p:cNvSpPr/>
            <p:nvPr/>
          </p:nvSpPr>
          <p:spPr>
            <a:xfrm>
              <a:off x="747328" y="2402307"/>
              <a:ext cx="673678" cy="37778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9"/>
          <p:cNvSpPr/>
          <p:nvPr/>
        </p:nvSpPr>
        <p:spPr>
          <a:xfrm>
            <a:off x="4301040" y="2478834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sp>
        <p:nvSpPr>
          <p:cNvPr id="69" name="직사각형 15"/>
          <p:cNvSpPr/>
          <p:nvPr/>
        </p:nvSpPr>
        <p:spPr>
          <a:xfrm>
            <a:off x="4301040" y="3113136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sp>
        <p:nvSpPr>
          <p:cNvPr id="70" name="직사각형 17"/>
          <p:cNvSpPr/>
          <p:nvPr/>
        </p:nvSpPr>
        <p:spPr>
          <a:xfrm>
            <a:off x="4301040" y="3736844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sp>
        <p:nvSpPr>
          <p:cNvPr id="71" name="직사각형 19"/>
          <p:cNvSpPr/>
          <p:nvPr/>
        </p:nvSpPr>
        <p:spPr>
          <a:xfrm>
            <a:off x="4301040" y="4360552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910095" y="2392724"/>
            <a:ext cx="2830257" cy="583886"/>
            <a:chOff x="1472558" y="998559"/>
            <a:chExt cx="2765965" cy="583886"/>
          </a:xfrm>
        </p:grpSpPr>
        <p:sp>
          <p:nvSpPr>
            <p:cNvPr id="74" name="TextBox 73"/>
            <p:cNvSpPr txBox="1"/>
            <p:nvPr/>
          </p:nvSpPr>
          <p:spPr>
            <a:xfrm>
              <a:off x="1472558" y="1305446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itself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without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10095" y="3019081"/>
            <a:ext cx="2830257" cy="583886"/>
            <a:chOff x="1472558" y="998559"/>
            <a:chExt cx="2765965" cy="583886"/>
          </a:xfrm>
        </p:grpSpPr>
        <p:sp>
          <p:nvSpPr>
            <p:cNvPr id="77" name="TextBox 76"/>
            <p:cNvSpPr txBox="1"/>
            <p:nvPr/>
          </p:nvSpPr>
          <p:spPr>
            <a:xfrm>
              <a:off x="1472558" y="1305446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dirty="0" smtClean="0">
                  <a:solidFill>
                    <a:srgbClr val="00B050"/>
                  </a:solidFill>
                  <a:cs typeface="Arial" pitchFamily="34" charset="0"/>
                </a:rPr>
                <a:t>Core</a:t>
              </a:r>
              <a:r>
                <a:rPr lang="zh-CN" altLang="en-US" sz="1200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rgbClr val="00B050"/>
                  </a:solidFill>
                  <a:cs typeface="Arial" pitchFamily="34" charset="0"/>
                </a:rPr>
                <a:t>concept</a:t>
              </a:r>
              <a:r>
                <a:rPr lang="zh-CN" altLang="en-US" sz="1200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rgbClr val="00B050"/>
                  </a:solidFill>
                  <a:cs typeface="Arial" pitchFamily="34" charset="0"/>
                </a:rPr>
                <a:t>replacement</a:t>
              </a:r>
              <a:r>
                <a:rPr lang="zh-CN" altLang="en-US" sz="1200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910095" y="3645438"/>
            <a:ext cx="2830257" cy="583886"/>
            <a:chOff x="1472558" y="998559"/>
            <a:chExt cx="2765965" cy="583886"/>
          </a:xfrm>
        </p:grpSpPr>
        <p:sp>
          <p:nvSpPr>
            <p:cNvPr id="80" name="TextBox 79"/>
            <p:cNvSpPr txBox="1"/>
            <p:nvPr/>
          </p:nvSpPr>
          <p:spPr>
            <a:xfrm>
              <a:off x="1472558" y="1305446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dirty="0" smtClean="0">
                  <a:solidFill>
                    <a:srgbClr val="7030A0"/>
                  </a:solidFill>
                  <a:cs typeface="Arial" pitchFamily="34" charset="0"/>
                </a:rPr>
                <a:t>Keywords</a:t>
              </a:r>
              <a:r>
                <a:rPr lang="zh-CN" altLang="en-US" sz="12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rgbClr val="7030A0"/>
                  </a:solidFill>
                  <a:cs typeface="Arial" pitchFamily="34" charset="0"/>
                </a:rPr>
                <a:t>supplementation</a:t>
              </a:r>
              <a:r>
                <a:rPr lang="zh-CN" altLang="en-US" sz="12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10095" y="4271795"/>
            <a:ext cx="2830257" cy="676219"/>
            <a:chOff x="1472558" y="998559"/>
            <a:chExt cx="2765965" cy="676219"/>
          </a:xfrm>
        </p:grpSpPr>
        <p:sp>
          <p:nvSpPr>
            <p:cNvPr id="83" name="TextBox 8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Both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Approach2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Approach3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8" name="Oval 21"/>
          <p:cNvSpPr>
            <a:spLocks noChangeAspect="1"/>
          </p:cNvSpPr>
          <p:nvPr/>
        </p:nvSpPr>
        <p:spPr>
          <a:xfrm>
            <a:off x="4406168" y="2544502"/>
            <a:ext cx="324853" cy="32756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Oval 21"/>
          <p:cNvSpPr>
            <a:spLocks noChangeAspect="1"/>
          </p:cNvSpPr>
          <p:nvPr/>
        </p:nvSpPr>
        <p:spPr>
          <a:xfrm>
            <a:off x="4406168" y="3208810"/>
            <a:ext cx="324853" cy="32756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Oval 21"/>
          <p:cNvSpPr>
            <a:spLocks noChangeAspect="1"/>
          </p:cNvSpPr>
          <p:nvPr/>
        </p:nvSpPr>
        <p:spPr>
          <a:xfrm>
            <a:off x="4406168" y="3856882"/>
            <a:ext cx="324853" cy="32756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Oval 21"/>
          <p:cNvSpPr>
            <a:spLocks noChangeAspect="1"/>
          </p:cNvSpPr>
          <p:nvPr/>
        </p:nvSpPr>
        <p:spPr>
          <a:xfrm>
            <a:off x="4406168" y="4432946"/>
            <a:ext cx="324853" cy="32756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17963" y="1122043"/>
            <a:ext cx="777641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Purpose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preparation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knowledge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embedding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techniques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clustering</a:t>
            </a:r>
          </a:p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Procedures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extract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corpus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approaches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respectively.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metrics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classification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e.g.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precision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adjusted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score.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---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</a:t>
            </a:r>
            <a:r>
              <a:rPr lang="en-US" altLang="zh-CN" dirty="0" smtClean="0"/>
              <a:t>Experiments(1/2)</a:t>
            </a:r>
            <a:endParaRPr lang="en-US" altLang="ko-KR" dirty="0"/>
          </a:p>
        </p:txBody>
      </p:sp>
      <p:grpSp>
        <p:nvGrpSpPr>
          <p:cNvPr id="49" name="Group 48"/>
          <p:cNvGrpSpPr/>
          <p:nvPr/>
        </p:nvGrpSpPr>
        <p:grpSpPr>
          <a:xfrm>
            <a:off x="7956376" y="2559198"/>
            <a:ext cx="519975" cy="401596"/>
            <a:chOff x="7812360" y="2505230"/>
            <a:chExt cx="1368152" cy="1113803"/>
          </a:xfrm>
        </p:grpSpPr>
        <p:sp>
          <p:nvSpPr>
            <p:cNvPr id="58" name="Pentagon 57"/>
            <p:cNvSpPr/>
            <p:nvPr/>
          </p:nvSpPr>
          <p:spPr>
            <a:xfrm>
              <a:off x="7812360" y="2509439"/>
              <a:ext cx="1122424" cy="1109594"/>
            </a:xfrm>
            <a:prstGeom prst="homePlate">
              <a:avLst>
                <a:gd name="adj" fmla="val 3835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Chevron 58"/>
            <p:cNvSpPr/>
            <p:nvPr/>
          </p:nvSpPr>
          <p:spPr>
            <a:xfrm>
              <a:off x="8565828" y="2505230"/>
              <a:ext cx="614684" cy="1113803"/>
            </a:xfrm>
            <a:prstGeom prst="chevron">
              <a:avLst>
                <a:gd name="adj" fmla="val 7143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982748" y="3723878"/>
            <a:ext cx="519975" cy="401596"/>
            <a:chOff x="7812360" y="2505230"/>
            <a:chExt cx="1368152" cy="1113803"/>
          </a:xfrm>
        </p:grpSpPr>
        <p:sp>
          <p:nvSpPr>
            <p:cNvPr id="61" name="Pentagon 60"/>
            <p:cNvSpPr/>
            <p:nvPr/>
          </p:nvSpPr>
          <p:spPr>
            <a:xfrm>
              <a:off x="7812360" y="2509439"/>
              <a:ext cx="1122424" cy="1109594"/>
            </a:xfrm>
            <a:prstGeom prst="homePlate">
              <a:avLst>
                <a:gd name="adj" fmla="val 3835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Chevron 61"/>
            <p:cNvSpPr/>
            <p:nvPr/>
          </p:nvSpPr>
          <p:spPr>
            <a:xfrm>
              <a:off x="8565828" y="2505230"/>
              <a:ext cx="614684" cy="1113803"/>
            </a:xfrm>
            <a:prstGeom prst="chevron">
              <a:avLst>
                <a:gd name="adj" fmla="val 7143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888129" y="2923079"/>
            <a:ext cx="117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Normal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trained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LDA</a:t>
            </a:r>
            <a:r>
              <a:rPr lang="zh-CN" altLang="en-US" sz="1400" dirty="0" smtClean="0"/>
              <a:t> 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888129" y="4125474"/>
            <a:ext cx="117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Twice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trained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LDA</a:t>
            </a:r>
            <a:r>
              <a:rPr lang="zh-CN" altLang="en-US" sz="1400" dirty="0" smtClean="0"/>
              <a:t>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803998"/>
            <a:ext cx="371832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*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denotes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terms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appearing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Standard</a:t>
            </a:r>
            <a:endParaRPr lang="en-US" sz="1200" dirty="0"/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I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2374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  <a:cs typeface="Arial" pitchFamily="34" charset="0"/>
                </a:rPr>
                <a:t>II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Related work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3357" y="2698210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III</a:t>
              </a:r>
              <a:endParaRPr lang="en-US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Adaptation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over LDA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algorithm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435846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4"/>
                  </a:solidFill>
                  <a:cs typeface="Arial" pitchFamily="34" charset="0"/>
                </a:rPr>
                <a:t>IV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Experiments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 results 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3659289" y="456687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Experiment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and results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993357" y="4227934"/>
            <a:ext cx="5611091" cy="576000"/>
            <a:chOff x="2984973" y="3807117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V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Conclusion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IV. EXPERIMENTS AND RESULTS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512284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evaluation</a:t>
            </a:r>
            <a:r>
              <a:rPr lang="en-US" altLang="zh-CN" dirty="0" smtClean="0"/>
              <a:t>:</a:t>
            </a:r>
          </a:p>
          <a:p>
            <a:r>
              <a:rPr lang="en-US" altLang="zh-CN" sz="1600" b="1" dirty="0" smtClean="0"/>
              <a:t>Adjusted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Rand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Index[10]</a:t>
            </a:r>
            <a:r>
              <a:rPr lang="en-US" altLang="zh-CN" sz="1600" dirty="0" smtClean="0"/>
              <a:t>: it </a:t>
            </a:r>
            <a:r>
              <a:rPr lang="en-US" sz="1600" dirty="0" smtClean="0"/>
              <a:t>measures </a:t>
            </a:r>
            <a:r>
              <a:rPr lang="en-US" sz="1600" dirty="0"/>
              <a:t>the </a:t>
            </a:r>
            <a:r>
              <a:rPr lang="en-US" sz="1600" u="sng" dirty="0"/>
              <a:t>agreement</a:t>
            </a:r>
            <a:r>
              <a:rPr lang="en-US" sz="1600" dirty="0"/>
              <a:t> between two </a:t>
            </a:r>
            <a:r>
              <a:rPr lang="en-US" sz="1600" dirty="0" smtClean="0"/>
              <a:t>partitions. </a:t>
            </a:r>
          </a:p>
          <a:p>
            <a:pPr lvl="1"/>
            <a:r>
              <a:rPr lang="en-US" sz="1600" dirty="0" smtClean="0"/>
              <a:t>If agree perfectly, </a:t>
            </a:r>
            <a:r>
              <a:rPr lang="en-US" sz="1600" dirty="0"/>
              <a:t>the value will reach 1, </a:t>
            </a:r>
            <a:r>
              <a:rPr lang="en-US" sz="1600" dirty="0" smtClean="0"/>
              <a:t>otherwise 0</a:t>
            </a:r>
            <a:r>
              <a:rPr lang="en-US" sz="1600" dirty="0"/>
              <a:t>. </a:t>
            </a:r>
            <a:endParaRPr lang="en-US" altLang="zh-CN" sz="1600" dirty="0" smtClean="0"/>
          </a:p>
          <a:p>
            <a:r>
              <a:rPr lang="en-US" altLang="zh-CN" sz="1600" b="1" dirty="0" smtClean="0"/>
              <a:t>Precision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it </a:t>
            </a:r>
            <a:r>
              <a:rPr lang="en-US" sz="1600" dirty="0" smtClean="0"/>
              <a:t>presents </a:t>
            </a:r>
            <a:r>
              <a:rPr lang="en-US" sz="1600" dirty="0"/>
              <a:t>intuitively the </a:t>
            </a:r>
            <a:r>
              <a:rPr lang="en-US" sz="1600" u="sng" dirty="0"/>
              <a:t>proportion of true labeled </a:t>
            </a:r>
            <a:r>
              <a:rPr lang="en-US" sz="1600" dirty="0" smtClean="0"/>
              <a:t>terms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higher the value, the partitions are more similar to Gold Standard.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249693"/>
            <a:ext cx="619592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Number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topics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endParaRPr lang="en-US" dirty="0"/>
          </a:p>
          <a:p>
            <a:endParaRPr lang="en-US" altLang="zh-CN" dirty="0" smtClean="0"/>
          </a:p>
          <a:p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confidence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experiments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Iteration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experiment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times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Value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evaluation: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m</a:t>
            </a:r>
            <a:r>
              <a:rPr lang="en-US" altLang="zh-CN" sz="1600" dirty="0" smtClean="0"/>
              <a:t>ean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over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iterations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Partition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dataset: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altLang="zh-CN" sz="1600" dirty="0" smtClean="0"/>
              <a:t>the 80% datasets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serves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label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prediction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clustering;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742950" lvl="1" indent="-285750">
              <a:buFont typeface="Wingdings" charset="2"/>
              <a:buChar char="ü"/>
            </a:pPr>
            <a:r>
              <a:rPr lang="en-US" altLang="zh-CN" sz="1600" dirty="0" smtClean="0"/>
              <a:t>the rest 20% is used 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evaluation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5496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---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</a:t>
            </a:r>
            <a:r>
              <a:rPr lang="en-US" altLang="zh-CN" dirty="0" smtClean="0"/>
              <a:t>Experiments(2/2)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IV. EXPERIMENTS AND RESULTS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59582"/>
            <a:ext cx="4195095" cy="2540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059582"/>
            <a:ext cx="4195096" cy="25402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5045" y="3715543"/>
            <a:ext cx="715534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3" indent="-285750">
              <a:buFont typeface="Wingdings" charset="2"/>
              <a:buChar char="ü"/>
            </a:pPr>
            <a:r>
              <a:rPr lang="en-GB" sz="1400" dirty="0"/>
              <a:t>The twice trained LDA strategy can effectively </a:t>
            </a:r>
            <a:r>
              <a:rPr lang="en-GB" sz="1400" b="1" dirty="0"/>
              <a:t>identify terms into partitions</a:t>
            </a:r>
            <a:r>
              <a:rPr lang="en-GB" sz="1400" dirty="0"/>
              <a:t>, </a:t>
            </a:r>
            <a:endParaRPr lang="en-GB" sz="1400" dirty="0" smtClean="0"/>
          </a:p>
          <a:p>
            <a:pPr marL="457200" lvl="4"/>
            <a:r>
              <a:rPr lang="en-GB" sz="1400" dirty="0" smtClean="0"/>
              <a:t>with </a:t>
            </a:r>
            <a:r>
              <a:rPr lang="en-GB" sz="1400" dirty="0"/>
              <a:t>around </a:t>
            </a:r>
            <a:r>
              <a:rPr lang="en-GB" sz="1400" b="1" dirty="0"/>
              <a:t>twice increase</a:t>
            </a:r>
            <a:r>
              <a:rPr lang="en-GB" sz="1400" dirty="0"/>
              <a:t> in precision than that of normal LDA training. </a:t>
            </a:r>
            <a:endParaRPr lang="en-GB" sz="1400" b="1" dirty="0"/>
          </a:p>
          <a:p>
            <a:pPr marL="285750" lvl="3" indent="-285750">
              <a:buFont typeface="Wingdings" charset="2"/>
              <a:buChar char="ü"/>
            </a:pPr>
            <a:r>
              <a:rPr lang="en-GB" sz="1400" dirty="0"/>
              <a:t>The </a:t>
            </a:r>
            <a:r>
              <a:rPr lang="en-GB" sz="1400" b="1" dirty="0"/>
              <a:t>combination</a:t>
            </a:r>
            <a:r>
              <a:rPr lang="en-GB" sz="1400" dirty="0"/>
              <a:t> of core concept replacement technique and subdomain knowledge </a:t>
            </a:r>
            <a:endParaRPr lang="en-GB" sz="1400" dirty="0" smtClean="0"/>
          </a:p>
          <a:p>
            <a:pPr marL="457200" lvl="4"/>
            <a:r>
              <a:rPr lang="en-GB" sz="1400" dirty="0" smtClean="0"/>
              <a:t>supplementation </a:t>
            </a:r>
            <a:r>
              <a:rPr lang="en-GB" sz="1400" dirty="0"/>
              <a:t>contributes the </a:t>
            </a:r>
            <a:r>
              <a:rPr lang="en-GB" sz="1400" b="1" dirty="0"/>
              <a:t>significant improvement </a:t>
            </a:r>
            <a:r>
              <a:rPr lang="en-GB" sz="1400" dirty="0"/>
              <a:t>in </a:t>
            </a:r>
            <a:r>
              <a:rPr lang="en-GB" sz="1400" dirty="0" smtClean="0"/>
              <a:t>modular </a:t>
            </a:r>
            <a:r>
              <a:rPr lang="en-GB" sz="1400" dirty="0"/>
              <a:t>taxonomic </a:t>
            </a:r>
            <a:endParaRPr lang="en-GB" sz="1400" dirty="0" smtClean="0"/>
          </a:p>
          <a:p>
            <a:pPr marL="457200" lvl="4"/>
            <a:r>
              <a:rPr lang="en-GB" sz="1400" dirty="0" smtClean="0"/>
              <a:t>hierarchy </a:t>
            </a:r>
            <a:r>
              <a:rPr lang="en-GB" sz="1400" dirty="0"/>
              <a:t>construction of subdomains.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--- i</a:t>
            </a:r>
            <a:r>
              <a:rPr lang="en-US" altLang="zh-CN" dirty="0" smtClean="0"/>
              <a:t>i</a:t>
            </a:r>
            <a:r>
              <a:rPr lang="en-US" altLang="ko-KR" dirty="0" smtClean="0"/>
              <a:t>. </a:t>
            </a:r>
            <a:r>
              <a:rPr lang="en-US" altLang="zh-CN" dirty="0" smtClean="0"/>
              <a:t>Results(1/2)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93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IV. EXPERIMENTS AND RESULTS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--- i</a:t>
            </a:r>
            <a:r>
              <a:rPr lang="en-US" altLang="zh-CN" dirty="0" smtClean="0"/>
              <a:t>i</a:t>
            </a:r>
            <a:r>
              <a:rPr lang="en-US" altLang="ko-KR" dirty="0" smtClean="0"/>
              <a:t>. </a:t>
            </a:r>
            <a:r>
              <a:rPr lang="en-US" altLang="zh-CN" dirty="0" smtClean="0"/>
              <a:t>Results(2/2)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92473"/>
            <a:ext cx="6211540" cy="39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2374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Related work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3357" y="2698210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III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Adaptation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over LDA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algorithm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435846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IV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Experiments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 results 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3659289" y="456687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Experiment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and results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993357" y="4227934"/>
            <a:ext cx="5611091" cy="576000"/>
            <a:chOff x="2984973" y="3807117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V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Conclusion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644268"/>
            <a:ext cx="34563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V. CONCLUSION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3" y="2697787"/>
            <a:ext cx="288032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We employ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twice trained LDA to identify terms into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subdomains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algn="just"/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1).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appl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y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supportive information embedding techniques to LDA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training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for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term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clustering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concept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discovery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).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use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hypernym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relations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of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subdomains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to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construct a modular taxonomic hierarchy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3" y="2353602"/>
            <a:ext cx="302433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PROPOSAL    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3347864" y="131536"/>
            <a:ext cx="5796136" cy="15127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noAutofit/>
          </a:bodyPr>
          <a:lstStyle/>
          <a:p>
            <a:r>
              <a:rPr lang="en-US" sz="2000" dirty="0"/>
              <a:t>The results </a:t>
            </a:r>
            <a:r>
              <a:rPr lang="en-US" altLang="zh-CN" sz="2000" dirty="0" smtClean="0"/>
              <a:t>show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that (1/2):</a:t>
            </a:r>
            <a:endParaRPr lang="en-US" sz="2000" dirty="0"/>
          </a:p>
          <a:p>
            <a:pPr marL="457200" lvl="3" indent="-171450">
              <a:buFont typeface="Courier New" charset="0"/>
              <a:buChar char="o"/>
            </a:pPr>
            <a:r>
              <a:rPr lang="en-GB" sz="1400" dirty="0"/>
              <a:t>The twice trained LDA strategy can effectively </a:t>
            </a:r>
            <a:r>
              <a:rPr lang="en-GB" sz="1400" b="1" dirty="0"/>
              <a:t>identify terms into partitions</a:t>
            </a:r>
            <a:r>
              <a:rPr lang="en-GB" sz="1400" dirty="0"/>
              <a:t>, with around </a:t>
            </a:r>
            <a:r>
              <a:rPr lang="en-GB" sz="1400" b="1" dirty="0"/>
              <a:t>twice increase</a:t>
            </a:r>
            <a:r>
              <a:rPr lang="en-GB" sz="1400" dirty="0"/>
              <a:t> in precision than that of normal LDA training. </a:t>
            </a:r>
            <a:endParaRPr lang="en-GB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5932" y="1779981"/>
            <a:ext cx="5058068" cy="154941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The results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dirty="0" smtClean="0"/>
              <a:t>that (2/2):</a:t>
            </a:r>
          </a:p>
          <a:p>
            <a:pPr marL="457200" lvl="3" indent="-171450">
              <a:buFont typeface="Courier New" charset="0"/>
              <a:buChar char="o"/>
            </a:pPr>
            <a:r>
              <a:rPr lang="en-GB" sz="1400" dirty="0" smtClean="0"/>
              <a:t>The </a:t>
            </a:r>
            <a:r>
              <a:rPr lang="en-GB" sz="1400" b="1" dirty="0"/>
              <a:t>combination</a:t>
            </a:r>
            <a:r>
              <a:rPr lang="en-GB" sz="1400" dirty="0"/>
              <a:t> of core concept replacement technique and subdomain knowledge supplementation contributes the </a:t>
            </a:r>
            <a:r>
              <a:rPr lang="en-GB" sz="1400" b="1" dirty="0"/>
              <a:t>significant improvement </a:t>
            </a:r>
            <a:r>
              <a:rPr lang="en-GB" sz="1400" dirty="0"/>
              <a:t>in modular taxonomic hierarchy construction of subdomains.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26434" y="3465105"/>
            <a:ext cx="4320000" cy="154941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Future work:</a:t>
            </a:r>
          </a:p>
          <a:p>
            <a:pPr marL="628650" lvl="2" indent="-171450">
              <a:buFont typeface="Courier New" charset="0"/>
              <a:buChar char="o"/>
            </a:pPr>
            <a:r>
              <a:rPr lang="en-GB" sz="1400" dirty="0"/>
              <a:t>identify the ad-hoc relation inside each module </a:t>
            </a:r>
            <a:endParaRPr lang="en-GB" sz="1400" dirty="0" smtClean="0"/>
          </a:p>
          <a:p>
            <a:pPr marL="628650" lvl="2" indent="-171450">
              <a:buFont typeface="Courier New" charset="0"/>
              <a:buChar char="o"/>
            </a:pPr>
            <a:r>
              <a:rPr lang="en-GB" sz="1400" dirty="0" smtClean="0"/>
              <a:t>find </a:t>
            </a:r>
            <a:r>
              <a:rPr lang="en-GB" sz="1400" dirty="0"/>
              <a:t>some links between subdomains to organize a more sophisticated and interrelated ontology. 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454" y="956753"/>
            <a:ext cx="8064896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 Besbes,G.,Baazaoui-Zghal,H.,2015.Modularontologiesandcbr-basedhybridsystemforwebinformationretrieval.MultimediaTools and Applications 74, 8053–8077.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5]  Dey,K.,Shrivastava,R.,Kaushik,S.,2016.Aparaphraseandsemanticsimilaritydetectionsystemforusergeneratedshort-textcontent </a:t>
            </a:r>
          </a:p>
          <a:p>
            <a:r>
              <a:rPr lang="en-US" sz="1000" dirty="0"/>
              <a:t>on microblogs, pp. 2880–2890.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7]  Frey,B.J.,Dueck,D.,2007.Clusteringbypassingmessagesbetweendatapoints.science315,972–976. </a:t>
            </a:r>
          </a:p>
          <a:p>
            <a:r>
              <a:rPr lang="en-US" sz="1000" dirty="0"/>
              <a:t>[8]  Hearst,M.A.,1992.Automaticacquisitionofhyponymsfromlargetextcorpora,AssociationforComputationalLinguistics.pp.539–545. </a:t>
            </a:r>
            <a:endParaRPr lang="en-US" sz="1000" dirty="0" smtClean="0"/>
          </a:p>
          <a:p>
            <a:r>
              <a:rPr lang="en-US" sz="1000" dirty="0"/>
              <a:t>[10]  Hubert,L.,Arabie,P.,1985.Comparingpartitions.Journalofclassification2,193–218.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11]  Kim,D.,Wang,H.,Oh,A.,2013.Context-dependentconceptualization,AAAIPress.pp.2654–2661.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13]  Louge,T.,Karray,M.H.,Archimède,B.,2018.Investigatingamethodforautomaticconstructionandpopulationofontologiesforservices: </a:t>
            </a:r>
          </a:p>
          <a:p>
            <a:r>
              <a:rPr lang="en-US" sz="1000" dirty="0"/>
              <a:t>Performances and limitations, in: 2018 IEEE/ACS 15th International Conference on Computer Systems and Applications (AICCSA), IEEE. </a:t>
            </a:r>
          </a:p>
          <a:p>
            <a:r>
              <a:rPr lang="en-US" sz="1000" dirty="0"/>
              <a:t>pp. 1–6.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15]  Mustapha, N.B., </a:t>
            </a:r>
            <a:r>
              <a:rPr lang="en-US" sz="1000" dirty="0" err="1"/>
              <a:t>Aufaure</a:t>
            </a:r>
            <a:r>
              <a:rPr lang="en-US" sz="1000" dirty="0"/>
              <a:t>, M.A., </a:t>
            </a:r>
            <a:r>
              <a:rPr lang="en-US" sz="1000" dirty="0" err="1"/>
              <a:t>Zghal</a:t>
            </a:r>
            <a:r>
              <a:rPr lang="en-US" sz="1000" dirty="0"/>
              <a:t>, H.B., </a:t>
            </a:r>
            <a:r>
              <a:rPr lang="en-US" sz="1000" dirty="0" err="1"/>
              <a:t>Ghezala</a:t>
            </a:r>
            <a:r>
              <a:rPr lang="en-US" sz="1000" dirty="0"/>
              <a:t>, H.B., 2012. Modular ontological warehouse for </a:t>
            </a:r>
            <a:r>
              <a:rPr lang="en-US" sz="1000" dirty="0" err="1"/>
              <a:t>adaptative</a:t>
            </a:r>
            <a:r>
              <a:rPr lang="en-US" sz="1000" dirty="0"/>
              <a:t> information search, </a:t>
            </a:r>
          </a:p>
          <a:p>
            <a:r>
              <a:rPr lang="en-US" sz="1000" dirty="0"/>
              <a:t>Springer. pp. 79–90.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18]  Rani,M.,Dhar,A.K.,Vyas,O.,2017.Semi-automaticterminologyontologylearningbasedontopicmodeling.EngineeringApplications </a:t>
            </a:r>
          </a:p>
          <a:p>
            <a:r>
              <a:rPr lang="en-US" sz="1000" dirty="0"/>
              <a:t>of Artificial Intelligence 63, 108–125.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21]  Snow,R.,Jurafsky,D.,Ng,A.Y.,2005.Learningsyntacticpatternsforautomatichypernymdiscovery,in:Advancesinneuralinformation </a:t>
            </a:r>
          </a:p>
          <a:p>
            <a:r>
              <a:rPr lang="en-US" sz="1000" dirty="0"/>
              <a:t>processing systems, pp. 1297–1304. </a:t>
            </a:r>
          </a:p>
          <a:p>
            <a:r>
              <a:rPr lang="en-US" sz="1000" dirty="0"/>
              <a:t>[22]  Wang,W.,Barnaghi,P.M.,Bargiela,A.,2011.Learningskosrelationsforterminologicalontologiesfromtext,IGIGlobal.pp.129–152. </a:t>
            </a:r>
          </a:p>
          <a:p>
            <a:r>
              <a:rPr lang="en-US" sz="1000" dirty="0"/>
              <a:t>[23]  XU,Z.,Harzallah,M.,Guillet,F.,2018.Comparingoftermclusteringframeworksformodularontologylearning,SCITEPRESS-Science </a:t>
            </a:r>
          </a:p>
          <a:p>
            <a:r>
              <a:rPr lang="en-US" sz="1000" dirty="0"/>
              <a:t>and Technology Publications, Seville, Spain. pp. 128–135. </a:t>
            </a:r>
          </a:p>
          <a:p>
            <a:r>
              <a:rPr lang="en-US" sz="1000" dirty="0"/>
              <a:t>[24]  Yeh,J.h.,Yang,N.,2008.Ontologyconstructionbasedonlatenttopicextractioninadigitallibrary,Springer.pp.93–103.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49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dirty="0"/>
              <a:t>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Ontology learning from text</a:t>
            </a:r>
            <a:endParaRPr lang="en-US" altLang="ko-KR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507854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3400" y="363911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22081" y="1464522"/>
            <a:ext cx="2932815" cy="1200329"/>
            <a:chOff x="1448989" y="1595280"/>
            <a:chExt cx="3030085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779946"/>
              <a:ext cx="302505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Ontology Learning can perform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manually, automatically or semi-automatically:</a:t>
              </a:r>
            </a:p>
            <a:p>
              <a:pPr marL="628650" lvl="1" indent="-171450">
                <a:buFont typeface="Wingdings" charset="2"/>
                <a:buChar char="ü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bottom-up approach</a:t>
              </a:r>
            </a:p>
            <a:p>
              <a:pPr marL="628650" lvl="1" indent="-171450">
                <a:buFont typeface="Wingdings" charset="2"/>
                <a:buChar char="ü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Top-down approach</a:t>
              </a:r>
            </a:p>
            <a:p>
              <a:pPr marL="628650" lvl="1" indent="-171450">
                <a:buFont typeface="Wingdings" charset="2"/>
                <a:buChar char="ü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Mixed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How to learn ontology from text?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22081" y="3507855"/>
            <a:ext cx="3054375" cy="904204"/>
            <a:chOff x="1448989" y="1595280"/>
            <a:chExt cx="3030085" cy="684207"/>
          </a:xfrm>
        </p:grpSpPr>
        <p:sp>
          <p:nvSpPr>
            <p:cNvPr id="22" name="TextBox 21"/>
            <p:cNvSpPr txBox="1"/>
            <p:nvPr/>
          </p:nvSpPr>
          <p:spPr>
            <a:xfrm>
              <a:off x="1455395" y="1790411"/>
              <a:ext cx="3023679" cy="4890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Plain text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/>
                </a:rPr>
                <a:t> Noun Phrases (NPs) 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Synonyms of NPs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/>
                </a:rPr>
                <a:t>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Concept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/>
                </a:rPr>
                <a:t>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oncept Taxonomy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What is our focus in this paper?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64" y="1073159"/>
            <a:ext cx="4392488" cy="380284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187624" y="4840851"/>
            <a:ext cx="3024336" cy="302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Ontology</a:t>
            </a:r>
            <a:r>
              <a:rPr lang="fr-F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fr-FR" sz="1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layer cake (</a:t>
            </a:r>
            <a:r>
              <a:rPr lang="fr-FR" sz="1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Buitelar</a:t>
            </a:r>
            <a:r>
              <a:rPr lang="fr-FR" sz="1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 al. 2005) 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dirty="0"/>
              <a:t>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ii. The </a:t>
            </a:r>
            <a:r>
              <a:rPr lang="en-US" altLang="ko-KR" dirty="0"/>
              <a:t>interested </a:t>
            </a:r>
            <a:r>
              <a:rPr lang="en-US" altLang="ko-KR" dirty="0" smtClean="0"/>
              <a:t>scope(1/3)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99058"/>
            <a:ext cx="7678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paper focuses on “domain ontology” and “core ontology”</a:t>
            </a:r>
            <a:endParaRPr lang="en-US" dirty="0"/>
          </a:p>
          <a:p>
            <a:r>
              <a:rPr lang="en-US" dirty="0"/>
              <a:t>    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Ontology building starts from </a:t>
            </a:r>
            <a:r>
              <a:rPr lang="en-US" b="1" dirty="0" smtClean="0"/>
              <a:t>core ontology </a:t>
            </a:r>
            <a:r>
              <a:rPr lang="en-US" dirty="0" smtClean="0"/>
              <a:t>(with core concepts), and directs at </a:t>
            </a:r>
            <a:r>
              <a:rPr lang="en-US" b="1" dirty="0" smtClean="0"/>
              <a:t>domain ontology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924560"/>
            <a:ext cx="5265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400" b="1" dirty="0" smtClean="0"/>
              <a:t>Core </a:t>
            </a:r>
            <a:r>
              <a:rPr lang="en-US" sz="1400" b="1" dirty="0"/>
              <a:t>ontology </a:t>
            </a:r>
            <a:r>
              <a:rPr lang="en-US" sz="1400" dirty="0"/>
              <a:t>is a basic and minimal ontology (core concepts and principle relations</a:t>
            </a:r>
            <a:r>
              <a:rPr lang="en-US" sz="1400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/>
          </a:p>
          <a:p>
            <a:pPr marL="285750" indent="-285750">
              <a:buFont typeface="Wingdings" charset="2"/>
              <a:buChar char="Ø"/>
            </a:pPr>
            <a:r>
              <a:rPr lang="en-US" sz="1400" b="1" dirty="0"/>
              <a:t>C</a:t>
            </a:r>
            <a:r>
              <a:rPr lang="en-US" sz="1400" b="1" dirty="0" smtClean="0"/>
              <a:t>ore </a:t>
            </a:r>
            <a:r>
              <a:rPr lang="en-US" sz="1400" b="1" dirty="0"/>
              <a:t>concepts </a:t>
            </a:r>
            <a:endParaRPr lang="en-US" sz="1400" b="1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corresponds </a:t>
            </a:r>
            <a:r>
              <a:rPr lang="en-US" sz="1400" dirty="0"/>
              <a:t>to the names of </a:t>
            </a:r>
            <a:r>
              <a:rPr lang="en-US" sz="1400" dirty="0" smtClean="0"/>
              <a:t>sub-domain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are </a:t>
            </a:r>
            <a:r>
              <a:rPr lang="en-US" sz="1400" dirty="0"/>
              <a:t>expected to extended with sub-concepts, in order to define a  taxonomy of each subdomain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dirty="0"/>
              <a:t>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ii. The </a:t>
            </a:r>
            <a:r>
              <a:rPr lang="en-US" altLang="ko-KR" dirty="0"/>
              <a:t>interested </a:t>
            </a:r>
            <a:r>
              <a:rPr lang="en-US" altLang="ko-KR" dirty="0" smtClean="0"/>
              <a:t>scope(2/3)</a:t>
            </a:r>
            <a:endParaRPr lang="en-US" altLang="ko-K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93240"/>
            <a:ext cx="8784976" cy="18582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39752" y="4121003"/>
            <a:ext cx="389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Fig.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core ontology and its sub </a:t>
            </a:r>
            <a:r>
              <a:rPr lang="en-US" dirty="0" smtClean="0"/>
              <a:t>concepts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112" y="1838117"/>
            <a:ext cx="184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ore concepts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4681" y="1474802"/>
            <a:ext cx="16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concepts</a:t>
            </a:r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443400" y="1474802"/>
            <a:ext cx="18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ore ontology</a:t>
            </a:r>
          </a:p>
        </p:txBody>
      </p:sp>
      <p:sp>
        <p:nvSpPr>
          <p:cNvPr id="6" name="Left Bracket 5"/>
          <p:cNvSpPr/>
          <p:nvPr/>
        </p:nvSpPr>
        <p:spPr>
          <a:xfrm flipH="1">
            <a:off x="8244408" y="2072799"/>
            <a:ext cx="216024" cy="949541"/>
          </a:xfrm>
          <a:prstGeom prst="leftBracke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-706353" y="2693996"/>
            <a:ext cx="1951753" cy="252030"/>
          </a:xfrm>
          <a:prstGeom prst="bentConnector3">
            <a:avLst>
              <a:gd name="adj1" fmla="val 99274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374859" y="2448516"/>
            <a:ext cx="876778" cy="259356"/>
          </a:xfrm>
          <a:prstGeom prst="bentConnector3">
            <a:avLst>
              <a:gd name="adj1" fmla="val 9944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 rot="5400000">
            <a:off x="8256498" y="2127612"/>
            <a:ext cx="623892" cy="21602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55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dirty="0"/>
              <a:t>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--- ii. The </a:t>
            </a:r>
            <a:r>
              <a:rPr lang="en-US" altLang="ko-KR" dirty="0"/>
              <a:t>interested </a:t>
            </a:r>
            <a:r>
              <a:rPr lang="en-US" altLang="ko-KR" dirty="0" smtClean="0"/>
              <a:t>scope(3/3)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91630"/>
            <a:ext cx="8632300" cy="2818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3331" y="4309679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Fig.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domain modular ontology. 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882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68701" y="1705582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489373" y="1186717"/>
            <a:ext cx="110571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Goals and Difficulties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0590" y="4305598"/>
            <a:ext cx="12644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Solutions and Methods 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12160" y="1851670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962" y="1462310"/>
            <a:ext cx="3515056" cy="2080586"/>
            <a:chOff x="5446307" y="2883831"/>
            <a:chExt cx="2879193" cy="1721397"/>
          </a:xfrm>
        </p:grpSpPr>
        <p:sp>
          <p:nvSpPr>
            <p:cNvPr id="18" name="TextBox 17"/>
            <p:cNvSpPr txBox="1"/>
            <p:nvPr/>
          </p:nvSpPr>
          <p:spPr>
            <a:xfrm>
              <a:off x="5503793" y="2883831"/>
              <a:ext cx="2821707" cy="2546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Modular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domain ontology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learning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46307" y="3153766"/>
              <a:ext cx="2821707" cy="14514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Goals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1). To cluster the prominent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terms of each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subdomain.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2). To discover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hypernym relations between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terms in each subdomain.</a:t>
              </a:r>
            </a:p>
            <a:p>
              <a:pPr algn="ctr"/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predicted difficulties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to label clusters to be close to the insights of subdomains? 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555776" y="357986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</a:endParaRPr>
          </a:p>
        </p:txBody>
      </p:sp>
      <p:sp>
        <p:nvSpPr>
          <p:cNvPr id="2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dirty="0"/>
              <a:t>. INTRODUCTION</a:t>
            </a:r>
            <a:endParaRPr lang="ko-KR" alt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--- ii. The direction                                                                 </a:t>
            </a:r>
            <a:r>
              <a:rPr lang="en-US" altLang="ko-KR" dirty="0"/>
              <a:t>--- </a:t>
            </a:r>
            <a:r>
              <a:rPr lang="en-US" altLang="ko-KR" dirty="0" smtClean="0"/>
              <a:t>iii. Our proposal</a:t>
            </a:r>
            <a:endParaRPr lang="en-US" altLang="ko-KR" dirty="0"/>
          </a:p>
        </p:txBody>
      </p:sp>
      <p:sp>
        <p:nvSpPr>
          <p:cNvPr id="28" name="Rounded Rectangle 7"/>
          <p:cNvSpPr/>
          <p:nvPr/>
        </p:nvSpPr>
        <p:spPr>
          <a:xfrm>
            <a:off x="6193235" y="2047013"/>
            <a:ext cx="213913" cy="184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27"/>
          <p:cNvSpPr/>
          <p:nvPr/>
        </p:nvSpPr>
        <p:spPr>
          <a:xfrm>
            <a:off x="2730434" y="3780807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5260" y="2231617"/>
            <a:ext cx="3483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endParaRPr lang="en-US" sz="1100" dirty="0"/>
          </a:p>
          <a:p>
            <a:pPr algn="just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1). To learn NPs clusters by the adapted topic modelling, twice-trained LDA. </a:t>
            </a:r>
          </a:p>
          <a:p>
            <a:pPr algn="just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 To integrate the supportive knowledge embedding techniques with the topic models</a:t>
            </a:r>
          </a:p>
          <a:p>
            <a:pPr algn="just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3). To find the hypernym relations by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morphology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contribute to build a modular ontology</a:t>
            </a:r>
          </a:p>
          <a:p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2374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II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Related work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3357" y="2698210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III</a:t>
              </a:r>
              <a:endParaRPr lang="en-US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Adaptation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over LDA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algorithm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435846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4"/>
                  </a:solidFill>
                  <a:cs typeface="Arial" pitchFamily="34" charset="0"/>
                </a:rPr>
                <a:t>IV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Experiments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 results 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3659289" y="456687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Experiment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and results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993357" y="4227934"/>
            <a:ext cx="5611091" cy="576000"/>
            <a:chOff x="2984973" y="3807117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V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Conclusion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09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II. RELATED WORK 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3144" y="1275606"/>
            <a:ext cx="3429112" cy="3500697"/>
            <a:chOff x="683144" y="1275606"/>
            <a:chExt cx="3429112" cy="3500697"/>
          </a:xfrm>
        </p:grpSpPr>
        <p:sp>
          <p:nvSpPr>
            <p:cNvPr id="4" name="Bent Arrow 3"/>
            <p:cNvSpPr/>
            <p:nvPr/>
          </p:nvSpPr>
          <p:spPr>
            <a:xfrm>
              <a:off x="899592" y="1275606"/>
              <a:ext cx="1512168" cy="1628489"/>
            </a:xfrm>
            <a:prstGeom prst="bentArrow">
              <a:avLst>
                <a:gd name="adj1" fmla="val 51751"/>
                <a:gd name="adj2" fmla="val 39841"/>
                <a:gd name="adj3" fmla="val 37699"/>
                <a:gd name="adj4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2541928" y="1433469"/>
              <a:ext cx="1512168" cy="1628489"/>
            </a:xfrm>
            <a:prstGeom prst="bentArrow">
              <a:avLst>
                <a:gd name="adj1" fmla="val 51751"/>
                <a:gd name="adj2" fmla="val 39841"/>
                <a:gd name="adj3" fmla="val 37699"/>
                <a:gd name="adj4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>
              <a:off x="2384784" y="3147814"/>
              <a:ext cx="1512168" cy="1628489"/>
            </a:xfrm>
            <a:prstGeom prst="bentArrow">
              <a:avLst>
                <a:gd name="adj1" fmla="val 51751"/>
                <a:gd name="adj2" fmla="val 39841"/>
                <a:gd name="adj3" fmla="val 37699"/>
                <a:gd name="adj4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Bent Arrow 6"/>
            <p:cNvSpPr/>
            <p:nvPr/>
          </p:nvSpPr>
          <p:spPr>
            <a:xfrm rot="16200000">
              <a:off x="741305" y="2974898"/>
              <a:ext cx="1512168" cy="1628489"/>
            </a:xfrm>
            <a:prstGeom prst="bentArrow">
              <a:avLst>
                <a:gd name="adj1" fmla="val 51751"/>
                <a:gd name="adj2" fmla="val 39841"/>
                <a:gd name="adj3" fmla="val 37699"/>
                <a:gd name="adj4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27"/>
            <p:cNvSpPr/>
            <p:nvPr/>
          </p:nvSpPr>
          <p:spPr>
            <a:xfrm>
              <a:off x="1655676" y="1707654"/>
              <a:ext cx="360282" cy="276746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1135009" y="3363838"/>
              <a:ext cx="304281" cy="284833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7"/>
            <p:cNvSpPr/>
            <p:nvPr/>
          </p:nvSpPr>
          <p:spPr>
            <a:xfrm>
              <a:off x="3347864" y="2247713"/>
              <a:ext cx="335114" cy="289199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ound Same Side Corner Rectangle 36"/>
            <p:cNvSpPr/>
            <p:nvPr/>
          </p:nvSpPr>
          <p:spPr>
            <a:xfrm>
              <a:off x="2699792" y="4002212"/>
              <a:ext cx="331327" cy="261953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Block Arc 14"/>
            <p:cNvSpPr/>
            <p:nvPr/>
          </p:nvSpPr>
          <p:spPr>
            <a:xfrm rot="16200000">
              <a:off x="2092645" y="2715574"/>
              <a:ext cx="584277" cy="58466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2796322" y="3551566"/>
              <a:ext cx="14538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2. Clustering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802" y="3795886"/>
              <a:ext cx="14538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3. Relation 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iscovery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69590" y="1868644"/>
              <a:ext cx="14538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4. Domain Ontology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3767" y="1493371"/>
              <a:ext cx="14538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1.Topic Modeling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0" y="3033504"/>
            <a:ext cx="4328105" cy="978407"/>
            <a:chOff x="-867415" y="3184664"/>
            <a:chExt cx="3978066" cy="417664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184664"/>
              <a:ext cx="3739457" cy="2496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2. Clustering </a:t>
              </a: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participates in ontology learning: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628806" y="3439856"/>
              <a:ext cx="3739457" cy="1624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k-means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affinity propagation [7, 13,23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1491" y="1376355"/>
            <a:ext cx="4328614" cy="1604279"/>
            <a:chOff x="-264176" y="5104950"/>
            <a:chExt cx="4008123" cy="639672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104950"/>
              <a:ext cx="3769043" cy="2331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1. Topic </a:t>
              </a:r>
              <a:r>
                <a:rPr lang="en-US" altLang="ko-KR" sz="16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modeling participates in ontology learning: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5096" y="5252273"/>
              <a:ext cx="3769043" cy="4923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apply knowledge base with LDA[11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  <a:p>
              <a:pPr marL="171450" indent="-171450">
                <a:buFont typeface="Wingdings" charset="2"/>
                <a:buChar char="Ø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charset="2"/>
                <a:buChar char="Ø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provide feature space of terms from LDA[18,22,24]</a:t>
              </a:r>
            </a:p>
          </p:txBody>
        </p:sp>
      </p:grpSp>
      <p:sp>
        <p:nvSpPr>
          <p:cNvPr id="3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33" name="Rectangle 32"/>
          <p:cNvSpPr/>
          <p:nvPr/>
        </p:nvSpPr>
        <p:spPr>
          <a:xfrm>
            <a:off x="4661693" y="4145611"/>
            <a:ext cx="3582715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algn="just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Gap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1400" dirty="0" smtClean="0"/>
              <a:t>: </a:t>
            </a:r>
            <a:r>
              <a:rPr lang="en-US" sz="1400" dirty="0"/>
              <a:t>use topic model for </a:t>
            </a:r>
            <a:r>
              <a:rPr lang="en-US" sz="1400" dirty="0" smtClean="0"/>
              <a:t>clustering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1" algn="just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Difficult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ies</a:t>
            </a:r>
            <a:r>
              <a:rPr lang="en-US" sz="1400" dirty="0" smtClean="0"/>
              <a:t>: </a:t>
            </a:r>
            <a:r>
              <a:rPr lang="en-US" sz="1400" dirty="0"/>
              <a:t>terms might belong to multiple clusters, not only one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2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2005</Words>
  <Application>Microsoft Macintosh PowerPoint</Application>
  <PresentationFormat>On-screen Show (16:9)</PresentationFormat>
  <Paragraphs>386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Unicode MS</vt:lpstr>
      <vt:lpstr>Calibri</vt:lpstr>
      <vt:lpstr>Courier New</vt:lpstr>
      <vt:lpstr>DengXian</vt:lpstr>
      <vt:lpstr>Mangal</vt:lpstr>
      <vt:lpstr>Times New Roman</vt:lpstr>
      <vt:lpstr>Wingdings</vt:lpstr>
      <vt:lpstr>맑은 고딕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191</cp:revision>
  <cp:lastPrinted>2019-09-04T11:00:44Z</cp:lastPrinted>
  <dcterms:created xsi:type="dcterms:W3CDTF">2016-12-05T23:26:54Z</dcterms:created>
  <dcterms:modified xsi:type="dcterms:W3CDTF">2019-09-05T14:51:10Z</dcterms:modified>
</cp:coreProperties>
</file>