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40"/>
  </p:notesMasterIdLst>
  <p:sldIdLst>
    <p:sldId id="259" r:id="rId2"/>
    <p:sldId id="260" r:id="rId3"/>
    <p:sldId id="261" r:id="rId4"/>
    <p:sldId id="262" r:id="rId5"/>
    <p:sldId id="263" r:id="rId6"/>
    <p:sldId id="264" r:id="rId7"/>
    <p:sldId id="354" r:id="rId8"/>
    <p:sldId id="265" r:id="rId9"/>
    <p:sldId id="266"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267" r:id="rId24"/>
    <p:sldId id="368" r:id="rId25"/>
    <p:sldId id="369" r:id="rId26"/>
    <p:sldId id="268" r:id="rId27"/>
    <p:sldId id="370" r:id="rId28"/>
    <p:sldId id="372" r:id="rId29"/>
    <p:sldId id="371" r:id="rId30"/>
    <p:sldId id="344" r:id="rId31"/>
    <p:sldId id="345" r:id="rId32"/>
    <p:sldId id="347" r:id="rId33"/>
    <p:sldId id="348" r:id="rId34"/>
    <p:sldId id="349" r:id="rId35"/>
    <p:sldId id="350" r:id="rId36"/>
    <p:sldId id="351" r:id="rId37"/>
    <p:sldId id="352" r:id="rId38"/>
    <p:sldId id="353" r:id="rId39"/>
  </p:sldIdLst>
  <p:sldSz cx="13004800" cy="7302500"/>
  <p:notesSz cx="6858000" cy="9144000"/>
  <p:embeddedFontLst>
    <p:embeddedFont>
      <p:font typeface="Georgia" panose="02040502050405020303" pitchFamily="18" charset="0"/>
      <p:regular r:id="rId41"/>
      <p:bold r:id="rId42"/>
      <p:italic r:id="rId43"/>
      <p:boldItalic r:id="rId44"/>
    </p:embeddedFont>
    <p:embeddedFont>
      <p:font typeface="Oswald"/>
      <p:regular r:id="rId45"/>
      <p:bold r:id="rId46"/>
    </p:embeddedFont>
    <p:embeddedFont>
      <p:font typeface="Impact" panose="020B0806030902050204" pitchFamily="3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94485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54052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374642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594150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35302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4270866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483721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584784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319218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86810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69" name="Shape 46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035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088430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599264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86004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653286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27018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574440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112781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Shape 104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047" name="Shape 10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Shape 105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53" name="Shape 105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Shape 106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1065" name="Shape 106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71" name="Shape 107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Shape 107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1078" name="Shape 10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Shape 108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84" name="Shape 10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091" name="Shape 109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Shape 109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099" name="Shape 109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Shape 110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08" name="Shape 11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2536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69" name="Shape 46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Oswald"/>
                <a:ea typeface="Oswald"/>
                <a:cs typeface="Oswald"/>
                <a:sym typeface="Oswald"/>
              </a:rPr>
              <a:t>NEURAL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a:lnSpc>
                <a:spcPct val="100000"/>
              </a:lnSpc>
              <a:spcBef>
                <a:spcPts val="0"/>
              </a:spcBef>
              <a:buSzPct val="25000"/>
              <a:buNone/>
            </a:pPr>
            <a:r>
              <a:rPr lang="en-US" sz="3200" b="1" dirty="0">
                <a:latin typeface="Oswald"/>
                <a:ea typeface="Oswald"/>
                <a:cs typeface="Oswald"/>
                <a:sym typeface="Oswald"/>
              </a:rPr>
              <a:t>PERCEPTRONS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altLang="en-US" sz="2800" dirty="0">
                <a:latin typeface="Georgia" panose="02040502050405020303" pitchFamily="18" charset="0"/>
              </a:rPr>
              <a:t>Rosenblatt proposed a simple rule to compute the output. He introduced </a:t>
            </a:r>
            <a:r>
              <a:rPr lang="en-US" altLang="en-US" sz="2800" i="1" dirty="0">
                <a:latin typeface="Georgia" panose="02040502050405020303" pitchFamily="18" charset="0"/>
              </a:rPr>
              <a:t>weights</a:t>
            </a:r>
            <a:r>
              <a:rPr lang="en-US" altLang="en-US" sz="2800" dirty="0">
                <a:latin typeface="Georgia" panose="02040502050405020303" pitchFamily="18" charset="0"/>
              </a:rPr>
              <a:t>, </a:t>
            </a:r>
            <a:r>
              <a:rPr lang="en-US" altLang="en-US" sz="2800" dirty="0">
                <a:solidFill>
                  <a:srgbClr val="2A2A2A"/>
                </a:solidFill>
                <a:latin typeface="MathJax_Math-italic"/>
              </a:rPr>
              <a:t>w</a:t>
            </a:r>
            <a:r>
              <a:rPr lang="en-US" altLang="en-US" dirty="0">
                <a:solidFill>
                  <a:srgbClr val="2A2A2A"/>
                </a:solidFill>
                <a:latin typeface="MathJax_Main"/>
              </a:rPr>
              <a:t>1</a:t>
            </a:r>
            <a:r>
              <a:rPr lang="en-US" altLang="en-US" sz="2800" dirty="0">
                <a:solidFill>
                  <a:srgbClr val="2A2A2A"/>
                </a:solidFill>
                <a:latin typeface="MathJax_Main"/>
              </a:rPr>
              <a:t>,</a:t>
            </a:r>
            <a:r>
              <a:rPr lang="en-US" altLang="en-US" sz="2800" dirty="0">
                <a:solidFill>
                  <a:srgbClr val="2A2A2A"/>
                </a:solidFill>
                <a:latin typeface="MathJax_Math-italic"/>
              </a:rPr>
              <a:t>w</a:t>
            </a:r>
            <a:r>
              <a:rPr lang="en-US" altLang="en-US" dirty="0">
                <a:solidFill>
                  <a:srgbClr val="2A2A2A"/>
                </a:solidFill>
                <a:latin typeface="MathJax_Main"/>
              </a:rPr>
              <a:t>2</a:t>
            </a:r>
            <a:r>
              <a:rPr lang="en-US" altLang="en-US" sz="2800" dirty="0">
                <a:solidFill>
                  <a:srgbClr val="2A2A2A"/>
                </a:solidFill>
                <a:latin typeface="MathJax_Main"/>
              </a:rPr>
              <a:t>,… </a:t>
            </a:r>
            <a:r>
              <a:rPr lang="en-US" altLang="en-US" sz="2800" dirty="0">
                <a:latin typeface="Georgia" panose="02040502050405020303" pitchFamily="18" charset="0"/>
              </a:rPr>
              <a:t>real numbers expressing the importance of the respective inputs to the output</a:t>
            </a:r>
            <a:r>
              <a:rPr lang="en-US" altLang="en-US" sz="1800" dirty="0">
                <a:solidFill>
                  <a:schemeClr val="tx1"/>
                </a:solidFill>
              </a:rPr>
              <a:t> </a:t>
            </a:r>
            <a:endParaRPr lang="en-US" sz="2800" dirty="0">
              <a:latin typeface="Georgia"/>
              <a:sym typeface="Georgia"/>
            </a:endParaRPr>
          </a:p>
          <a:p>
            <a:pPr marL="203200" lvl="0" indent="-256540">
              <a:buSzPct val="100000"/>
              <a:buFont typeface="Georgia"/>
              <a:buChar char="‣"/>
            </a:pPr>
            <a:endParaRPr lang="en-US" sz="2800" dirty="0">
              <a:latin typeface="Georgia"/>
              <a:sym typeface="Georgia"/>
            </a:endParaRPr>
          </a:p>
          <a:p>
            <a:pPr marL="203200" lvl="0" indent="-256540">
              <a:buSzPct val="100000"/>
              <a:buFont typeface="Georgia"/>
              <a:buChar char="‣"/>
            </a:pPr>
            <a:r>
              <a:rPr lang="en-US" sz="2800" dirty="0">
                <a:latin typeface="Georgia"/>
                <a:sym typeface="Georgia"/>
              </a:rPr>
              <a:t>The neuron's output, 0 or 1, is determined by whether the weighted sum ∑</a:t>
            </a:r>
            <a:r>
              <a:rPr lang="en-US" sz="2000" dirty="0" err="1">
                <a:latin typeface="Georgia"/>
                <a:sym typeface="Georgia"/>
              </a:rPr>
              <a:t>j</a:t>
            </a:r>
            <a:r>
              <a:rPr lang="en-US" sz="2800" dirty="0" err="1">
                <a:latin typeface="Georgia"/>
                <a:sym typeface="Georgia"/>
              </a:rPr>
              <a:t>w</a:t>
            </a:r>
            <a:r>
              <a:rPr lang="en-US" sz="2000" dirty="0" err="1">
                <a:latin typeface="Georgia"/>
                <a:sym typeface="Georgia"/>
              </a:rPr>
              <a:t>j</a:t>
            </a:r>
            <a:r>
              <a:rPr lang="en-US" sz="2800" dirty="0" err="1">
                <a:latin typeface="Georgia"/>
                <a:sym typeface="Georgia"/>
              </a:rPr>
              <a:t>x</a:t>
            </a:r>
            <a:r>
              <a:rPr lang="en-US" sz="2000" dirty="0" err="1">
                <a:latin typeface="Georgia"/>
                <a:sym typeface="Georgia"/>
              </a:rPr>
              <a:t>j</a:t>
            </a:r>
            <a:r>
              <a:rPr lang="en-US" sz="2800" dirty="0">
                <a:latin typeface="Georgia"/>
                <a:sym typeface="Georgia"/>
              </a:rPr>
              <a:t> is less than or greater than some threshold value (a parameter of the neuron)</a:t>
            </a:r>
          </a:p>
          <a:p>
            <a:pPr marL="203200" lvl="0" indent="-256540">
              <a:buSzPct val="100000"/>
              <a:buFont typeface="Georgia"/>
              <a:buChar char="‣"/>
            </a:pPr>
            <a:endParaRPr lang="en-US" sz="2800" dirty="0">
              <a:latin typeface="Georgia"/>
              <a:sym typeface="Georgia"/>
            </a:endParaRPr>
          </a:p>
          <a:p>
            <a:pPr marL="203200" lvl="0" indent="-256540">
              <a:buSzPct val="100000"/>
              <a:buFont typeface="Georgia"/>
              <a:buChar char="‣"/>
            </a:pPr>
            <a:endParaRPr lang="en-US" sz="2800" dirty="0">
              <a:latin typeface="Georgia"/>
              <a:sym typeface="Georgia"/>
            </a:endParaRPr>
          </a:p>
        </p:txBody>
      </p:sp>
      <p:pic>
        <p:nvPicPr>
          <p:cNvPr id="6" name="Picture 5"/>
          <p:cNvPicPr>
            <a:picLocks noChangeAspect="1"/>
          </p:cNvPicPr>
          <p:nvPr/>
        </p:nvPicPr>
        <p:blipFill>
          <a:blip r:embed="rId3"/>
          <a:stretch>
            <a:fillRect/>
          </a:stretch>
        </p:blipFill>
        <p:spPr>
          <a:xfrm>
            <a:off x="3251381" y="4892912"/>
            <a:ext cx="6584407" cy="1792701"/>
          </a:xfrm>
          <a:prstGeom prst="rect">
            <a:avLst/>
          </a:prstGeom>
        </p:spPr>
      </p:pic>
    </p:spTree>
    <p:extLst>
      <p:ext uri="{BB962C8B-B14F-4D97-AF65-F5344CB8AC3E}">
        <p14:creationId xmlns:p14="http://schemas.microsoft.com/office/powerpoint/2010/main" val="369720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a:lnSpc>
                <a:spcPct val="100000"/>
              </a:lnSpc>
              <a:spcBef>
                <a:spcPts val="0"/>
              </a:spcBef>
              <a:buSzPct val="25000"/>
              <a:buNone/>
            </a:pPr>
            <a:r>
              <a:rPr lang="en-US" sz="3200" b="1" dirty="0">
                <a:latin typeface="Oswald"/>
                <a:ea typeface="Oswald"/>
                <a:cs typeface="Oswald"/>
                <a:sym typeface="Oswald"/>
              </a:rPr>
              <a:t>PERCEPTRONS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altLang="en-US" sz="2800" dirty="0">
                <a:latin typeface="Georgia" panose="02040502050405020303" pitchFamily="18" charset="0"/>
              </a:rPr>
              <a:t>For example suppose the weekend is coming up, and you've heard that there's going to be a cheese festival in your city. You like cheese, and are trying to decide whether or not to go to the festival. You might make your decision by weighing up three factors:</a:t>
            </a:r>
          </a:p>
          <a:p>
            <a:pPr marL="863600" lvl="1" indent="-256540">
              <a:buSzPct val="100000"/>
              <a:buFont typeface="Georgia"/>
              <a:buChar char="‣"/>
            </a:pPr>
            <a:r>
              <a:rPr lang="en-US" altLang="en-US" sz="2800" dirty="0">
                <a:latin typeface="Georgia" panose="02040502050405020303" pitchFamily="18" charset="0"/>
              </a:rPr>
              <a:t>Is the weather good?</a:t>
            </a:r>
          </a:p>
          <a:p>
            <a:pPr marL="863600" lvl="1" indent="-256540">
              <a:buSzPct val="100000"/>
              <a:buFont typeface="Georgia"/>
              <a:buChar char="‣"/>
            </a:pPr>
            <a:r>
              <a:rPr lang="en-US" altLang="en-US" sz="2800" dirty="0">
                <a:latin typeface="Georgia" panose="02040502050405020303" pitchFamily="18" charset="0"/>
              </a:rPr>
              <a:t>Does your boyfriend or girlfriend want to accompany you?</a:t>
            </a:r>
          </a:p>
          <a:p>
            <a:pPr marL="863600" lvl="1" indent="-256540">
              <a:buSzPct val="100000"/>
              <a:buFont typeface="Georgia"/>
              <a:buChar char="‣"/>
            </a:pPr>
            <a:r>
              <a:rPr lang="en-US" altLang="en-US" sz="2800" dirty="0">
                <a:latin typeface="Georgia" panose="02040502050405020303" pitchFamily="18" charset="0"/>
              </a:rPr>
              <a:t>Is the festival near public transit? (You don't own a car).</a:t>
            </a:r>
            <a:r>
              <a:rPr lang="en-US" altLang="en-US" sz="1800" dirty="0">
                <a:solidFill>
                  <a:schemeClr val="tx1"/>
                </a:solidFill>
              </a:rPr>
              <a:t> </a:t>
            </a:r>
            <a:endParaRPr lang="en-US" sz="2800" dirty="0">
              <a:latin typeface="Georgia"/>
              <a:sym typeface="Georgia"/>
            </a:endParaRPr>
          </a:p>
          <a:p>
            <a:pPr marL="203200" lvl="0" indent="-256540">
              <a:buSzPct val="100000"/>
              <a:buFont typeface="Georgia"/>
              <a:buChar char="‣"/>
            </a:pPr>
            <a:endParaRPr lang="en-US" sz="2800" dirty="0">
              <a:latin typeface="Georgia"/>
              <a:sym typeface="Georgia"/>
            </a:endParaRPr>
          </a:p>
          <a:p>
            <a:pPr marL="203200" lvl="0" indent="-256540">
              <a:buSzPct val="100000"/>
              <a:buFont typeface="Georgia"/>
              <a:buChar char="‣"/>
            </a:pPr>
            <a:r>
              <a:rPr lang="en-US" sz="2800" dirty="0">
                <a:latin typeface="Georgia"/>
                <a:sym typeface="Georgia"/>
              </a:rPr>
              <a:t>We can represent these three factors by corresponding binary variables x1,x2 and x3. For instance, we'd have x1=1 if the weather is good, and x1=0 if the weather is bad and so on.</a:t>
            </a:r>
          </a:p>
          <a:p>
            <a:pPr marL="203200" lvl="0" indent="-256540">
              <a:buSzPct val="100000"/>
              <a:buFont typeface="Georgia"/>
              <a:buChar char="‣"/>
            </a:pPr>
            <a:endParaRPr lang="en-US" sz="2800" dirty="0">
              <a:latin typeface="Georgia"/>
              <a:sym typeface="Georgia"/>
            </a:endParaRPr>
          </a:p>
          <a:p>
            <a:pPr marL="203200" lvl="0" indent="-256540">
              <a:buSzPct val="100000"/>
              <a:buFont typeface="Georgia"/>
              <a:buChar char="‣"/>
            </a:pPr>
            <a:endParaRPr lang="en-US" sz="2800" dirty="0">
              <a:latin typeface="Georgia"/>
              <a:sym typeface="Georgia"/>
            </a:endParaRPr>
          </a:p>
        </p:txBody>
      </p:sp>
    </p:spTree>
    <p:extLst>
      <p:ext uri="{BB962C8B-B14F-4D97-AF65-F5344CB8AC3E}">
        <p14:creationId xmlns:p14="http://schemas.microsoft.com/office/powerpoint/2010/main" val="34354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a:lnSpc>
                <a:spcPct val="100000"/>
              </a:lnSpc>
              <a:spcBef>
                <a:spcPts val="0"/>
              </a:spcBef>
              <a:buSzPct val="25000"/>
              <a:buNone/>
            </a:pPr>
            <a:r>
              <a:rPr lang="en-US" sz="3200" b="1" dirty="0">
                <a:latin typeface="Oswald"/>
                <a:ea typeface="Oswald"/>
                <a:cs typeface="Oswald"/>
                <a:sym typeface="Oswald"/>
              </a:rPr>
              <a:t>PERCEPTRONS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Suppose you absolutely adore cheese, but perhaps you really loathe bad weather, and there's no way you'd go to the festival if the weather is bad</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a:latin typeface="Georgia"/>
                <a:sym typeface="Georgia"/>
              </a:rPr>
              <a:t>One way to model this is to choose a weight w1=6 for the weather, and w2=2 and w3=2 for the other conditions. </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a:latin typeface="Georgia"/>
                <a:sym typeface="Georgia"/>
              </a:rPr>
              <a:t>Finally, suppose you choose a threshold of 5 for the perceptron. With these choices, the perceptron implements the desired decision-making model, outputting 1 whenever the weather is good, and 0 whenever the weather is bad</a:t>
            </a:r>
          </a:p>
        </p:txBody>
      </p:sp>
    </p:spTree>
    <p:extLst>
      <p:ext uri="{BB962C8B-B14F-4D97-AF65-F5344CB8AC3E}">
        <p14:creationId xmlns:p14="http://schemas.microsoft.com/office/powerpoint/2010/main" val="367952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a:lnSpc>
                <a:spcPct val="100000"/>
              </a:lnSpc>
              <a:spcBef>
                <a:spcPts val="0"/>
              </a:spcBef>
              <a:buSzPct val="25000"/>
              <a:buNone/>
            </a:pPr>
            <a:r>
              <a:rPr lang="en-US" sz="3200" b="1" dirty="0">
                <a:latin typeface="Oswald"/>
                <a:ea typeface="Oswald"/>
                <a:cs typeface="Oswald"/>
                <a:sym typeface="Oswald"/>
              </a:rPr>
              <a:t>PERCEPTRONS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When choosing a threshold of 3, then the perceptron would decide that you should go to the festival whenever the weather was good or when both the festival was near public transit and your boyfriend or girlfriend was willing to join you</a:t>
            </a:r>
          </a:p>
        </p:txBody>
      </p:sp>
      <p:pic>
        <p:nvPicPr>
          <p:cNvPr id="3" name="Picture 2"/>
          <p:cNvPicPr>
            <a:picLocks noChangeAspect="1"/>
          </p:cNvPicPr>
          <p:nvPr/>
        </p:nvPicPr>
        <p:blipFill>
          <a:blip r:embed="rId3"/>
          <a:stretch>
            <a:fillRect/>
          </a:stretch>
        </p:blipFill>
        <p:spPr>
          <a:xfrm>
            <a:off x="2686467" y="3833849"/>
            <a:ext cx="8027258" cy="3136577"/>
          </a:xfrm>
          <a:prstGeom prst="rect">
            <a:avLst/>
          </a:prstGeom>
        </p:spPr>
      </p:pic>
    </p:spTree>
    <p:extLst>
      <p:ext uri="{BB962C8B-B14F-4D97-AF65-F5344CB8AC3E}">
        <p14:creationId xmlns:p14="http://schemas.microsoft.com/office/powerpoint/2010/main" val="445395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a:lnSpc>
                <a:spcPct val="100000"/>
              </a:lnSpc>
              <a:spcBef>
                <a:spcPts val="0"/>
              </a:spcBef>
              <a:buSzPct val="25000"/>
              <a:buNone/>
            </a:pPr>
            <a:r>
              <a:rPr lang="en-US" sz="3200" b="1" dirty="0">
                <a:latin typeface="Oswald"/>
                <a:ea typeface="Oswald"/>
                <a:cs typeface="Oswald"/>
                <a:sym typeface="Oswald"/>
              </a:rPr>
              <a:t>PERCEPTRONS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The first change is to write ∑</a:t>
            </a:r>
            <a:r>
              <a:rPr lang="en-US" sz="2000" dirty="0" err="1">
                <a:latin typeface="Georgia"/>
                <a:sym typeface="Georgia"/>
              </a:rPr>
              <a:t>j</a:t>
            </a:r>
            <a:r>
              <a:rPr lang="en-US" sz="2800" dirty="0" err="1">
                <a:latin typeface="Georgia"/>
                <a:sym typeface="Georgia"/>
              </a:rPr>
              <a:t>w</a:t>
            </a:r>
            <a:r>
              <a:rPr lang="en-US" sz="2000" dirty="0" err="1">
                <a:latin typeface="Georgia"/>
                <a:sym typeface="Georgia"/>
              </a:rPr>
              <a:t>j</a:t>
            </a:r>
            <a:r>
              <a:rPr lang="en-US" sz="2800" dirty="0" err="1">
                <a:latin typeface="Georgia"/>
                <a:sym typeface="Georgia"/>
              </a:rPr>
              <a:t>x</a:t>
            </a:r>
            <a:r>
              <a:rPr lang="en-US" sz="2000" dirty="0" err="1">
                <a:latin typeface="Georgia"/>
                <a:sym typeface="Georgia"/>
              </a:rPr>
              <a:t>j</a:t>
            </a:r>
            <a:r>
              <a:rPr lang="en-US" sz="2800" dirty="0">
                <a:latin typeface="Georgia"/>
                <a:sym typeface="Georgia"/>
              </a:rPr>
              <a:t> as a dot product, </a:t>
            </a:r>
            <a:r>
              <a:rPr lang="en-US" sz="2800" dirty="0" err="1">
                <a:latin typeface="Georgia"/>
                <a:sym typeface="Georgia"/>
              </a:rPr>
              <a:t>w⋅x</a:t>
            </a:r>
            <a:r>
              <a:rPr lang="en-US" sz="2800" dirty="0">
                <a:latin typeface="Georgia"/>
                <a:sym typeface="Georgia"/>
              </a:rPr>
              <a:t>≡∑</a:t>
            </a:r>
            <a:r>
              <a:rPr lang="en-US" sz="2000" dirty="0" err="1">
                <a:latin typeface="Georgia"/>
                <a:sym typeface="Georgia"/>
              </a:rPr>
              <a:t>j</a:t>
            </a:r>
            <a:r>
              <a:rPr lang="en-US" sz="2800" dirty="0" err="1">
                <a:latin typeface="Georgia"/>
                <a:sym typeface="Georgia"/>
              </a:rPr>
              <a:t>w</a:t>
            </a:r>
            <a:r>
              <a:rPr lang="en-US" sz="2000" dirty="0" err="1">
                <a:latin typeface="Georgia"/>
                <a:sym typeface="Georgia"/>
              </a:rPr>
              <a:t>j</a:t>
            </a:r>
            <a:r>
              <a:rPr lang="en-US" sz="2800" dirty="0" err="1">
                <a:latin typeface="Georgia"/>
                <a:sym typeface="Georgia"/>
              </a:rPr>
              <a:t>x</a:t>
            </a:r>
            <a:r>
              <a:rPr lang="en-US" sz="2000" dirty="0" err="1">
                <a:latin typeface="Georgia"/>
                <a:sym typeface="Georgia"/>
              </a:rPr>
              <a:t>j</a:t>
            </a:r>
            <a:r>
              <a:rPr lang="en-US" sz="2800" dirty="0">
                <a:latin typeface="Georgia"/>
                <a:sym typeface="Georgia"/>
              </a:rPr>
              <a:t>, where w and x are vectors whose components are the weights and inputs, respectively.</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a:latin typeface="Georgia"/>
                <a:sym typeface="Georgia"/>
              </a:rPr>
              <a:t>The second change is to move the threshold to the other side of the inequality, and to replace it by what's known as the perceptron's bias, b≡−threshold. You can think of the bias as a measure of how easy it is to get the perceptron to output a 1</a:t>
            </a:r>
          </a:p>
        </p:txBody>
      </p:sp>
      <p:pic>
        <p:nvPicPr>
          <p:cNvPr id="4" name="Picture 3"/>
          <p:cNvPicPr>
            <a:picLocks noChangeAspect="1"/>
          </p:cNvPicPr>
          <p:nvPr/>
        </p:nvPicPr>
        <p:blipFill>
          <a:blip r:embed="rId3"/>
          <a:stretch>
            <a:fillRect/>
          </a:stretch>
        </p:blipFill>
        <p:spPr>
          <a:xfrm>
            <a:off x="726142" y="5298705"/>
            <a:ext cx="5776258" cy="1639712"/>
          </a:xfrm>
          <a:prstGeom prst="rect">
            <a:avLst/>
          </a:prstGeom>
        </p:spPr>
      </p:pic>
      <p:pic>
        <p:nvPicPr>
          <p:cNvPr id="6" name="Picture 5"/>
          <p:cNvPicPr>
            <a:picLocks noChangeAspect="1"/>
          </p:cNvPicPr>
          <p:nvPr/>
        </p:nvPicPr>
        <p:blipFill>
          <a:blip r:embed="rId4"/>
          <a:stretch>
            <a:fillRect/>
          </a:stretch>
        </p:blipFill>
        <p:spPr>
          <a:xfrm>
            <a:off x="7215524" y="5623261"/>
            <a:ext cx="3562403" cy="1315156"/>
          </a:xfrm>
          <a:prstGeom prst="rect">
            <a:avLst/>
          </a:prstGeom>
        </p:spPr>
      </p:pic>
    </p:spTree>
    <p:extLst>
      <p:ext uri="{BB962C8B-B14F-4D97-AF65-F5344CB8AC3E}">
        <p14:creationId xmlns:p14="http://schemas.microsoft.com/office/powerpoint/2010/main" val="219122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NEURAL NETWORKS LEARNING </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Suppose we have a network of </a:t>
            </a:r>
            <a:r>
              <a:rPr lang="en-US" sz="2800" dirty="0" err="1">
                <a:latin typeface="Georgia"/>
                <a:sym typeface="Georgia"/>
              </a:rPr>
              <a:t>perceptrons</a:t>
            </a:r>
            <a:r>
              <a:rPr lang="en-US" sz="2800" dirty="0">
                <a:latin typeface="Georgia"/>
                <a:sym typeface="Georgia"/>
              </a:rPr>
              <a:t> that we'd like to use to classify handwriting digits. </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a:latin typeface="Georgia"/>
                <a:sym typeface="Georgia"/>
              </a:rPr>
              <a:t>The inputs to the network might be the raw pixel data from a scanned, handwritten image of every digit.</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a:latin typeface="Georgia"/>
                <a:sym typeface="Georgia"/>
              </a:rPr>
              <a:t>We'd like the network to learn weights and biases so that the output from the network correctly classifies the digit</a:t>
            </a:r>
          </a:p>
        </p:txBody>
      </p:sp>
    </p:spTree>
    <p:extLst>
      <p:ext uri="{BB962C8B-B14F-4D97-AF65-F5344CB8AC3E}">
        <p14:creationId xmlns:p14="http://schemas.microsoft.com/office/powerpoint/2010/main" val="24765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NEURAL NETWORKS LEARNING </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In order to make the network learn, a small change in some weight or bias will be forward propagated to the output and cause a small change</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a:latin typeface="Georgia"/>
                <a:sym typeface="Georgia"/>
              </a:rPr>
              <a:t>we could use this fact to modify the weights and biases to get our network learn the desired output when training the network</a:t>
            </a:r>
          </a:p>
        </p:txBody>
      </p:sp>
      <p:pic>
        <p:nvPicPr>
          <p:cNvPr id="3" name="Picture 2"/>
          <p:cNvPicPr>
            <a:picLocks noChangeAspect="1"/>
          </p:cNvPicPr>
          <p:nvPr/>
        </p:nvPicPr>
        <p:blipFill>
          <a:blip r:embed="rId3"/>
          <a:stretch>
            <a:fillRect/>
          </a:stretch>
        </p:blipFill>
        <p:spPr>
          <a:xfrm>
            <a:off x="3238680" y="4212630"/>
            <a:ext cx="6145162" cy="3089870"/>
          </a:xfrm>
          <a:prstGeom prst="rect">
            <a:avLst/>
          </a:prstGeom>
        </p:spPr>
      </p:pic>
    </p:spTree>
    <p:extLst>
      <p:ext uri="{BB962C8B-B14F-4D97-AF65-F5344CB8AC3E}">
        <p14:creationId xmlns:p14="http://schemas.microsoft.com/office/powerpoint/2010/main" val="428336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SIGMOID NEURON</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Perceptrons don’t allow this to happen as small change in the weights or bias of any single perceptron in the network can sometimes cause the output of that perceptron to completely flip, say from 0 to 1.</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a:latin typeface="Georgia"/>
                <a:sym typeface="Georgia"/>
              </a:rPr>
              <a:t>That’s why we need to introduce new type of neurons called sigmoid neurons which is similar to </a:t>
            </a:r>
            <a:r>
              <a:rPr lang="en-US" sz="2800" dirty="0" err="1">
                <a:latin typeface="Georgia"/>
                <a:sym typeface="Georgia"/>
              </a:rPr>
              <a:t>perceptrons</a:t>
            </a:r>
            <a:r>
              <a:rPr lang="en-US" sz="2800" dirty="0">
                <a:latin typeface="Georgia"/>
                <a:sym typeface="Georgia"/>
              </a:rPr>
              <a:t> in sense of having inputs, weights, bias and output</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a:latin typeface="Georgia"/>
                <a:sym typeface="Georgia"/>
              </a:rPr>
              <a:t>The difference is that the input can take values between 0 and 1 instead of either 0 or 1</a:t>
            </a:r>
          </a:p>
        </p:txBody>
      </p:sp>
    </p:spTree>
    <p:extLst>
      <p:ext uri="{BB962C8B-B14F-4D97-AF65-F5344CB8AC3E}">
        <p14:creationId xmlns:p14="http://schemas.microsoft.com/office/powerpoint/2010/main" val="376822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SIGMOID NEURON</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The output of sigmoid neuron is based on the function                      which is called the sigmoid function and is defined:</a:t>
            </a:r>
          </a:p>
          <a:p>
            <a:pPr marL="203200" indent="-256540">
              <a:buSzPct val="100000"/>
              <a:buFont typeface="Georgia"/>
              <a:buChar char="‣"/>
            </a:pPr>
            <a:endParaRPr lang="en-US" sz="2800" dirty="0">
              <a:latin typeface="Georgia"/>
              <a:sym typeface="Georgia"/>
            </a:endParaRPr>
          </a:p>
        </p:txBody>
      </p:sp>
      <p:pic>
        <p:nvPicPr>
          <p:cNvPr id="2" name="Picture 1"/>
          <p:cNvPicPr>
            <a:picLocks noChangeAspect="1"/>
          </p:cNvPicPr>
          <p:nvPr/>
        </p:nvPicPr>
        <p:blipFill>
          <a:blip r:embed="rId3"/>
          <a:stretch>
            <a:fillRect/>
          </a:stretch>
        </p:blipFill>
        <p:spPr>
          <a:xfrm>
            <a:off x="9625897" y="1697375"/>
            <a:ext cx="1601735" cy="581129"/>
          </a:xfrm>
          <a:prstGeom prst="rect">
            <a:avLst/>
          </a:prstGeom>
        </p:spPr>
      </p:pic>
      <p:pic>
        <p:nvPicPr>
          <p:cNvPr id="3" name="Picture 2"/>
          <p:cNvPicPr>
            <a:picLocks noChangeAspect="1"/>
          </p:cNvPicPr>
          <p:nvPr/>
        </p:nvPicPr>
        <p:blipFill>
          <a:blip r:embed="rId4"/>
          <a:stretch>
            <a:fillRect/>
          </a:stretch>
        </p:blipFill>
        <p:spPr>
          <a:xfrm>
            <a:off x="8201050" y="2402979"/>
            <a:ext cx="3026582" cy="1478402"/>
          </a:xfrm>
          <a:prstGeom prst="rect">
            <a:avLst/>
          </a:prstGeom>
        </p:spPr>
      </p:pic>
      <p:pic>
        <p:nvPicPr>
          <p:cNvPr id="4" name="Picture 3"/>
          <p:cNvPicPr>
            <a:picLocks noChangeAspect="1"/>
          </p:cNvPicPr>
          <p:nvPr/>
        </p:nvPicPr>
        <p:blipFill>
          <a:blip r:embed="rId5"/>
          <a:stretch>
            <a:fillRect/>
          </a:stretch>
        </p:blipFill>
        <p:spPr>
          <a:xfrm>
            <a:off x="2724879" y="2657813"/>
            <a:ext cx="2943485" cy="1223568"/>
          </a:xfrm>
          <a:prstGeom prst="rect">
            <a:avLst/>
          </a:prstGeom>
        </p:spPr>
      </p:pic>
      <p:pic>
        <p:nvPicPr>
          <p:cNvPr id="5" name="Picture 4"/>
          <p:cNvPicPr>
            <a:picLocks noChangeAspect="1"/>
          </p:cNvPicPr>
          <p:nvPr/>
        </p:nvPicPr>
        <p:blipFill>
          <a:blip r:embed="rId6"/>
          <a:stretch>
            <a:fillRect/>
          </a:stretch>
        </p:blipFill>
        <p:spPr>
          <a:xfrm>
            <a:off x="6370820" y="3881382"/>
            <a:ext cx="5998980" cy="3421118"/>
          </a:xfrm>
          <a:prstGeom prst="rect">
            <a:avLst/>
          </a:prstGeom>
        </p:spPr>
      </p:pic>
      <p:pic>
        <p:nvPicPr>
          <p:cNvPr id="6" name="Picture 5"/>
          <p:cNvPicPr>
            <a:picLocks noChangeAspect="1"/>
          </p:cNvPicPr>
          <p:nvPr/>
        </p:nvPicPr>
        <p:blipFill>
          <a:blip r:embed="rId7"/>
          <a:stretch>
            <a:fillRect/>
          </a:stretch>
        </p:blipFill>
        <p:spPr>
          <a:xfrm>
            <a:off x="282652" y="3881381"/>
            <a:ext cx="5385711" cy="3421119"/>
          </a:xfrm>
          <a:prstGeom prst="rect">
            <a:avLst/>
          </a:prstGeom>
        </p:spPr>
      </p:pic>
    </p:spTree>
    <p:extLst>
      <p:ext uri="{BB962C8B-B14F-4D97-AF65-F5344CB8AC3E}">
        <p14:creationId xmlns:p14="http://schemas.microsoft.com/office/powerpoint/2010/main" val="39694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SIGMOID NEURON</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The smoothness of σ means that small changes </a:t>
            </a:r>
            <a:r>
              <a:rPr lang="en-US" sz="2800" dirty="0" err="1">
                <a:latin typeface="Georgia"/>
                <a:sym typeface="Georgia"/>
              </a:rPr>
              <a:t>Δwj</a:t>
            </a:r>
            <a:r>
              <a:rPr lang="en-US" sz="2800" dirty="0">
                <a:latin typeface="Georgia"/>
                <a:sym typeface="Georgia"/>
              </a:rPr>
              <a:t> in the weights and </a:t>
            </a:r>
            <a:r>
              <a:rPr lang="en-US" sz="2800" dirty="0" err="1">
                <a:latin typeface="Georgia"/>
                <a:sym typeface="Georgia"/>
              </a:rPr>
              <a:t>Δb</a:t>
            </a:r>
            <a:r>
              <a:rPr lang="en-US" sz="2800" dirty="0">
                <a:latin typeface="Georgia"/>
                <a:sym typeface="Georgia"/>
              </a:rPr>
              <a:t> in the bias will produce a small change </a:t>
            </a:r>
            <a:r>
              <a:rPr lang="en-US" sz="2800" dirty="0" err="1">
                <a:latin typeface="Georgia"/>
                <a:sym typeface="Georgia"/>
              </a:rPr>
              <a:t>Δoutput</a:t>
            </a:r>
            <a:r>
              <a:rPr lang="en-US" sz="2800" dirty="0">
                <a:latin typeface="Georgia"/>
                <a:sym typeface="Georgia"/>
              </a:rPr>
              <a:t> in the output from the neuron.</a:t>
            </a: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endParaRPr lang="en-US" sz="2800" dirty="0">
              <a:latin typeface="Georgia"/>
              <a:sym typeface="Georgia"/>
            </a:endParaRPr>
          </a:p>
          <a:p>
            <a:pPr marL="203200" indent="-256540">
              <a:buSzPct val="100000"/>
              <a:buFont typeface="Georgia"/>
              <a:buChar char="‣"/>
            </a:pPr>
            <a:r>
              <a:rPr lang="en-US" sz="2800" dirty="0" err="1">
                <a:latin typeface="Georgia"/>
                <a:sym typeface="Georgia"/>
              </a:rPr>
              <a:t>Δoutput</a:t>
            </a:r>
            <a:r>
              <a:rPr lang="en-US" sz="2800" dirty="0">
                <a:latin typeface="Georgia"/>
                <a:sym typeface="Georgia"/>
              </a:rPr>
              <a:t> is a linear function of the changes </a:t>
            </a:r>
            <a:r>
              <a:rPr lang="en-US" sz="2800" dirty="0" err="1">
                <a:latin typeface="Georgia"/>
                <a:sym typeface="Georgia"/>
              </a:rPr>
              <a:t>Δwj</a:t>
            </a:r>
            <a:r>
              <a:rPr lang="en-US" sz="2800" dirty="0">
                <a:latin typeface="Georgia"/>
                <a:sym typeface="Georgia"/>
              </a:rPr>
              <a:t> and </a:t>
            </a:r>
            <a:r>
              <a:rPr lang="en-US" sz="2800" dirty="0" err="1">
                <a:latin typeface="Georgia"/>
                <a:sym typeface="Georgia"/>
              </a:rPr>
              <a:t>Δb</a:t>
            </a:r>
            <a:r>
              <a:rPr lang="en-US" sz="2800" dirty="0">
                <a:latin typeface="Georgia"/>
                <a:sym typeface="Georgia"/>
              </a:rPr>
              <a:t> in the weights and bias</a:t>
            </a:r>
          </a:p>
          <a:p>
            <a:pPr marL="203200" indent="-256540">
              <a:buSzPct val="100000"/>
              <a:buFont typeface="Georgia"/>
              <a:buChar char="‣"/>
            </a:pPr>
            <a:endParaRPr lang="en-US" sz="2800" dirty="0">
              <a:latin typeface="Georgia"/>
              <a:sym typeface="Georgia"/>
            </a:endParaRPr>
          </a:p>
        </p:txBody>
      </p:sp>
      <p:pic>
        <p:nvPicPr>
          <p:cNvPr id="2" name="Picture 1"/>
          <p:cNvPicPr>
            <a:picLocks noChangeAspect="1"/>
          </p:cNvPicPr>
          <p:nvPr/>
        </p:nvPicPr>
        <p:blipFill>
          <a:blip r:embed="rId3"/>
          <a:stretch>
            <a:fillRect/>
          </a:stretch>
        </p:blipFill>
        <p:spPr>
          <a:xfrm>
            <a:off x="2883638" y="3197774"/>
            <a:ext cx="6967700" cy="1671586"/>
          </a:xfrm>
          <a:prstGeom prst="rect">
            <a:avLst/>
          </a:prstGeom>
        </p:spPr>
      </p:pic>
    </p:spTree>
    <p:extLst>
      <p:ext uri="{BB962C8B-B14F-4D97-AF65-F5344CB8AC3E}">
        <p14:creationId xmlns:p14="http://schemas.microsoft.com/office/powerpoint/2010/main" val="423604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PROGRESSING IN YOUR DATA SCIENCE CAREER</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Neural Networks concept</a:t>
            </a:r>
          </a:p>
          <a:p>
            <a:pPr marL="203200" lvl="0" indent="-256540">
              <a:spcBef>
                <a:spcPts val="1000"/>
              </a:spcBef>
              <a:buSzPct val="100000"/>
              <a:buFont typeface="Georgia"/>
              <a:buChar char="‣"/>
            </a:pPr>
            <a:r>
              <a:rPr lang="en-US" sz="2800" dirty="0">
                <a:latin typeface="Georgia"/>
                <a:ea typeface="Georgia"/>
                <a:cs typeface="Georgia"/>
                <a:sym typeface="Georgia"/>
              </a:rPr>
              <a:t>Perceptrons and sigmoid neurons</a:t>
            </a:r>
          </a:p>
          <a:p>
            <a:pPr marL="203200" marR="0" lvl="0" indent="-256540" algn="l" rtl="0">
              <a:spcBef>
                <a:spcPts val="1000"/>
              </a:spcBef>
              <a:buSzPct val="100000"/>
              <a:buFont typeface="Georgia"/>
              <a:buChar char="‣"/>
            </a:pPr>
            <a:r>
              <a:rPr lang="en-US" sz="2800" dirty="0">
                <a:latin typeface="Georgia"/>
                <a:ea typeface="Georgia"/>
                <a:cs typeface="Georgia"/>
                <a:sym typeface="Georgia"/>
              </a:rPr>
              <a:t>Neural Networks architecture</a:t>
            </a:r>
          </a:p>
          <a:p>
            <a:pPr marL="203200" marR="0" lvl="0" indent="-256540" algn="l" rtl="0">
              <a:spcBef>
                <a:spcPts val="1000"/>
              </a:spcBef>
              <a:buSzPct val="100000"/>
              <a:buFont typeface="Georgia"/>
              <a:buChar char="‣"/>
            </a:pPr>
            <a:r>
              <a:rPr lang="en-US" sz="2800" dirty="0">
                <a:latin typeface="Georgia"/>
                <a:ea typeface="Georgia"/>
                <a:cs typeface="Georgia"/>
                <a:sym typeface="Georgia"/>
              </a:rPr>
              <a:t>CNN</a:t>
            </a:r>
          </a:p>
          <a:p>
            <a:pPr marR="0" lvl="0" algn="l" rtl="0">
              <a:spcBef>
                <a:spcPts val="1000"/>
              </a:spcBef>
              <a:buNone/>
            </a:pP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72" name="Shape 47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NEURAL NETWORK ARCHITECUTRE</a:t>
            </a:r>
          </a:p>
        </p:txBody>
      </p:sp>
    </p:spTree>
    <p:extLst>
      <p:ext uri="{BB962C8B-B14F-4D97-AF65-F5344CB8AC3E}">
        <p14:creationId xmlns:p14="http://schemas.microsoft.com/office/powerpoint/2010/main" val="2718445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NEURAL NETWORK ARCHITECTURE</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Neural networks consist of set of layers. Those layers can be classified as:</a:t>
            </a:r>
          </a:p>
          <a:p>
            <a:pPr marL="863600" lvl="1" indent="-256540">
              <a:buSzPct val="100000"/>
              <a:buFont typeface="Georgia"/>
              <a:buChar char="‣"/>
            </a:pPr>
            <a:r>
              <a:rPr lang="en-US" sz="2800" dirty="0">
                <a:latin typeface="Georgia"/>
                <a:sym typeface="Georgia"/>
              </a:rPr>
              <a:t>Input layer</a:t>
            </a:r>
          </a:p>
          <a:p>
            <a:pPr marL="863600" lvl="1" indent="-256540">
              <a:buSzPct val="100000"/>
              <a:buFont typeface="Georgia"/>
              <a:buChar char="‣"/>
            </a:pPr>
            <a:r>
              <a:rPr lang="en-US" sz="2800" dirty="0">
                <a:latin typeface="Georgia"/>
                <a:sym typeface="Georgia"/>
              </a:rPr>
              <a:t>Hidden layer</a:t>
            </a:r>
          </a:p>
          <a:p>
            <a:pPr marL="863600" lvl="1" indent="-256540">
              <a:buSzPct val="100000"/>
              <a:buFont typeface="Georgia"/>
              <a:buChar char="‣"/>
            </a:pPr>
            <a:r>
              <a:rPr lang="en-US" sz="2800" dirty="0">
                <a:latin typeface="Georgia"/>
                <a:sym typeface="Georgia"/>
              </a:rPr>
              <a:t>Output layer</a:t>
            </a:r>
          </a:p>
          <a:p>
            <a:pPr marL="607060" lvl="1" indent="0">
              <a:buSzPct val="100000"/>
              <a:buNone/>
            </a:pPr>
            <a:endParaRPr lang="en-US" sz="2800" dirty="0">
              <a:latin typeface="Georgia"/>
              <a:sym typeface="Georgia"/>
            </a:endParaRPr>
          </a:p>
        </p:txBody>
      </p:sp>
      <p:pic>
        <p:nvPicPr>
          <p:cNvPr id="2" name="Picture 1"/>
          <p:cNvPicPr>
            <a:picLocks noChangeAspect="1"/>
          </p:cNvPicPr>
          <p:nvPr/>
        </p:nvPicPr>
        <p:blipFill>
          <a:blip r:embed="rId3"/>
          <a:stretch>
            <a:fillRect/>
          </a:stretch>
        </p:blipFill>
        <p:spPr>
          <a:xfrm>
            <a:off x="2341614" y="3402768"/>
            <a:ext cx="7222111" cy="3884743"/>
          </a:xfrm>
          <a:prstGeom prst="rect">
            <a:avLst/>
          </a:prstGeom>
        </p:spPr>
      </p:pic>
    </p:spTree>
    <p:extLst>
      <p:ext uri="{BB962C8B-B14F-4D97-AF65-F5344CB8AC3E}">
        <p14:creationId xmlns:p14="http://schemas.microsoft.com/office/powerpoint/2010/main" val="241017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NEURAL NETWORK ARCHITECTURE</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indent="-256540">
              <a:buSzPct val="100000"/>
              <a:buFont typeface="Georgia"/>
              <a:buChar char="‣"/>
            </a:pPr>
            <a:r>
              <a:rPr lang="en-US" sz="2800" dirty="0">
                <a:latin typeface="Georgia"/>
                <a:sym typeface="Georgia"/>
              </a:rPr>
              <a:t>Going back to the handwritten digits recognition example, we have to classify the digit image where the input is an image of 28*28 pixels (784 neurons) and the output is one of the numbers (0 </a:t>
            </a:r>
            <a:r>
              <a:rPr lang="en-US" sz="2800" dirty="0">
                <a:latin typeface="Georgia"/>
                <a:sym typeface="Wingdings" panose="05000000000000000000" pitchFamily="2" charset="2"/>
              </a:rPr>
              <a:t> 9</a:t>
            </a:r>
            <a:r>
              <a:rPr lang="en-US" sz="2800" dirty="0">
                <a:latin typeface="Georgia"/>
                <a:sym typeface="Georgia"/>
              </a:rPr>
              <a:t>)</a:t>
            </a:r>
          </a:p>
          <a:p>
            <a:pPr marL="607060" lvl="1" indent="0">
              <a:buSzPct val="100000"/>
              <a:buNone/>
            </a:pPr>
            <a:endParaRPr lang="en-US" sz="2800" dirty="0">
              <a:latin typeface="Georgia"/>
              <a:sym typeface="Georgia"/>
            </a:endParaRPr>
          </a:p>
        </p:txBody>
      </p:sp>
      <p:pic>
        <p:nvPicPr>
          <p:cNvPr id="3" name="Picture 2"/>
          <p:cNvPicPr>
            <a:picLocks noChangeAspect="1"/>
          </p:cNvPicPr>
          <p:nvPr/>
        </p:nvPicPr>
        <p:blipFill>
          <a:blip r:embed="rId3"/>
          <a:stretch>
            <a:fillRect/>
          </a:stretch>
        </p:blipFill>
        <p:spPr>
          <a:xfrm>
            <a:off x="2395797" y="2960299"/>
            <a:ext cx="7797514" cy="4342201"/>
          </a:xfrm>
          <a:prstGeom prst="rect">
            <a:avLst/>
          </a:prstGeom>
        </p:spPr>
      </p:pic>
    </p:spTree>
    <p:extLst>
      <p:ext uri="{BB962C8B-B14F-4D97-AF65-F5344CB8AC3E}">
        <p14:creationId xmlns:p14="http://schemas.microsoft.com/office/powerpoint/2010/main" val="2639392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LEARNING WITH GRADIENT DESCENT</a:t>
            </a:r>
          </a:p>
        </p:txBody>
      </p:sp>
      <p:sp>
        <p:nvSpPr>
          <p:cNvPr id="484" name="Shape 484"/>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have the following cost function (also known as the mean squared error MSE)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aim of the training algorithm will be to minimize the cost C(</a:t>
            </a:r>
            <a:r>
              <a:rPr lang="en-US" sz="2800" dirty="0" err="1">
                <a:latin typeface="Georgia"/>
                <a:ea typeface="Georgia"/>
                <a:cs typeface="Georgia"/>
                <a:sym typeface="Georgia"/>
              </a:rPr>
              <a:t>w,b</a:t>
            </a:r>
            <a:r>
              <a:rPr lang="en-US" sz="2800" dirty="0">
                <a:latin typeface="Georgia"/>
                <a:ea typeface="Georgia"/>
                <a:cs typeface="Georgia"/>
                <a:sym typeface="Georgia"/>
              </a:rPr>
              <a: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Minimizing can be done using Gradient Descent approach which tries to find the global minimum of the cost function C</a:t>
            </a:r>
            <a:endParaRPr sz="2800" dirty="0">
              <a:latin typeface="Georgia"/>
              <a:ea typeface="Georgia"/>
              <a:cs typeface="Georgia"/>
              <a:sym typeface="Georgia"/>
            </a:endParaRPr>
          </a:p>
        </p:txBody>
      </p:sp>
      <p:pic>
        <p:nvPicPr>
          <p:cNvPr id="2" name="Picture 1"/>
          <p:cNvPicPr>
            <a:picLocks noChangeAspect="1"/>
          </p:cNvPicPr>
          <p:nvPr/>
        </p:nvPicPr>
        <p:blipFill>
          <a:blip r:embed="rId3"/>
          <a:stretch>
            <a:fillRect/>
          </a:stretch>
        </p:blipFill>
        <p:spPr>
          <a:xfrm>
            <a:off x="4961746" y="2188565"/>
            <a:ext cx="4239510" cy="11692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LEARNING WITH GRADIENT DESCENT</a:t>
            </a:r>
          </a:p>
        </p:txBody>
      </p:sp>
      <p:sp>
        <p:nvSpPr>
          <p:cNvPr id="484" name="Shape 484"/>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will replace the tuple (</a:t>
            </a:r>
            <a:r>
              <a:rPr lang="en-US" sz="2800" dirty="0" err="1">
                <a:latin typeface="Georgia"/>
                <a:ea typeface="Georgia"/>
                <a:cs typeface="Georgia"/>
                <a:sym typeface="Georgia"/>
              </a:rPr>
              <a:t>w,b</a:t>
            </a:r>
            <a:r>
              <a:rPr lang="en-US" sz="2800" dirty="0">
                <a:latin typeface="Georgia"/>
                <a:ea typeface="Georgia"/>
                <a:cs typeface="Georgia"/>
                <a:sym typeface="Georgia"/>
              </a:rPr>
              <a:t>) with v so the cost function is C(v)</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Suppose we have only two neurons v1,v2. Small changes in each one of them cause small change in the cost function</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want to choose Δv1 and Δv2 so as to make ΔC negative. To figure out how to make such a choice it helps to define </a:t>
            </a:r>
            <a:r>
              <a:rPr lang="en-US" sz="2800" dirty="0" err="1">
                <a:latin typeface="Georgia"/>
                <a:ea typeface="Georgia"/>
                <a:cs typeface="Georgia"/>
                <a:sym typeface="Georgia"/>
              </a:rPr>
              <a:t>Δv</a:t>
            </a:r>
            <a:r>
              <a:rPr lang="en-US" sz="2800" dirty="0">
                <a:latin typeface="Georgia"/>
                <a:ea typeface="Georgia"/>
                <a:cs typeface="Georgia"/>
                <a:sym typeface="Georgia"/>
              </a:rPr>
              <a:t> to be the vector of changes in v, </a:t>
            </a:r>
            <a:r>
              <a:rPr lang="en-US" sz="2800" dirty="0" err="1">
                <a:latin typeface="Georgia"/>
                <a:ea typeface="Georgia"/>
                <a:cs typeface="Georgia"/>
                <a:sym typeface="Georgia"/>
              </a:rPr>
              <a:t>Δv</a:t>
            </a:r>
            <a:r>
              <a:rPr lang="en-US" sz="2800" dirty="0">
                <a:latin typeface="Georgia"/>
                <a:ea typeface="Georgia"/>
                <a:cs typeface="Georgia"/>
                <a:sym typeface="Georgia"/>
              </a:rPr>
              <a:t>≡(Δv1,Δv2)</a:t>
            </a:r>
            <a:r>
              <a:rPr lang="en-US" sz="2800" baseline="30000" dirty="0">
                <a:latin typeface="Georgia"/>
                <a:ea typeface="Georgia"/>
                <a:cs typeface="Georgia"/>
                <a:sym typeface="Georgia"/>
              </a:rPr>
              <a:t>T</a:t>
            </a:r>
            <a:r>
              <a:rPr lang="en-US" sz="2800" dirty="0">
                <a:latin typeface="Georgia"/>
                <a:ea typeface="Georgia"/>
                <a:cs typeface="Georgia"/>
                <a:sym typeface="Georgia"/>
              </a:rPr>
              <a:t> </a:t>
            </a:r>
            <a:endParaRPr lang="en-US" sz="2800" dirty="0">
              <a:latin typeface="Georgia"/>
              <a:sym typeface="Georgia"/>
            </a:endParaRPr>
          </a:p>
          <a:p>
            <a:pPr marL="203200" lvl="0" indent="-256540">
              <a:buSzPct val="100000"/>
              <a:buFont typeface="Georgia"/>
              <a:buChar char="‣"/>
            </a:pPr>
            <a:endParaRPr lang="en-US" sz="2800" dirty="0">
              <a:latin typeface="Georgia"/>
              <a:sym typeface="Georgia"/>
            </a:endParaRPr>
          </a:p>
          <a:p>
            <a:pPr marL="203200" lvl="0" indent="-256540">
              <a:buSzPct val="100000"/>
              <a:buFont typeface="Georgia"/>
              <a:buChar char="‣"/>
            </a:pPr>
            <a:r>
              <a:rPr lang="en-US" sz="2800" dirty="0">
                <a:latin typeface="Georgia"/>
                <a:sym typeface="Georgia"/>
              </a:rPr>
              <a:t>We'll also define the gradient of CC to be the vector of partial derivatives</a:t>
            </a:r>
          </a:p>
          <a:p>
            <a:pPr marL="203200" lvl="0" indent="-256540">
              <a:buSzPct val="100000"/>
              <a:buFont typeface="Georgia"/>
              <a:buChar char="‣"/>
            </a:pPr>
            <a:endParaRPr sz="2800" dirty="0">
              <a:latin typeface="Georgia"/>
              <a:sym typeface="Georgia"/>
            </a:endParaRPr>
          </a:p>
        </p:txBody>
      </p:sp>
      <p:pic>
        <p:nvPicPr>
          <p:cNvPr id="3" name="Picture 2"/>
          <p:cNvPicPr>
            <a:picLocks noChangeAspect="1"/>
          </p:cNvPicPr>
          <p:nvPr/>
        </p:nvPicPr>
        <p:blipFill>
          <a:blip r:embed="rId3"/>
          <a:stretch>
            <a:fillRect/>
          </a:stretch>
        </p:blipFill>
        <p:spPr>
          <a:xfrm>
            <a:off x="8293674" y="3017371"/>
            <a:ext cx="3221688" cy="835101"/>
          </a:xfrm>
          <a:prstGeom prst="rect">
            <a:avLst/>
          </a:prstGeom>
        </p:spPr>
      </p:pic>
      <p:pic>
        <p:nvPicPr>
          <p:cNvPr id="5" name="Picture 4"/>
          <p:cNvPicPr>
            <a:picLocks noChangeAspect="1"/>
          </p:cNvPicPr>
          <p:nvPr/>
        </p:nvPicPr>
        <p:blipFill>
          <a:blip r:embed="rId4"/>
          <a:stretch>
            <a:fillRect/>
          </a:stretch>
        </p:blipFill>
        <p:spPr>
          <a:xfrm>
            <a:off x="4333744" y="5953489"/>
            <a:ext cx="3820905" cy="1243658"/>
          </a:xfrm>
          <a:prstGeom prst="rect">
            <a:avLst/>
          </a:prstGeom>
        </p:spPr>
      </p:pic>
    </p:spTree>
    <p:extLst>
      <p:ext uri="{BB962C8B-B14F-4D97-AF65-F5344CB8AC3E}">
        <p14:creationId xmlns:p14="http://schemas.microsoft.com/office/powerpoint/2010/main" val="305371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LEARNING WITH GRADIENT DESCENT</a:t>
            </a:r>
          </a:p>
        </p:txBody>
      </p:sp>
      <p:sp>
        <p:nvSpPr>
          <p:cNvPr id="484" name="Shape 484"/>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Based on what we have defined so far </a:t>
            </a:r>
            <a:r>
              <a:rPr lang="el-GR" sz="2800" dirty="0">
                <a:latin typeface="Georgia"/>
                <a:ea typeface="Georgia"/>
                <a:cs typeface="Georgia"/>
                <a:sym typeface="Georgia"/>
              </a:rPr>
              <a:t>Δ</a:t>
            </a:r>
            <a:r>
              <a:rPr lang="en-US" sz="2800" dirty="0">
                <a:latin typeface="Georgia"/>
                <a:ea typeface="Georgia"/>
                <a:cs typeface="Georgia"/>
                <a:sym typeface="Georgia"/>
              </a:rPr>
              <a:t>C can be defined as the following</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can choose </a:t>
            </a:r>
            <a:r>
              <a:rPr lang="el-GR" sz="2800" dirty="0">
                <a:latin typeface="Georgia"/>
                <a:ea typeface="Georgia"/>
                <a:cs typeface="Georgia"/>
                <a:sym typeface="Georgia"/>
              </a:rPr>
              <a:t>Δ</a:t>
            </a:r>
            <a:r>
              <a:rPr lang="en-US" sz="2800" dirty="0">
                <a:latin typeface="Georgia"/>
                <a:ea typeface="Georgia"/>
                <a:cs typeface="Georgia"/>
                <a:sym typeface="Georgia"/>
              </a:rPr>
              <a:t>v to be as                         where </a:t>
            </a:r>
            <a:r>
              <a:rPr lang="el-GR" sz="2800" dirty="0">
                <a:latin typeface="Georgia"/>
                <a:ea typeface="Georgia"/>
                <a:cs typeface="Georgia"/>
                <a:sym typeface="Georgia"/>
              </a:rPr>
              <a:t>η </a:t>
            </a:r>
            <a:r>
              <a:rPr lang="en-US" sz="2800" dirty="0">
                <a:latin typeface="Georgia"/>
                <a:ea typeface="Georgia"/>
                <a:cs typeface="Georgia"/>
                <a:sym typeface="Georgia"/>
              </a:rPr>
              <a:t>is a small positive parameter (known as the learning rate).</a:t>
            </a:r>
          </a:p>
          <a:p>
            <a:pPr marL="203200" lvl="0" indent="-256540">
              <a:buSzPct val="100000"/>
              <a:buFont typeface="Georgia"/>
              <a:buChar char="‣"/>
            </a:pPr>
            <a:endParaRPr sz="2800" dirty="0">
              <a:latin typeface="Georgia"/>
              <a:sym typeface="Georgia"/>
            </a:endParaRPr>
          </a:p>
        </p:txBody>
      </p:sp>
      <p:pic>
        <p:nvPicPr>
          <p:cNvPr id="2" name="Picture 1"/>
          <p:cNvPicPr>
            <a:picLocks noChangeAspect="1"/>
          </p:cNvPicPr>
          <p:nvPr/>
        </p:nvPicPr>
        <p:blipFill>
          <a:blip r:embed="rId3"/>
          <a:stretch>
            <a:fillRect/>
          </a:stretch>
        </p:blipFill>
        <p:spPr>
          <a:xfrm>
            <a:off x="5178098" y="2070178"/>
            <a:ext cx="2648604" cy="927855"/>
          </a:xfrm>
          <a:prstGeom prst="rect">
            <a:avLst/>
          </a:prstGeom>
        </p:spPr>
      </p:pic>
      <p:pic>
        <p:nvPicPr>
          <p:cNvPr id="4" name="Picture 3"/>
          <p:cNvPicPr>
            <a:picLocks noChangeAspect="1"/>
          </p:cNvPicPr>
          <p:nvPr/>
        </p:nvPicPr>
        <p:blipFill>
          <a:blip r:embed="rId4"/>
          <a:stretch>
            <a:fillRect/>
          </a:stretch>
        </p:blipFill>
        <p:spPr>
          <a:xfrm>
            <a:off x="5028196" y="2920364"/>
            <a:ext cx="1957285" cy="554821"/>
          </a:xfrm>
          <a:prstGeom prst="rect">
            <a:avLst/>
          </a:prstGeom>
        </p:spPr>
      </p:pic>
      <p:pic>
        <p:nvPicPr>
          <p:cNvPr id="7" name="Picture 6"/>
          <p:cNvPicPr>
            <a:picLocks noChangeAspect="1"/>
          </p:cNvPicPr>
          <p:nvPr/>
        </p:nvPicPr>
        <p:blipFill>
          <a:blip r:embed="rId5"/>
          <a:stretch>
            <a:fillRect/>
          </a:stretch>
        </p:blipFill>
        <p:spPr>
          <a:xfrm>
            <a:off x="4133954" y="3826891"/>
            <a:ext cx="4736892" cy="3454281"/>
          </a:xfrm>
          <a:prstGeom prst="rect">
            <a:avLst/>
          </a:prstGeom>
        </p:spPr>
      </p:pic>
    </p:spTree>
    <p:extLst>
      <p:ext uri="{BB962C8B-B14F-4D97-AF65-F5344CB8AC3E}">
        <p14:creationId xmlns:p14="http://schemas.microsoft.com/office/powerpoint/2010/main" val="247162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LEARNING WITH GRADIENT DESCENT</a:t>
            </a:r>
          </a:p>
        </p:txBody>
      </p:sp>
      <p:sp>
        <p:nvSpPr>
          <p:cNvPr id="490" name="Shape 490"/>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Computing the gradient of the cost function can be done using an algorithm called </a:t>
            </a:r>
            <a:r>
              <a:rPr lang="en-US" sz="2800" b="1" i="1" dirty="0">
                <a:latin typeface="Georgia"/>
                <a:ea typeface="Georgia"/>
                <a:cs typeface="Georgia"/>
                <a:sym typeface="Georgia"/>
              </a:rPr>
              <a:t>backpropagation</a:t>
            </a:r>
            <a:r>
              <a:rPr lang="en-US" sz="2800" i="1" dirty="0">
                <a:latin typeface="Georgia"/>
                <a:ea typeface="Georgia"/>
                <a:cs typeface="Georgia"/>
                <a:sym typeface="Georgia"/>
              </a:rPr>
              <a:t> </a:t>
            </a:r>
            <a:r>
              <a:rPr lang="en-US" sz="2800" dirty="0">
                <a:latin typeface="Georgia"/>
                <a:ea typeface="Georgia"/>
                <a:cs typeface="Georgia"/>
                <a:sym typeface="Georgia"/>
              </a:rPr>
              <a:t>which is an expression for the partial derivative ∂C/∂w of the cost function C with respect to any weight w (or bias b).</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Ultimately calculating the partial derivatives ∂C/∂</a:t>
            </a:r>
            <a:r>
              <a:rPr lang="en-US" sz="2800" dirty="0" err="1">
                <a:latin typeface="Georgia"/>
                <a:ea typeface="Georgia"/>
                <a:cs typeface="Georgia"/>
                <a:sym typeface="Georgia"/>
              </a:rPr>
              <a:t>w</a:t>
            </a:r>
            <a:r>
              <a:rPr lang="en-US" sz="2800" baseline="30000" dirty="0" err="1">
                <a:latin typeface="Georgia"/>
                <a:ea typeface="Georgia"/>
                <a:cs typeface="Georgia"/>
                <a:sym typeface="Georgia"/>
              </a:rPr>
              <a:t>l</a:t>
            </a:r>
            <a:r>
              <a:rPr lang="en-US" sz="2800" baseline="-25000" dirty="0" err="1">
                <a:latin typeface="Georgia"/>
                <a:ea typeface="Georgia"/>
                <a:cs typeface="Georgia"/>
                <a:sym typeface="Georgia"/>
              </a:rPr>
              <a:t>jk</a:t>
            </a:r>
            <a:r>
              <a:rPr lang="en-US" sz="2800" baseline="-25000" dirty="0">
                <a:latin typeface="Georgia"/>
                <a:ea typeface="Georgia"/>
                <a:cs typeface="Georgia"/>
                <a:sym typeface="Georgia"/>
              </a:rPr>
              <a:t> </a:t>
            </a:r>
            <a:r>
              <a:rPr lang="en-US" sz="2800" dirty="0">
                <a:latin typeface="Georgia"/>
                <a:ea typeface="Georgia"/>
                <a:cs typeface="Georgia"/>
                <a:sym typeface="Georgia"/>
              </a:rPr>
              <a:t>and ∂C/∂</a:t>
            </a:r>
            <a:r>
              <a:rPr lang="en-US" sz="2800" dirty="0" err="1">
                <a:latin typeface="Georgia"/>
                <a:ea typeface="Georgia"/>
                <a:cs typeface="Georgia"/>
                <a:sym typeface="Georgia"/>
              </a:rPr>
              <a:t>b</a:t>
            </a:r>
            <a:r>
              <a:rPr lang="en-US" sz="2800" baseline="30000" dirty="0" err="1">
                <a:latin typeface="Georgia"/>
                <a:ea typeface="Georgia"/>
                <a:cs typeface="Georgia"/>
                <a:sym typeface="Georgia"/>
              </a:rPr>
              <a:t>l</a:t>
            </a:r>
            <a:r>
              <a:rPr lang="en-US" sz="2800" baseline="-25000" dirty="0" err="1">
                <a:latin typeface="Georgia"/>
                <a:ea typeface="Georgia"/>
                <a:cs typeface="Georgia"/>
                <a:sym typeface="Georgia"/>
              </a:rPr>
              <a:t>j</a:t>
            </a:r>
            <a:r>
              <a:rPr lang="en-US" sz="2800" baseline="-25000" dirty="0">
                <a:latin typeface="Georgia"/>
                <a:ea typeface="Georgia"/>
                <a:cs typeface="Georgia"/>
                <a:sym typeface="Georgia"/>
              </a:rPr>
              <a:t> </a:t>
            </a:r>
            <a:r>
              <a:rPr lang="en-US" sz="2800" dirty="0">
                <a:latin typeface="Georgia"/>
                <a:ea typeface="Georgia"/>
                <a:cs typeface="Georgia"/>
                <a:sym typeface="Georgia"/>
              </a:rPr>
              <a:t>for each individual neuron (neuron j at layer l and k at layer l-1)</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first introduce an intermediate quantity, </a:t>
            </a:r>
            <a:r>
              <a:rPr lang="en-US" sz="2800" dirty="0" err="1">
                <a:latin typeface="Georgia"/>
                <a:ea typeface="Georgia"/>
                <a:cs typeface="Georgia"/>
                <a:sym typeface="Georgia"/>
              </a:rPr>
              <a:t>δ</a:t>
            </a:r>
            <a:r>
              <a:rPr lang="en-US" sz="2800" baseline="-25000" dirty="0" err="1">
                <a:latin typeface="Georgia"/>
                <a:ea typeface="Georgia"/>
                <a:cs typeface="Georgia"/>
                <a:sym typeface="Georgia"/>
              </a:rPr>
              <a:t>j</a:t>
            </a:r>
            <a:r>
              <a:rPr lang="en-US" sz="2800" baseline="30000" dirty="0" err="1">
                <a:latin typeface="Georgia"/>
                <a:ea typeface="Georgia"/>
                <a:cs typeface="Georgia"/>
                <a:sym typeface="Georgia"/>
              </a:rPr>
              <a:t>l</a:t>
            </a:r>
            <a:r>
              <a:rPr lang="en-US" sz="2800" dirty="0">
                <a:latin typeface="Georgia"/>
                <a:ea typeface="Georgia"/>
                <a:cs typeface="Georgia"/>
                <a:sym typeface="Georgia"/>
              </a:rPr>
              <a:t>, which we call the contribution in error of the </a:t>
            </a:r>
            <a:r>
              <a:rPr lang="en-US" sz="2800" dirty="0" err="1">
                <a:latin typeface="Georgia"/>
                <a:ea typeface="Georgia"/>
                <a:cs typeface="Georgia"/>
                <a:sym typeface="Georgia"/>
              </a:rPr>
              <a:t>j</a:t>
            </a:r>
            <a:r>
              <a:rPr lang="en-US" sz="2800" baseline="30000" dirty="0" err="1">
                <a:latin typeface="Georgia"/>
                <a:ea typeface="Georgia"/>
                <a:cs typeface="Georgia"/>
                <a:sym typeface="Georgia"/>
              </a:rPr>
              <a:t>th</a:t>
            </a:r>
            <a:r>
              <a:rPr lang="en-US" sz="2800" dirty="0">
                <a:latin typeface="Georgia"/>
                <a:ea typeface="Georgia"/>
                <a:cs typeface="Georgia"/>
                <a:sym typeface="Georgia"/>
              </a:rPr>
              <a:t> neuron in the l</a:t>
            </a:r>
            <a:r>
              <a:rPr lang="en-US" sz="2800" baseline="30000" dirty="0">
                <a:latin typeface="Georgia"/>
                <a:ea typeface="Georgia"/>
                <a:cs typeface="Georgia"/>
                <a:sym typeface="Georgia"/>
              </a:rPr>
              <a:t>th</a:t>
            </a:r>
            <a:r>
              <a:rPr lang="en-US" sz="2800" dirty="0">
                <a:latin typeface="Georgia"/>
                <a:ea typeface="Georgia"/>
                <a:cs typeface="Georgia"/>
                <a:sym typeface="Georgia"/>
              </a:rPr>
              <a:t> layer. Backpropagation will give us a procedure to compute the error </a:t>
            </a:r>
            <a:r>
              <a:rPr lang="el-GR" sz="2800" dirty="0">
                <a:latin typeface="Georgia"/>
                <a:ea typeface="Georgia"/>
                <a:cs typeface="Georgia"/>
                <a:sym typeface="Georgia"/>
              </a:rPr>
              <a:t>δ</a:t>
            </a:r>
            <a:r>
              <a:rPr lang="en-US" sz="2800" baseline="30000" dirty="0" err="1">
                <a:latin typeface="Georgia"/>
                <a:ea typeface="Georgia"/>
                <a:cs typeface="Georgia"/>
                <a:sym typeface="Georgia"/>
              </a:rPr>
              <a:t>l</a:t>
            </a:r>
            <a:r>
              <a:rPr lang="en-US" sz="2800" baseline="-25000" dirty="0" err="1">
                <a:latin typeface="Georgia"/>
                <a:ea typeface="Georgia"/>
                <a:cs typeface="Georgia"/>
                <a:sym typeface="Georgia"/>
              </a:rPr>
              <a:t>j</a:t>
            </a:r>
            <a:r>
              <a:rPr lang="en-US" sz="2800" baseline="-25000" dirty="0">
                <a:latin typeface="Georgia"/>
                <a:ea typeface="Georgia"/>
                <a:cs typeface="Georgia"/>
                <a:sym typeface="Georgia"/>
              </a:rPr>
              <a:t> </a:t>
            </a:r>
            <a:r>
              <a:rPr lang="en-US" sz="2800" dirty="0">
                <a:latin typeface="Georgia"/>
                <a:ea typeface="Georgia"/>
                <a:cs typeface="Georgia"/>
                <a:sym typeface="Georgia"/>
              </a:rPr>
              <a:t>and then will relate </a:t>
            </a:r>
            <a:r>
              <a:rPr lang="el-GR" sz="2800" dirty="0">
                <a:latin typeface="Georgia"/>
                <a:ea typeface="Georgia"/>
                <a:cs typeface="Georgia"/>
                <a:sym typeface="Georgia"/>
              </a:rPr>
              <a:t>δ</a:t>
            </a:r>
            <a:r>
              <a:rPr lang="en-US" sz="2800" baseline="-25000" dirty="0" err="1">
                <a:latin typeface="Georgia"/>
                <a:ea typeface="Georgia"/>
                <a:cs typeface="Georgia"/>
                <a:sym typeface="Georgia"/>
              </a:rPr>
              <a:t>j</a:t>
            </a:r>
            <a:r>
              <a:rPr lang="en-US" sz="2800" baseline="30000" dirty="0" err="1">
                <a:latin typeface="Georgia"/>
                <a:ea typeface="Georgia"/>
                <a:cs typeface="Georgia"/>
                <a:sym typeface="Georgia"/>
              </a:rPr>
              <a:t>l</a:t>
            </a:r>
            <a:r>
              <a:rPr lang="en-US" sz="2800" dirty="0">
                <a:latin typeface="Georgia"/>
                <a:ea typeface="Georgia"/>
                <a:cs typeface="Georgia"/>
                <a:sym typeface="Georgia"/>
              </a:rPr>
              <a:t> to ∂C/∂</a:t>
            </a:r>
            <a:r>
              <a:rPr lang="en-US" sz="2800" dirty="0" err="1">
                <a:latin typeface="Georgia"/>
                <a:ea typeface="Georgia"/>
                <a:cs typeface="Georgia"/>
                <a:sym typeface="Georgia"/>
              </a:rPr>
              <a:t>w</a:t>
            </a:r>
            <a:r>
              <a:rPr lang="en-US" sz="2800" baseline="30000" dirty="0" err="1">
                <a:latin typeface="Georgia"/>
                <a:ea typeface="Georgia"/>
                <a:cs typeface="Georgia"/>
                <a:sym typeface="Georgia"/>
              </a:rPr>
              <a:t>l</a:t>
            </a:r>
            <a:r>
              <a:rPr lang="en-US" sz="2800" baseline="-25000" dirty="0" err="1">
                <a:latin typeface="Georgia"/>
                <a:ea typeface="Georgia"/>
                <a:cs typeface="Georgia"/>
                <a:sym typeface="Georgia"/>
              </a:rPr>
              <a:t>jk</a:t>
            </a:r>
            <a:r>
              <a:rPr lang="en-US" sz="2800" dirty="0">
                <a:latin typeface="Georgia"/>
                <a:ea typeface="Georgia"/>
                <a:cs typeface="Georgia"/>
                <a:sym typeface="Georgia"/>
              </a:rPr>
              <a:t> and ∂C/∂</a:t>
            </a:r>
            <a:r>
              <a:rPr lang="en-US" sz="2800" dirty="0" err="1">
                <a:latin typeface="Georgia"/>
                <a:ea typeface="Georgia"/>
                <a:cs typeface="Georgia"/>
                <a:sym typeface="Georgia"/>
              </a:rPr>
              <a:t>b</a:t>
            </a:r>
            <a:r>
              <a:rPr lang="en-US" sz="2800" baseline="30000" dirty="0" err="1">
                <a:latin typeface="Georgia"/>
                <a:ea typeface="Georgia"/>
                <a:cs typeface="Georgia"/>
                <a:sym typeface="Georgia"/>
              </a:rPr>
              <a:t>l</a:t>
            </a:r>
            <a:r>
              <a:rPr lang="en-US" sz="2800" baseline="-25000" dirty="0" err="1">
                <a:latin typeface="Georgia"/>
                <a:ea typeface="Georgia"/>
                <a:cs typeface="Georgia"/>
                <a:sym typeface="Georgia"/>
              </a:rPr>
              <a:t>j</a:t>
            </a:r>
            <a:endParaRPr lang="en-US" sz="2800" baseline="-25000" dirty="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CONVOLUTIONAL NEURAL NETWORKS </a:t>
            </a:r>
          </a:p>
        </p:txBody>
      </p:sp>
      <p:sp>
        <p:nvSpPr>
          <p:cNvPr id="490" name="Shape 490"/>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Multiple local receptive fields (filters or kernels)</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Shared weights and biases cross hidden neurons</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Pooling layers (mainly max-pooling)</a:t>
            </a:r>
          </a:p>
          <a:p>
            <a:pPr marL="203200" lvl="0" indent="-256540">
              <a:buSzPct val="100000"/>
              <a:buFont typeface="Georgia"/>
              <a:buChar char="‣"/>
            </a:pPr>
            <a:endParaRPr lang="en-US" sz="2800" baseline="-25000" dirty="0">
              <a:latin typeface="Georgia"/>
              <a:ea typeface="Georgia"/>
              <a:cs typeface="Georgia"/>
              <a:sym typeface="Georgia"/>
            </a:endParaRPr>
          </a:p>
        </p:txBody>
      </p:sp>
      <p:pic>
        <p:nvPicPr>
          <p:cNvPr id="17410" name="Picture 2" descr="http://neuralnetworksanddeeplearning.com/images/tikz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100" y="4398260"/>
            <a:ext cx="7002333" cy="254218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neuralnetworksanddeeplearning.com/images/tikz4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9246" y="1237097"/>
            <a:ext cx="4071079" cy="2092308"/>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http://neuralnetworksanddeeplearning.com/images/tikz4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76" y="3379097"/>
            <a:ext cx="3993825" cy="213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73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RECURRENT NEURAL NETWORKS</a:t>
            </a:r>
          </a:p>
        </p:txBody>
      </p:sp>
      <p:sp>
        <p:nvSpPr>
          <p:cNvPr id="490" name="Shape 490"/>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lvl="0" indent="-256540">
              <a:buSzPct val="100000"/>
              <a:buFont typeface="Georgia"/>
              <a:buChar char="‣"/>
            </a:pPr>
            <a:endParaRPr lang="en-US" sz="2800" baseline="-25000" dirty="0">
              <a:latin typeface="Georgia"/>
              <a:ea typeface="Georgia"/>
              <a:cs typeface="Georgia"/>
              <a:sym typeface="Georgia"/>
            </a:endParaRPr>
          </a:p>
        </p:txBody>
      </p:sp>
      <p:pic>
        <p:nvPicPr>
          <p:cNvPr id="18438" name="Picture 6" descr="Image result for recurrent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182" y="3404848"/>
            <a:ext cx="4640913" cy="2816904"/>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490"/>
          <p:cNvSpPr txBox="1">
            <a:spLocks/>
          </p:cNvSpPr>
          <p:nvPr/>
        </p:nvSpPr>
        <p:spPr>
          <a:xfrm>
            <a:off x="712456" y="1235315"/>
            <a:ext cx="11734800" cy="3810000"/>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660400" marR="0" lvl="1" indent="-78740"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2pPr>
            <a:lvl3pPr marL="1117600" marR="0" lvl="2"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3pPr>
            <a:lvl4pPr marL="1574800" marR="0" lvl="3"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4pPr>
            <a:lvl5pPr marL="2032000" marR="0" lvl="4"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5pPr>
            <a:lvl6pPr marL="2654300" marR="0" lvl="5" indent="-78739"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6pPr>
            <a:lvl7pPr marL="3009900" marR="0" lvl="6" indent="-78739"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7pPr>
            <a:lvl8pPr marL="3365500" marR="0" lvl="7" indent="-78740"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8pPr>
            <a:lvl9pPr marL="3721100" marR="0" lvl="8" indent="-78740"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9pPr>
          </a:lstStyle>
          <a:p>
            <a:endParaRPr lang="en-US" sz="2800" dirty="0">
              <a:latin typeface="Georgia"/>
              <a:ea typeface="Georgia"/>
              <a:cs typeface="Georgia"/>
              <a:sym typeface="Georgia"/>
            </a:endParaRPr>
          </a:p>
          <a:p>
            <a:pPr marL="203200" indent="-256540">
              <a:buSzPct val="100000"/>
              <a:buFont typeface="Georgia"/>
              <a:buChar char="‣"/>
            </a:pPr>
            <a:r>
              <a:rPr lang="en-US" sz="2800" dirty="0">
                <a:latin typeface="Georgia"/>
                <a:ea typeface="Georgia"/>
                <a:cs typeface="Georgia"/>
                <a:sym typeface="Georgia"/>
              </a:rPr>
              <a:t>(RNN) is a class of artificial neural network where connections between units form a directed cycle. This creates an internal state of the network which allows it to exhibit dynamic temporal behavior</a:t>
            </a:r>
          </a:p>
        </p:txBody>
      </p:sp>
      <p:pic>
        <p:nvPicPr>
          <p:cNvPr id="19458" name="Picture 2" descr="Image result for recurrent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211" y="3199358"/>
            <a:ext cx="3553238" cy="394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01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a:buSzPct val="25000"/>
            </a:pPr>
            <a:r>
              <a:rPr lang="en-US" sz="3200" b="1" dirty="0">
                <a:latin typeface="Oswald"/>
                <a:ea typeface="Oswald"/>
                <a:cs typeface="Oswald"/>
                <a:sym typeface="Oswald"/>
              </a:rPr>
              <a:t>LSTM</a:t>
            </a:r>
          </a:p>
        </p:txBody>
      </p:sp>
      <p:sp>
        <p:nvSpPr>
          <p:cNvPr id="490" name="Shape 490"/>
          <p:cNvSpPr txBox="1">
            <a:spLocks noGrp="1"/>
          </p:cNvSpPr>
          <p:nvPr>
            <p:ph type="body" idx="1"/>
          </p:nvPr>
        </p:nvSpPr>
        <p:spPr>
          <a:xfrm>
            <a:off x="635006" y="1292775"/>
            <a:ext cx="11734800" cy="3810000"/>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lvl="0" indent="-256540">
              <a:buSzPct val="100000"/>
              <a:buFont typeface="Georgia"/>
              <a:buChar char="‣"/>
            </a:pPr>
            <a:endParaRPr lang="en-US" sz="2800" baseline="-25000" dirty="0">
              <a:latin typeface="Georgia"/>
              <a:ea typeface="Georgia"/>
              <a:cs typeface="Georgia"/>
              <a:sym typeface="Georgia"/>
            </a:endParaRPr>
          </a:p>
        </p:txBody>
      </p:sp>
      <p:pic>
        <p:nvPicPr>
          <p:cNvPr id="18434" name="Picture 2" descr="Image result for ls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91" y="3735868"/>
            <a:ext cx="5232920" cy="2982764"/>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490"/>
          <p:cNvSpPr txBox="1">
            <a:spLocks/>
          </p:cNvSpPr>
          <p:nvPr/>
        </p:nvSpPr>
        <p:spPr>
          <a:xfrm>
            <a:off x="757426" y="1235315"/>
            <a:ext cx="11734800" cy="3810000"/>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660400" marR="0" lvl="1" indent="-78740"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2pPr>
            <a:lvl3pPr marL="1117600" marR="0" lvl="2"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3pPr>
            <a:lvl4pPr marL="1574800" marR="0" lvl="3"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4pPr>
            <a:lvl5pPr marL="2032000" marR="0" lvl="4"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5pPr>
            <a:lvl6pPr marL="2654300" marR="0" lvl="5" indent="-78739"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6pPr>
            <a:lvl7pPr marL="3009900" marR="0" lvl="6" indent="-78739"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7pPr>
            <a:lvl8pPr marL="3365500" marR="0" lvl="7" indent="-78740"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8pPr>
            <a:lvl9pPr marL="3721100" marR="0" lvl="8" indent="-78740"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9pPr>
          </a:lstStyle>
          <a:p>
            <a:endParaRPr lang="en-US" sz="2800" dirty="0">
              <a:latin typeface="Georgia"/>
              <a:ea typeface="Georgia"/>
              <a:cs typeface="Georgia"/>
              <a:sym typeface="Georgia"/>
            </a:endParaRPr>
          </a:p>
          <a:p>
            <a:pPr marL="203200" indent="-256540">
              <a:buSzPct val="100000"/>
              <a:buFont typeface="Georgia"/>
              <a:buChar char="‣"/>
            </a:pPr>
            <a:r>
              <a:rPr lang="en-US" sz="2800" dirty="0">
                <a:latin typeface="Georgia"/>
                <a:ea typeface="Georgia"/>
                <a:cs typeface="Georgia"/>
                <a:sym typeface="Georgia"/>
              </a:rPr>
              <a:t>LSTM: Is a recurrent neural network (RNN) architecture. Unlike traditional RNNs, an LSTM network is well-suited to learn from experience to classify, process and predict time series when there are time lags of unknown size and bound between important events.</a:t>
            </a:r>
          </a:p>
          <a:p>
            <a:pPr marL="203200" indent="-256540">
              <a:buSzPct val="100000"/>
              <a:buFont typeface="Georgia"/>
              <a:buChar char="‣"/>
            </a:pPr>
            <a:endParaRPr lang="en-US" sz="2800" dirty="0">
              <a:latin typeface="Georgia"/>
              <a:ea typeface="Georgia"/>
              <a:cs typeface="Georgia"/>
              <a:sym typeface="Georgia"/>
            </a:endParaRPr>
          </a:p>
          <a:p>
            <a:pPr marL="203200" indent="-256540">
              <a:buSzPct val="100000"/>
              <a:buFont typeface="Georgia"/>
              <a:buChar char="‣"/>
            </a:pPr>
            <a:r>
              <a:rPr lang="en-US" sz="2800" dirty="0">
                <a:latin typeface="Georgia"/>
                <a:ea typeface="Georgia"/>
                <a:cs typeface="Georgia"/>
                <a:sym typeface="Georgia"/>
              </a:rPr>
              <a:t>LSTM blocks contain three or four "gates“</a:t>
            </a:r>
          </a:p>
          <a:p>
            <a:pPr marL="863600" lvl="1" indent="-256540">
              <a:buSzPct val="100000"/>
              <a:buFont typeface="Georgia"/>
              <a:buChar char="‣"/>
            </a:pPr>
            <a:r>
              <a:rPr lang="en-US" sz="2800" dirty="0">
                <a:latin typeface="Georgia"/>
                <a:ea typeface="Georgia"/>
                <a:cs typeface="Georgia"/>
                <a:sym typeface="Georgia"/>
              </a:rPr>
              <a:t>Input gate</a:t>
            </a:r>
          </a:p>
          <a:p>
            <a:pPr marL="863600" lvl="1" indent="-256540">
              <a:buSzPct val="100000"/>
              <a:buFont typeface="Georgia"/>
              <a:buChar char="‣"/>
            </a:pPr>
            <a:r>
              <a:rPr lang="en-US" sz="2800" dirty="0">
                <a:latin typeface="Georgia"/>
                <a:ea typeface="Georgia"/>
                <a:cs typeface="Georgia"/>
                <a:sym typeface="Georgia"/>
              </a:rPr>
              <a:t>Output gate</a:t>
            </a:r>
          </a:p>
          <a:p>
            <a:pPr marL="863600" lvl="1" indent="-256540">
              <a:buSzPct val="100000"/>
              <a:buFont typeface="Georgia"/>
              <a:buChar char="‣"/>
            </a:pPr>
            <a:r>
              <a:rPr lang="en-US" sz="2800" dirty="0">
                <a:latin typeface="Georgia"/>
                <a:ea typeface="Georgia"/>
                <a:cs typeface="Georgia"/>
                <a:sym typeface="Georgia"/>
              </a:rPr>
              <a:t>Forget gate</a:t>
            </a:r>
          </a:p>
          <a:p>
            <a:pPr marL="863600" lvl="1" indent="-256540">
              <a:buSzPct val="100000"/>
              <a:buFont typeface="Georgia"/>
              <a:buChar char="‣"/>
            </a:pPr>
            <a:endParaRPr lang="en-US" sz="2800" dirty="0">
              <a:latin typeface="Georgia"/>
              <a:ea typeface="Georgia"/>
              <a:cs typeface="Georgia"/>
              <a:sym typeface="Georgia"/>
            </a:endParaRPr>
          </a:p>
        </p:txBody>
      </p:sp>
    </p:spTree>
    <p:extLst>
      <p:ext uri="{BB962C8B-B14F-4D97-AF65-F5344CB8AC3E}">
        <p14:creationId xmlns:p14="http://schemas.microsoft.com/office/powerpoint/2010/main" val="136296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Shape 10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1050" name="Shape 1050"/>
          <p:cNvSpPr/>
          <p:nvPr/>
        </p:nvSpPr>
        <p:spPr>
          <a:xfrm>
            <a:off x="635000" y="1473200"/>
            <a:ext cx="11734800" cy="2806800"/>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Shape 105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Neural Networks concept</a:t>
            </a:r>
          </a:p>
          <a:p>
            <a:pPr marL="203200" lvl="0" indent="-256540">
              <a:spcBef>
                <a:spcPts val="1000"/>
              </a:spcBef>
              <a:buSzPct val="100000"/>
              <a:buFont typeface="Georgia"/>
              <a:buChar char="‣"/>
            </a:pPr>
            <a:r>
              <a:rPr lang="en-US" sz="2800" dirty="0">
                <a:latin typeface="Georgia"/>
                <a:ea typeface="Georgia"/>
                <a:cs typeface="Georgia"/>
                <a:sym typeface="Georgia"/>
              </a:rPr>
              <a:t>Perceptrons and sigmoid neurons</a:t>
            </a:r>
          </a:p>
          <a:p>
            <a:pPr marL="203200" lvl="0" indent="-256540">
              <a:spcBef>
                <a:spcPts val="1000"/>
              </a:spcBef>
              <a:buSzPct val="100000"/>
              <a:buFont typeface="Georgia"/>
              <a:buChar char="‣"/>
            </a:pPr>
            <a:r>
              <a:rPr lang="en-US" sz="2800" dirty="0">
                <a:latin typeface="Georgia"/>
                <a:ea typeface="Georgia"/>
                <a:cs typeface="Georgia"/>
                <a:sym typeface="Georgia"/>
              </a:rPr>
              <a:t>Neural Networks architecture</a:t>
            </a:r>
          </a:p>
          <a:p>
            <a:pPr marL="203200" lvl="0" indent="-256540">
              <a:spcBef>
                <a:spcPts val="1000"/>
              </a:spcBef>
              <a:buSzPct val="100000"/>
              <a:buFont typeface="Georgia"/>
              <a:buChar char="‣"/>
            </a:pPr>
            <a:r>
              <a:rPr lang="en-US" sz="2800" dirty="0">
                <a:latin typeface="Georgia"/>
                <a:ea typeface="Georgia"/>
                <a:cs typeface="Georgia"/>
                <a:sym typeface="Georgia"/>
              </a:rPr>
              <a:t>CNN</a:t>
            </a:r>
          </a:p>
          <a:p>
            <a:pPr marL="203200" lvl="0" indent="-256540">
              <a:spcBef>
                <a:spcPts val="1000"/>
              </a:spcBef>
              <a:buSzPct val="100000"/>
              <a:buFont typeface="Georgia"/>
              <a:buChar char="‣"/>
            </a:pPr>
            <a:r>
              <a:rPr lang="en-US" sz="2800" dirty="0">
                <a:latin typeface="Georgia"/>
                <a:ea typeface="Georgia"/>
                <a:cs typeface="Georgia"/>
                <a:sym typeface="Georgia"/>
              </a:rPr>
              <a:t>RNN and LSTM</a:t>
            </a:r>
          </a:p>
        </p:txBody>
      </p:sp>
      <p:sp>
        <p:nvSpPr>
          <p:cNvPr id="1056" name="Shape 10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1066"/>
        <p:cNvGrpSpPr/>
        <p:nvPr/>
      </p:nvGrpSpPr>
      <p:grpSpPr>
        <a:xfrm>
          <a:off x="0" y="0"/>
          <a:ext cx="0" cy="0"/>
          <a:chOff x="0" y="0"/>
          <a:chExt cx="0" cy="0"/>
        </a:xfrm>
      </p:grpSpPr>
      <p:sp>
        <p:nvSpPr>
          <p:cNvPr id="1067" name="Shape 1067"/>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1068" name="Shape 1068"/>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1074" name="Shape 1074"/>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1075" name="Shape 1075"/>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Project: Final Project, Part 5!!</a:t>
            </a:r>
          </a:p>
          <a:p>
            <a:pPr marR="0" lvl="0" algn="l" rtl="0">
              <a:spcBef>
                <a:spcPts val="1000"/>
              </a:spcBef>
              <a:buNone/>
            </a:pPr>
            <a:endParaRPr dirty="0">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79"/>
        <p:cNvGrpSpPr/>
        <p:nvPr/>
      </p:nvGrpSpPr>
      <p:grpSpPr>
        <a:xfrm>
          <a:off x="0" y="0"/>
          <a:ext cx="0" cy="0"/>
          <a:chOff x="0" y="0"/>
          <a:chExt cx="0" cy="0"/>
        </a:xfrm>
      </p:grpSpPr>
      <p:sp>
        <p:nvSpPr>
          <p:cNvPr id="1080" name="Shape 1080"/>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1081" name="Shape 108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Shape 10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1087" name="Shape 108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1088" name="Shape 1088"/>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1092"/>
        <p:cNvGrpSpPr/>
        <p:nvPr/>
      </p:nvGrpSpPr>
      <p:grpSpPr>
        <a:xfrm>
          <a:off x="0" y="0"/>
          <a:ext cx="0" cy="0"/>
          <a:chOff x="0" y="0"/>
          <a:chExt cx="0" cy="0"/>
        </a:xfrm>
      </p:grpSpPr>
      <p:sp>
        <p:nvSpPr>
          <p:cNvPr id="1093" name="Shape 1093"/>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1094" name="Shape 1094"/>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1095" name="Shape 1095"/>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1096" name="Shape 1096"/>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1100"/>
        <p:cNvGrpSpPr/>
        <p:nvPr/>
      </p:nvGrpSpPr>
      <p:grpSpPr>
        <a:xfrm>
          <a:off x="0" y="0"/>
          <a:ext cx="0" cy="0"/>
          <a:chOff x="0" y="0"/>
          <a:chExt cx="0" cy="0"/>
        </a:xfrm>
      </p:grpSpPr>
      <p:sp>
        <p:nvSpPr>
          <p:cNvPr id="1101" name="Shape 1101"/>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1102" name="Shape 11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1103" name="Shape 11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1104" name="Shape 1104"/>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1105" name="Shape 1105"/>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Shape 1110"/>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1111" name="Shape 1111"/>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1112" name="Shape 1112"/>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1113" name="Shape 1113"/>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1114" name="Shape 1114"/>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1115" name="Shape 1115"/>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1116" name="Shape 111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Define the data science workflow</a:t>
            </a:r>
          </a:p>
          <a:p>
            <a:pPr marL="203200" marR="0" lvl="0" indent="-256540" algn="l" rtl="0">
              <a:spcBef>
                <a:spcPts val="0"/>
              </a:spcBef>
              <a:buSzPct val="100000"/>
              <a:buFont typeface="Georgia"/>
              <a:buChar char="‣"/>
            </a:pPr>
            <a:r>
              <a:rPr lang="en-US" sz="2800" dirty="0">
                <a:latin typeface="Georgia"/>
                <a:ea typeface="Georgia"/>
                <a:cs typeface="Georgia"/>
                <a:sym typeface="Georgia"/>
              </a:rPr>
              <a:t>Apply course information to your own professional interests</a:t>
            </a:r>
          </a:p>
          <a:p>
            <a:pPr marR="0" lvl="0" algn="l" rtl="0">
              <a:spcBef>
                <a:spcPts val="1000"/>
              </a:spcBef>
              <a:buNone/>
            </a:pPr>
            <a:endParaRPr sz="2800" dirty="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dirty="0">
                <a:solidFill>
                  <a:schemeClr val="lt1"/>
                </a:solidFill>
                <a:latin typeface="Oswald"/>
                <a:ea typeface="Oswald"/>
                <a:cs typeface="Oswald"/>
                <a:sym typeface="Oswald"/>
              </a:rPr>
              <a:t>WHAT ARE NEURAL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NEURAL NETWORKS</a:t>
            </a:r>
          </a:p>
        </p:txBody>
      </p:sp>
      <p:sp>
        <p:nvSpPr>
          <p:cNvPr id="466" name="Shape 466"/>
          <p:cNvSpPr txBox="1">
            <a:spLocks noGrp="1"/>
          </p:cNvSpPr>
          <p:nvPr>
            <p:ph type="body" idx="1"/>
          </p:nvPr>
        </p:nvSpPr>
        <p:spPr>
          <a:xfrm>
            <a:off x="635000" y="1292775"/>
            <a:ext cx="11734800" cy="4628700"/>
          </a:xfrm>
          <a:prstGeom prst="rect">
            <a:avLst/>
          </a:prstGeom>
          <a:noFill/>
          <a:ln>
            <a:noFill/>
          </a:ln>
        </p:spPr>
        <p:txBody>
          <a:bodyPr lIns="0" tIns="0" rIns="0" bIns="0" anchor="t" anchorCtr="0">
            <a:noAutofit/>
          </a:bodyPr>
          <a:lstStyle/>
          <a:p>
            <a:pPr marL="203200" indent="-256540">
              <a:buSzPct val="100000"/>
              <a:buFont typeface="Georgia"/>
              <a:buChar char="‣"/>
            </a:pPr>
            <a:endParaRPr lang="en-GB" altLang="en-US" sz="2800" dirty="0">
              <a:latin typeface="Georgia"/>
            </a:endParaRPr>
          </a:p>
          <a:p>
            <a:pPr marL="203200" indent="-256540">
              <a:buSzPct val="100000"/>
              <a:buFont typeface="Georgia"/>
              <a:buChar char="‣"/>
            </a:pPr>
            <a:r>
              <a:rPr lang="en-GB" altLang="en-US" sz="2800" dirty="0">
                <a:latin typeface="Georgia"/>
              </a:rPr>
              <a:t>Neural Networks model the brain and the nervous system</a:t>
            </a:r>
          </a:p>
          <a:p>
            <a:pPr marL="203200" indent="-256540">
              <a:buSzPct val="100000"/>
              <a:buFont typeface="Georgia"/>
              <a:buChar char="‣"/>
            </a:pPr>
            <a:endParaRPr lang="en-GB" altLang="en-US" sz="2800" dirty="0">
              <a:latin typeface="Georgia"/>
            </a:endParaRPr>
          </a:p>
          <a:p>
            <a:pPr marL="203200" indent="-256540">
              <a:buSzPct val="100000"/>
              <a:buFont typeface="Georgia"/>
              <a:buChar char="‣"/>
            </a:pPr>
            <a:r>
              <a:rPr lang="en-US" sz="2800" dirty="0">
                <a:latin typeface="Georgia"/>
              </a:rPr>
              <a:t>Neural networks, a beautiful biologically-inspired programming paradigm which enables a computer to learn from observational data</a:t>
            </a:r>
          </a:p>
          <a:p>
            <a:pPr marL="203200" indent="-256540">
              <a:buSzPct val="100000"/>
              <a:buFont typeface="Georgia"/>
              <a:buChar char="‣"/>
            </a:pPr>
            <a:endParaRPr lang="en-US" sz="2800" dirty="0">
              <a:latin typeface="Georgia"/>
            </a:endParaRPr>
          </a:p>
          <a:p>
            <a:pPr marL="203200" indent="-256540">
              <a:buSzPct val="100000"/>
              <a:buFont typeface="Georgia"/>
              <a:buChar char="‣"/>
            </a:pPr>
            <a:r>
              <a:rPr lang="en-US" sz="2800" dirty="0">
                <a:latin typeface="Georgia"/>
              </a:rPr>
              <a:t>Neural networks and deep learning currently provide the best solutions to many problems in image recognition, speech recognition, and natural language processing</a:t>
            </a:r>
          </a:p>
          <a:p>
            <a:pPr marL="203200" indent="-256540">
              <a:buSzPct val="100000"/>
              <a:buFont typeface="Georgia"/>
              <a:buChar char="‣"/>
            </a:pPr>
            <a:endParaRPr lang="en-US" altLang="en-US" sz="2800" dirty="0"/>
          </a:p>
          <a:p>
            <a:pPr marL="203200" indent="-256540">
              <a:buSzPct val="100000"/>
              <a:buFont typeface="Georgia"/>
              <a:buChar char="‣"/>
            </a:pPr>
            <a:r>
              <a:rPr lang="en-US" altLang="en-US" sz="2800" dirty="0"/>
              <a:t>An Artificial Neural Network (ANN) is an information processing paradigm that is inspired by the biological nervous systems, such as the human brain’s information processing mechanism.</a:t>
            </a:r>
          </a:p>
          <a:p>
            <a:pPr marL="203200" indent="-256540">
              <a:buSzPct val="100000"/>
              <a:buFont typeface="Georgia"/>
              <a:buChar char="‣"/>
            </a:pPr>
            <a:endParaRPr lang="en-US" sz="2800" dirty="0">
              <a:latin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NEURAL NETWORKS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374509"/>
            <a:ext cx="4752532" cy="28650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313" y="4165500"/>
            <a:ext cx="5414106" cy="3137000"/>
          </a:xfrm>
          <a:prstGeom prst="rect">
            <a:avLst/>
          </a:prstGeom>
          <a:noFill/>
          <a:extLst>
            <a:ext uri="{909E8E84-426E-40DD-AFC4-6F175D3DCCD1}">
              <a14:hiddenFill xmlns:a14="http://schemas.microsoft.com/office/drawing/2010/main">
                <a:solidFill>
                  <a:srgbClr val="FFFFFF"/>
                </a:solidFill>
              </a14:hiddenFill>
            </a:ext>
          </a:extLst>
        </p:spPr>
      </p:pic>
      <p:sp>
        <p:nvSpPr>
          <p:cNvPr id="9" name="Shape 466"/>
          <p:cNvSpPr txBox="1">
            <a:spLocks/>
          </p:cNvSpPr>
          <p:nvPr/>
        </p:nvSpPr>
        <p:spPr>
          <a:xfrm>
            <a:off x="635000" y="1292775"/>
            <a:ext cx="11734800" cy="4628700"/>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660400" marR="0" lvl="1" indent="-78740"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2pPr>
            <a:lvl3pPr marL="1117600" marR="0" lvl="2"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3pPr>
            <a:lvl4pPr marL="1574800" marR="0" lvl="3"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4pPr>
            <a:lvl5pPr marL="2032000" marR="0" lvl="4" indent="-78739" algn="l" rtl="0">
              <a:lnSpc>
                <a:spcPct val="100000"/>
              </a:lnSpc>
              <a:spcBef>
                <a:spcPts val="0"/>
              </a:spcBef>
              <a:spcAft>
                <a:spcPts val="0"/>
              </a:spcAft>
              <a:buFont typeface="Merriweather Sans"/>
              <a:buChar char="‣"/>
              <a:defRPr sz="1400" b="0" i="0" u="none" strike="noStrike" cap="none">
                <a:solidFill>
                  <a:srgbClr val="000000"/>
                </a:solidFill>
                <a:latin typeface="Arial"/>
                <a:ea typeface="Arial"/>
                <a:cs typeface="Arial"/>
                <a:sym typeface="Arial"/>
              </a:defRPr>
            </a:lvl5pPr>
            <a:lvl6pPr marL="2654300" marR="0" lvl="5" indent="-78739"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6pPr>
            <a:lvl7pPr marL="3009900" marR="0" lvl="6" indent="-78739"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7pPr>
            <a:lvl8pPr marL="3365500" marR="0" lvl="7" indent="-78740"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8pPr>
            <a:lvl9pPr marL="3721100" marR="0" lvl="8" indent="-78740" algn="l" rtl="0">
              <a:lnSpc>
                <a:spcPct val="100000"/>
              </a:lnSpc>
              <a:spcBef>
                <a:spcPts val="0"/>
              </a:spcBef>
              <a:spcAft>
                <a:spcPts val="0"/>
              </a:spcAft>
              <a:buFont typeface="Arial"/>
              <a:buChar char="•"/>
              <a:defRPr sz="1400" b="0" i="0" u="none" strike="noStrike" cap="none">
                <a:solidFill>
                  <a:srgbClr val="000000"/>
                </a:solidFill>
                <a:latin typeface="Arial"/>
                <a:ea typeface="Arial"/>
                <a:cs typeface="Arial"/>
                <a:sym typeface="Arial"/>
              </a:defRPr>
            </a:lvl9pPr>
          </a:lstStyle>
          <a:p>
            <a:pPr marL="203200" indent="-256540">
              <a:buSzPct val="100000"/>
              <a:buFont typeface="Georgia"/>
              <a:buChar char="‣"/>
            </a:pPr>
            <a:r>
              <a:rPr lang="en-US" altLang="en-US" sz="2800" dirty="0"/>
              <a:t>In the human brain, a typical neuron collects signals from others through a host of fine structures called </a:t>
            </a:r>
            <a:r>
              <a:rPr lang="en-US" altLang="en-US" sz="2800" b="1" i="1" dirty="0"/>
              <a:t>dendrites</a:t>
            </a:r>
            <a:r>
              <a:rPr lang="en-US" altLang="en-US" sz="2800" dirty="0"/>
              <a:t>.</a:t>
            </a:r>
            <a:endParaRPr lang="en-GB" altLang="en-US" sz="2800" dirty="0">
              <a:latin typeface="Georgia"/>
            </a:endParaRPr>
          </a:p>
          <a:p>
            <a:pPr marL="203200" indent="-256540">
              <a:buSzPct val="100000"/>
              <a:buFont typeface="Georgia"/>
              <a:buChar char="‣"/>
            </a:pPr>
            <a:r>
              <a:rPr lang="en-US" altLang="en-US" sz="2800" dirty="0"/>
              <a:t>The neuron sends out spikes of electrical activity through a long, thin stand known as an </a:t>
            </a:r>
            <a:r>
              <a:rPr lang="en-US" altLang="en-US" sz="2800" b="1" i="1" dirty="0"/>
              <a:t>axon</a:t>
            </a:r>
            <a:r>
              <a:rPr lang="en-US" altLang="en-US" sz="2800" dirty="0"/>
              <a:t>, which splits into thousands of branches.</a:t>
            </a:r>
          </a:p>
          <a:p>
            <a:pPr marL="203200" indent="-256540">
              <a:buSzPct val="100000"/>
              <a:buFont typeface="Georgia"/>
              <a:buChar char="‣"/>
            </a:pPr>
            <a:r>
              <a:rPr lang="en-US" altLang="en-US" sz="2800" dirty="0"/>
              <a:t>At the end of each branch, a structure called a </a:t>
            </a:r>
            <a:r>
              <a:rPr lang="en-US" altLang="en-US" sz="2800" b="1" i="1" dirty="0"/>
              <a:t>synapse</a:t>
            </a:r>
            <a:r>
              <a:rPr lang="en-US" altLang="en-US" sz="2800" dirty="0"/>
              <a:t> converts the activity from the axon into electrical effects that inhibit or excite activity in the connected neurons.</a:t>
            </a:r>
            <a:endParaRPr lang="en-GB" altLang="en-US" sz="2800" dirty="0">
              <a:latin typeface="Georgia"/>
            </a:endParaRPr>
          </a:p>
        </p:txBody>
      </p:sp>
    </p:spTree>
    <p:extLst>
      <p:ext uri="{BB962C8B-B14F-4D97-AF65-F5344CB8AC3E}">
        <p14:creationId xmlns:p14="http://schemas.microsoft.com/office/powerpoint/2010/main" val="422001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72" name="Shape 47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PERCEPTRONS AND SIGMOID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a:lnSpc>
                <a:spcPct val="100000"/>
              </a:lnSpc>
              <a:spcBef>
                <a:spcPts val="0"/>
              </a:spcBef>
              <a:buSzPct val="25000"/>
              <a:buNone/>
            </a:pPr>
            <a:r>
              <a:rPr lang="en-US" sz="3200" b="1" dirty="0">
                <a:latin typeface="Oswald"/>
                <a:ea typeface="Oswald"/>
                <a:cs typeface="Oswald"/>
                <a:sym typeface="Oswald"/>
              </a:rPr>
              <a:t>PERCEPTRONS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sym typeface="Georgia"/>
            </a:endParaRPr>
          </a:p>
          <a:p>
            <a:pPr marL="203200" lvl="0" indent="-256540">
              <a:buSzPct val="100000"/>
              <a:buFont typeface="Georgia"/>
              <a:buChar char="‣"/>
            </a:pPr>
            <a:r>
              <a:rPr lang="en-US" sz="2800" dirty="0">
                <a:latin typeface="Georgia"/>
                <a:sym typeface="Georgia"/>
              </a:rPr>
              <a:t>Perceptrons are </a:t>
            </a:r>
            <a:r>
              <a:rPr lang="en-US" sz="2800" dirty="0">
                <a:latin typeface="Georgia"/>
              </a:rPr>
              <a:t>type of artificial neuron were developed in the 1950s and 1960s by the scientist Frank Rosenblatt, inspired by earlier work by Warren McCulloch and Walter Pitts</a:t>
            </a:r>
          </a:p>
          <a:p>
            <a:pPr marL="203200" indent="-256540">
              <a:buSzPct val="100000"/>
              <a:buFont typeface="Georgia"/>
              <a:buChar char="‣"/>
            </a:pPr>
            <a:endParaRPr lang="en-US" altLang="en-US" sz="2800" dirty="0">
              <a:solidFill>
                <a:srgbClr val="333333"/>
              </a:solidFill>
              <a:latin typeface="Georgia" panose="02040502050405020303" pitchFamily="18" charset="0"/>
            </a:endParaRPr>
          </a:p>
          <a:p>
            <a:pPr marL="203200" indent="-256540">
              <a:buSzPct val="100000"/>
              <a:buFont typeface="Georgia"/>
              <a:buChar char="‣"/>
            </a:pPr>
            <a:r>
              <a:rPr lang="en-US" altLang="en-US" sz="2800" dirty="0">
                <a:solidFill>
                  <a:srgbClr val="333333"/>
                </a:solidFill>
                <a:latin typeface="Georgia" panose="02040502050405020303" pitchFamily="18" charset="0"/>
              </a:rPr>
              <a:t>A perceptron takes several binary inputs, </a:t>
            </a:r>
            <a:r>
              <a:rPr lang="en-US" altLang="en-US" sz="2800" dirty="0">
                <a:solidFill>
                  <a:srgbClr val="2A2A2A"/>
                </a:solidFill>
                <a:latin typeface="Georgia" panose="02040502050405020303" pitchFamily="18" charset="0"/>
              </a:rPr>
              <a:t>x1,x2,…</a:t>
            </a:r>
            <a:r>
              <a:rPr lang="en-US" altLang="en-US" sz="2800" dirty="0">
                <a:solidFill>
                  <a:srgbClr val="333333"/>
                </a:solidFill>
                <a:latin typeface="Georgia" panose="02040502050405020303" pitchFamily="18" charset="0"/>
              </a:rPr>
              <a:t>, and produces a single binary output</a:t>
            </a:r>
            <a:r>
              <a:rPr lang="en-US" altLang="en-US" sz="1800" dirty="0">
                <a:solidFill>
                  <a:schemeClr val="tx1"/>
                </a:solidFill>
              </a:rPr>
              <a:t> </a:t>
            </a:r>
            <a:endParaRPr lang="en-US" altLang="en-US" sz="3200" dirty="0">
              <a:solidFill>
                <a:schemeClr val="tx1"/>
              </a:solidFill>
              <a:latin typeface="Arial" panose="020B0604020202020204" pitchFamily="34" charset="0"/>
            </a:endParaRPr>
          </a:p>
          <a:p>
            <a:pPr marL="203200" lvl="0" indent="-256540">
              <a:buSzPct val="100000"/>
              <a:buFont typeface="Georgia"/>
              <a:buChar char="‣"/>
            </a:pPr>
            <a:endParaRPr lang="en-US" sz="2800" dirty="0">
              <a:latin typeface="Georgia"/>
              <a:sym typeface="Georgia"/>
            </a:endParaRPr>
          </a:p>
          <a:p>
            <a:pPr marL="203200" lvl="0" indent="-256540">
              <a:buSzPct val="100000"/>
              <a:buFont typeface="Georgia"/>
              <a:buChar char="‣"/>
            </a:pPr>
            <a:endParaRPr lang="en-US" sz="2800" dirty="0">
              <a:latin typeface="Georgia"/>
              <a:sym typeface="Georgia"/>
            </a:endParaRPr>
          </a:p>
        </p:txBody>
      </p:sp>
      <p:pic>
        <p:nvPicPr>
          <p:cNvPr id="7" name="Picture 6"/>
          <p:cNvPicPr>
            <a:picLocks noChangeAspect="1"/>
          </p:cNvPicPr>
          <p:nvPr/>
        </p:nvPicPr>
        <p:blipFill>
          <a:blip r:embed="rId3"/>
          <a:stretch>
            <a:fillRect/>
          </a:stretch>
        </p:blipFill>
        <p:spPr>
          <a:xfrm>
            <a:off x="3835399" y="4747873"/>
            <a:ext cx="5053767" cy="2267523"/>
          </a:xfrm>
          <a:prstGeom prst="rect">
            <a:avLst/>
          </a:prstGeom>
        </p:spPr>
      </p:pic>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TotalTime>
  <Words>1515</Words>
  <Application>Microsoft Office PowerPoint</Application>
  <PresentationFormat>Custom</PresentationFormat>
  <Paragraphs>204</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MathJax_Main</vt:lpstr>
      <vt:lpstr>Arial</vt:lpstr>
      <vt:lpstr>Wingdings</vt:lpstr>
      <vt:lpstr>Merriweather Sans</vt:lpstr>
      <vt:lpstr>Georgia</vt:lpstr>
      <vt:lpstr>Oswald</vt:lpstr>
      <vt:lpstr>MathJax_Math-italic</vt:lpstr>
      <vt:lpstr>Impact</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Ayham Alajdad</cp:lastModifiedBy>
  <cp:revision>37</cp:revision>
  <dcterms:modified xsi:type="dcterms:W3CDTF">2017-05-16T01:40:00Z</dcterms:modified>
</cp:coreProperties>
</file>