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32918400" cy="21945600"/>
  <p:notesSz cx="7004050" cy="9290050"/>
  <p:defaultTextStyle>
    <a:defPPr>
      <a:defRPr lang="en-US"/>
    </a:defPPr>
    <a:lvl1pPr marL="0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1pPr>
    <a:lvl2pPr marL="117530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2pPr>
    <a:lvl3pPr marL="2350606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3pPr>
    <a:lvl4pPr marL="3525911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4pPr>
    <a:lvl5pPr marL="470121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5pPr>
    <a:lvl6pPr marL="5876517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6pPr>
    <a:lvl7pPr marL="7051819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7pPr>
    <a:lvl8pPr marL="8227124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8pPr>
    <a:lvl9pPr marL="9402428" algn="l" defTabSz="2350606" rtl="0" eaLnBrk="1" latinLnBrk="0" hangingPunct="1">
      <a:defRPr sz="4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6">
          <p15:clr>
            <a:srgbClr val="A4A3A4"/>
          </p15:clr>
        </p15:guide>
        <p15:guide id="2" pos="22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0000" autoAdjust="0"/>
    <p:restoredTop sz="94676" autoAdjust="0"/>
  </p:normalViewPr>
  <p:slideViewPr>
    <p:cSldViewPr>
      <p:cViewPr>
        <p:scale>
          <a:sx n="56" d="100"/>
          <a:sy n="56" d="100"/>
        </p:scale>
        <p:origin x="-6432" y="168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926"/>
        <p:guide pos="22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6CDD7-09B6-4BB3-9069-2B95837CCCB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3325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7163" y="8823325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9BA33-46DD-4DE6-9BEC-D9D96B7B70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40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2369760" y="0"/>
            <a:ext cx="548640" cy="21945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2" y="0"/>
            <a:ext cx="548640" cy="21945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32918400" cy="2743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19202400"/>
            <a:ext cx="32918400" cy="274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endParaRPr lang="en-US" dirty="0"/>
          </a:p>
        </p:txBody>
      </p:sp>
      <p:sp>
        <p:nvSpPr>
          <p:cNvPr id="11" name="Instructions"/>
          <p:cNvSpPr/>
          <p:nvPr userDrawn="1"/>
        </p:nvSpPr>
        <p:spPr>
          <a:xfrm>
            <a:off x="-7680960" y="0"/>
            <a:ext cx="7132320" cy="2194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428" tIns="122428" rIns="122428" bIns="122428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47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24” high by 36” wide. It can be used to print any poster with a 2:3 aspect ratio including 36x54 and 48x72.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47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33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33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286"/>
              </a:spcAft>
            </a:pPr>
            <a:br>
              <a:rPr lang="en-US" sz="2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3467040" y="0"/>
            <a:ext cx="7132320" cy="21945600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47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4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48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b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200" y="21677939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  <a:prstGeom prst="rect">
            <a:avLst/>
          </a:prstGeom>
        </p:spPr>
        <p:txBody>
          <a:bodyPr vert="horz" lIns="235061" tIns="117531" rIns="235061" bIns="117531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3"/>
            <a:ext cx="29626560" cy="14483082"/>
          </a:xfrm>
          <a:prstGeom prst="rect">
            <a:avLst/>
          </a:prstGeom>
        </p:spPr>
        <p:txBody>
          <a:bodyPr vert="horz" lIns="235061" tIns="117531" rIns="235061" bIns="11753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</p:spPr>
        <p:txBody>
          <a:bodyPr vert="horz" lIns="235061" tIns="117531" rIns="235061" bIns="117531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</p:spPr>
        <p:txBody>
          <a:bodyPr vert="horz" lIns="235061" tIns="117531" rIns="235061" bIns="117531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</p:spPr>
        <p:txBody>
          <a:bodyPr vert="horz" lIns="235061" tIns="117531" rIns="235061" bIns="117531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2350606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4855" indent="-244855" algn="l" defTabSz="235060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9709" indent="-244855" algn="l" defTabSz="235060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34565" indent="-244855" algn="l" defTabSz="235060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979419" indent="-244855" algn="l" defTabSz="235060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24275" indent="-244855" algn="l" defTabSz="235060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6464169" indent="-587652" algn="l" defTabSz="2350606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6pPr>
      <a:lvl7pPr marL="7639472" indent="-587652" algn="l" defTabSz="2350606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7pPr>
      <a:lvl8pPr marL="8814776" indent="-587652" algn="l" defTabSz="2350606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8pPr>
      <a:lvl9pPr marL="9990078" indent="-587652" algn="l" defTabSz="2350606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175304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2pPr>
      <a:lvl3pPr marL="2350606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3pPr>
      <a:lvl4pPr marL="3525911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01214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876517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7051819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8227124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9402428" algn="l" defTabSz="2350606" rtl="0" eaLnBrk="1" latinLnBrk="0" hangingPunct="1"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13" Type="http://schemas.openxmlformats.org/officeDocument/2006/relationships/image" Target="../media/image13.tiff"/><Relationship Id="rId3" Type="http://schemas.openxmlformats.org/officeDocument/2006/relationships/image" Target="../media/image3.tiff"/><Relationship Id="rId7" Type="http://schemas.openxmlformats.org/officeDocument/2006/relationships/image" Target="../media/image7.tiff"/><Relationship Id="rId12" Type="http://schemas.openxmlformats.org/officeDocument/2006/relationships/image" Target="../media/image12.tiff"/><Relationship Id="rId2" Type="http://schemas.openxmlformats.org/officeDocument/2006/relationships/hyperlink" Target="mailto:zoeallue@uic.es" TargetMode="External"/><Relationship Id="rId16" Type="http://schemas.openxmlformats.org/officeDocument/2006/relationships/image" Target="../media/image15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tiff"/><Relationship Id="rId11" Type="http://schemas.openxmlformats.org/officeDocument/2006/relationships/image" Target="../media/image11.png"/><Relationship Id="rId5" Type="http://schemas.openxmlformats.org/officeDocument/2006/relationships/image" Target="../media/image5.tiff"/><Relationship Id="rId15" Type="http://schemas.openxmlformats.org/officeDocument/2006/relationships/image" Target="file:////var/folders/f0/gwdd627x64z4zt4mq0ndzcvw0000gn/T/com.microsoft.Word/WebArchiveCopyPasteTempFiles/amrdescription.png" TargetMode="External"/><Relationship Id="rId10" Type="http://schemas.openxmlformats.org/officeDocument/2006/relationships/image" Target="../media/image10.tiff"/><Relationship Id="rId4" Type="http://schemas.openxmlformats.org/officeDocument/2006/relationships/image" Target="../media/image4.tiff"/><Relationship Id="rId9" Type="http://schemas.openxmlformats.org/officeDocument/2006/relationships/image" Target="../media/image9.tiff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1206403" y="228600"/>
            <a:ext cx="26149397" cy="151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7942" tIns="244855" rIns="97942" bIns="244855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6600" b="1" dirty="0">
                <a:solidFill>
                  <a:schemeClr val="bg1"/>
                </a:solidFill>
                <a:latin typeface="+mn-lt"/>
              </a:rPr>
              <a:t>The Combination of Nanoparticles with Antibiotics and Biofilm for Cystitis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44281" y="19669307"/>
            <a:ext cx="3672838" cy="1607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48971" tIns="24486" rIns="48971" bIns="24486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US" sz="2400" dirty="0"/>
              <a:t>Zoe Allué Mengual</a:t>
            </a:r>
          </a:p>
          <a:p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of Bioengineering</a:t>
            </a:r>
          </a:p>
          <a:p>
            <a:r>
              <a:rPr lang="en-US" sz="2400" dirty="0">
                <a:hlinkClick r:id="rId2"/>
              </a:rPr>
              <a:t>zoeallue@uic.es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329231" y="19561114"/>
            <a:ext cx="1450230" cy="557282"/>
          </a:xfrm>
          <a:prstGeom prst="rect">
            <a:avLst/>
          </a:prstGeom>
          <a:noFill/>
        </p:spPr>
        <p:txBody>
          <a:bodyPr wrap="none" lIns="48971" tIns="24486" rIns="48971" bIns="24486" rtlCol="0">
            <a:spAutoFit/>
          </a:bodyPr>
          <a:lstStyle/>
          <a:p>
            <a:r>
              <a:rPr lang="en-US" sz="3200" b="1" dirty="0"/>
              <a:t>Contact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400" y="19561114"/>
            <a:ext cx="2026670" cy="557282"/>
          </a:xfrm>
          <a:prstGeom prst="rect">
            <a:avLst/>
          </a:prstGeom>
          <a:noFill/>
        </p:spPr>
        <p:txBody>
          <a:bodyPr wrap="none" lIns="48971" tIns="24486" rIns="48971" bIns="24486" rtlCol="0">
            <a:spAutoFit/>
          </a:bodyPr>
          <a:lstStyle/>
          <a:p>
            <a:r>
              <a:rPr lang="en-US" sz="3200" b="1" dirty="0"/>
              <a:t>References</a:t>
            </a: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097280" y="3657602"/>
            <a:ext cx="9875520" cy="1488552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97941" tIns="97941" rIns="97941" bIns="97941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3838" eaLnBrk="1" hangingPunct="1">
              <a:lnSpc>
                <a:spcPct val="150000"/>
              </a:lnSpc>
            </a:pPr>
            <a:r>
              <a:rPr lang="en-US" sz="3200" b="1" u="sng" dirty="0">
                <a:latin typeface="Calibri" pitchFamily="34" charset="0"/>
              </a:rPr>
              <a:t>Urine infection</a:t>
            </a:r>
          </a:p>
          <a:p>
            <a:pPr marL="223838"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sz="2400" dirty="0"/>
              <a:t>Can affect different parts of your urinary tract: </a:t>
            </a:r>
          </a:p>
          <a:p>
            <a:pPr marL="223838" eaLnBrk="1" hangingPunct="1">
              <a:buFont typeface="Arial" panose="020B0604020202020204" pitchFamily="34" charset="0"/>
              <a:buChar char="•"/>
            </a:pPr>
            <a:r>
              <a:rPr lang="en-US" sz="2400" dirty="0"/>
              <a:t> Bladder (</a:t>
            </a:r>
            <a:r>
              <a:rPr lang="en-US" sz="2400" i="1" dirty="0"/>
              <a:t>Cystitis</a:t>
            </a:r>
            <a:r>
              <a:rPr lang="en-US" sz="2400" dirty="0"/>
              <a:t>)</a:t>
            </a:r>
          </a:p>
          <a:p>
            <a:pPr marL="223838" eaLnBrk="1" hangingPunct="1">
              <a:buFont typeface="Arial" panose="020B0604020202020204" pitchFamily="34" charset="0"/>
              <a:buChar char="•"/>
            </a:pPr>
            <a:r>
              <a:rPr lang="en-US" sz="2400" dirty="0"/>
              <a:t> Urethra (</a:t>
            </a:r>
            <a:r>
              <a:rPr lang="en-US" sz="2400" i="1" dirty="0"/>
              <a:t>Urethritis</a:t>
            </a:r>
            <a:r>
              <a:rPr lang="en-US" sz="2400" dirty="0"/>
              <a:t>) </a:t>
            </a:r>
          </a:p>
          <a:p>
            <a:pPr marL="223838" eaLnBrk="1" hangingPunct="1">
              <a:buFont typeface="Arial" panose="020B0604020202020204" pitchFamily="34" charset="0"/>
              <a:buChar char="•"/>
            </a:pPr>
            <a:r>
              <a:rPr lang="en-US" sz="2400" dirty="0"/>
              <a:t> Kidneys (</a:t>
            </a:r>
            <a:r>
              <a:rPr lang="es-ES" sz="2400" i="1" dirty="0" err="1"/>
              <a:t>Pyelonephritis</a:t>
            </a:r>
            <a:r>
              <a:rPr lang="en-US" sz="2400" dirty="0"/>
              <a:t>)</a:t>
            </a:r>
            <a:endParaRPr lang="en-US" sz="2400" dirty="0">
              <a:latin typeface="Calibri" pitchFamily="34" charset="0"/>
            </a:endParaRPr>
          </a:p>
          <a:p>
            <a:pPr marL="223838" eaLnBrk="1" hangingPunct="1"/>
            <a:endParaRPr lang="en-US" sz="1800" b="1" dirty="0">
              <a:latin typeface="Calibri" pitchFamily="34" charset="0"/>
            </a:endParaRPr>
          </a:p>
          <a:p>
            <a:pPr marL="223838" eaLnBrk="1" hangingPunct="1">
              <a:lnSpc>
                <a:spcPct val="150000"/>
              </a:lnSpc>
            </a:pPr>
            <a:r>
              <a:rPr lang="en-US" sz="3200" b="1" i="1" dirty="0">
                <a:latin typeface="Calibri" pitchFamily="34" charset="0"/>
              </a:rPr>
              <a:t>Cystitis</a:t>
            </a:r>
          </a:p>
          <a:p>
            <a:pPr marL="223838" eaLnBrk="1" hangingPunct="1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Serious health problem happen                                                              if the infection spreads to the kidneys.</a:t>
            </a:r>
          </a:p>
          <a:p>
            <a:pPr marL="223838" eaLnBrk="1" hangingPunct="1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Bacterial infection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sz="2400" b="1" dirty="0">
              <a:latin typeface="Calibri" pitchFamily="34" charset="0"/>
            </a:endParaRP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marL="236538" eaLnBrk="1" hangingPunct="1"/>
            <a:r>
              <a:rPr lang="en-US" sz="2400" b="1" dirty="0">
                <a:latin typeface="Calibri" pitchFamily="34" charset="0"/>
              </a:rPr>
              <a:t>SYMPTOMS</a:t>
            </a: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97280" y="3200400"/>
            <a:ext cx="987552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PATHOLOGY</a:t>
            </a: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1521440" y="6248398"/>
            <a:ext cx="9875520" cy="73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7850" lvl="0" indent="-342900" eaLnBrk="1" hangingPunct="1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à"/>
            </a:pPr>
            <a:endParaRPr lang="en-US" sz="400" b="1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577850" lvl="0" indent="-342900" eaLnBrk="1" hangingPunct="1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à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Antibiotics</a:t>
            </a:r>
          </a:p>
          <a:p>
            <a:pPr marL="577850" lvl="0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300" dirty="0"/>
              <a:t>Trimethoprim / sulfamethoxazole (</a:t>
            </a:r>
            <a:r>
              <a:rPr lang="es-ES" sz="2300" i="1" dirty="0"/>
              <a:t>Bactrim, Septra</a:t>
            </a:r>
            <a:r>
              <a:rPr lang="es-ES" sz="2300" dirty="0"/>
              <a:t>)</a:t>
            </a:r>
          </a:p>
          <a:p>
            <a:pPr marL="577850" lvl="0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300" dirty="0"/>
              <a:t>Fosfomycin (</a:t>
            </a:r>
            <a:r>
              <a:rPr lang="es-ES" sz="2300" i="1" dirty="0"/>
              <a:t>Monurol</a:t>
            </a:r>
            <a:r>
              <a:rPr lang="es-ES" sz="2300" dirty="0"/>
              <a:t>)</a:t>
            </a:r>
          </a:p>
          <a:p>
            <a:pPr marL="577850" lvl="0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300" dirty="0" err="1"/>
              <a:t>Nitrofurantoin</a:t>
            </a:r>
            <a:r>
              <a:rPr lang="es-ES" sz="2300" dirty="0"/>
              <a:t> (</a:t>
            </a:r>
            <a:r>
              <a:rPr lang="es-ES" sz="2300" i="1" dirty="0"/>
              <a:t>Macrodantin, Macrobid</a:t>
            </a:r>
            <a:r>
              <a:rPr lang="es-ES" sz="2300" dirty="0"/>
              <a:t>)</a:t>
            </a:r>
          </a:p>
          <a:p>
            <a:pPr marL="577850" lvl="0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300" dirty="0" err="1"/>
              <a:t>Cefalexin</a:t>
            </a:r>
            <a:r>
              <a:rPr lang="es-ES" sz="2300" dirty="0"/>
              <a:t> (</a:t>
            </a:r>
            <a:r>
              <a:rPr lang="es-ES" sz="2300" i="1" dirty="0"/>
              <a:t>Keflex</a:t>
            </a:r>
            <a:r>
              <a:rPr lang="es-ES" sz="2300" dirty="0"/>
              <a:t>)</a:t>
            </a:r>
          </a:p>
          <a:p>
            <a:pPr marL="577850" lvl="0" indent="-342900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300" dirty="0"/>
              <a:t>Ceftriaxona</a:t>
            </a:r>
          </a:p>
          <a:p>
            <a:pPr marL="234950" lvl="0" eaLnBrk="1" hangingPunct="1">
              <a:spcBef>
                <a:spcPts val="600"/>
              </a:spcBef>
              <a:spcAft>
                <a:spcPts val="600"/>
              </a:spcAft>
            </a:pPr>
            <a:endParaRPr lang="es-ES" sz="400" dirty="0"/>
          </a:p>
          <a:p>
            <a:pPr marL="23495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+mn-lt"/>
                <a:cs typeface="Arial" panose="020B0604020202020204" pitchFamily="34" charset="0"/>
              </a:rPr>
              <a:t>TRIGGERING MECHANISM</a:t>
            </a:r>
          </a:p>
          <a:p>
            <a:pPr marL="23495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Inhibitors of: </a:t>
            </a:r>
          </a:p>
          <a:p>
            <a:pPr marL="577850" indent="-342900" eaLnBrk="1" hangingPunct="1">
              <a:spcBef>
                <a:spcPts val="600"/>
              </a:spcBef>
              <a:spcAft>
                <a:spcPts val="600"/>
              </a:spcAft>
              <a:buFont typeface="Tipo de letra del sistema"/>
              <a:buChar char="-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Bacterial wall formation</a:t>
            </a:r>
          </a:p>
          <a:p>
            <a:pPr marL="577850" indent="-342900" eaLnBrk="1" hangingPunct="1">
              <a:spcBef>
                <a:spcPts val="600"/>
              </a:spcBef>
              <a:spcAft>
                <a:spcPts val="600"/>
              </a:spcAft>
              <a:buFont typeface="Tipo de letra del sistema"/>
              <a:buChar char="-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Protein synthesis</a:t>
            </a:r>
          </a:p>
          <a:p>
            <a:pPr marL="577850" indent="-342900" eaLnBrk="1" hangingPunct="1">
              <a:spcBef>
                <a:spcPts val="600"/>
              </a:spcBef>
              <a:spcAft>
                <a:spcPts val="600"/>
              </a:spcAft>
              <a:buFont typeface="Tipo de letra del sistema"/>
              <a:buChar char="-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DNA duplication</a:t>
            </a:r>
          </a:p>
          <a:p>
            <a:pPr marL="577850" indent="-342900" eaLnBrk="1" hangingPunct="1">
              <a:spcBef>
                <a:spcPts val="600"/>
              </a:spcBef>
              <a:spcAft>
                <a:spcPts val="600"/>
              </a:spcAft>
              <a:buFont typeface="Tipo de letra del sistema"/>
              <a:buChar char="-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Cytoplasmic membrane </a:t>
            </a:r>
          </a:p>
          <a:p>
            <a:pPr marL="577850" indent="-342900" eaLnBrk="1" hangingPunct="1">
              <a:spcBef>
                <a:spcPts val="600"/>
              </a:spcBef>
              <a:spcAft>
                <a:spcPts val="600"/>
              </a:spcAft>
              <a:buFont typeface="Tipo de letra del sistema"/>
              <a:buChar char="-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Metabolic pathways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1521440" y="5791200"/>
            <a:ext cx="987552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CURRENT TREATMENT</a:t>
            </a: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21945600" y="3581399"/>
            <a:ext cx="9875520" cy="999439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30188" eaLnBrk="1" hangingPunct="1">
              <a:lnSpc>
                <a:spcPct val="150000"/>
              </a:lnSpc>
            </a:pPr>
            <a:endParaRPr lang="en-US" sz="400" b="1" i="1" dirty="0">
              <a:latin typeface="Calibri" pitchFamily="34" charset="0"/>
            </a:endParaRPr>
          </a:p>
          <a:p>
            <a:pPr marL="230188" eaLnBrk="1" hangingPunct="1">
              <a:lnSpc>
                <a:spcPct val="150000"/>
              </a:lnSpc>
            </a:pPr>
            <a:r>
              <a:rPr lang="en-US" sz="3200" b="1" i="1" dirty="0">
                <a:latin typeface="Calibri" pitchFamily="34" charset="0"/>
              </a:rPr>
              <a:t>Biofilm containing antibiotic and nanoparticles</a:t>
            </a:r>
          </a:p>
          <a:p>
            <a:pPr marL="573088" indent="-342900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Highly adhesive properties </a:t>
            </a:r>
          </a:p>
          <a:p>
            <a:pPr marL="573088" indent="-342900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Sustained release of the active ingredient</a:t>
            </a:r>
          </a:p>
          <a:p>
            <a:pPr marL="573088" indent="-342900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Low moisture content </a:t>
            </a:r>
          </a:p>
          <a:p>
            <a:pPr marL="573088" indent="-342900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Minimizes the incorporation preservatives</a:t>
            </a:r>
          </a:p>
          <a:p>
            <a:pPr marL="573088" indent="-342900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Greater stability and longer life</a:t>
            </a:r>
          </a:p>
          <a:p>
            <a:pPr marL="573088" indent="-342900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Non-friable </a:t>
            </a:r>
          </a:p>
          <a:p>
            <a:pPr marL="573088" indent="-342900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à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3088" indent="-342900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à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3088" indent="-342900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à"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0188" eaLnBrk="1" hangingPunct="1">
              <a:spcBef>
                <a:spcPts val="600"/>
              </a:spcBef>
              <a:spcAft>
                <a:spcPts val="600"/>
              </a:spcAft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3088" indent="-342900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à"/>
            </a:pP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0188" algn="ctr" eaLnBrk="1" hangingPunct="1"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Remains at the administration site after hydration</a:t>
            </a:r>
          </a:p>
          <a:p>
            <a:pPr marL="230188" algn="ctr" eaLnBrk="1" hangingPunct="1">
              <a:spcBef>
                <a:spcPts val="600"/>
              </a:spcBef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0188" eaLnBrk="1" hangingPunct="1"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BIOMATERIALS</a:t>
            </a:r>
          </a:p>
          <a:p>
            <a:pPr marL="230188" algn="ctr" eaLnBrk="1" hangingPunct="1">
              <a:spcBef>
                <a:spcPts val="600"/>
              </a:spcBef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0188" algn="ctr" eaLnBrk="1" hangingPunct="1">
              <a:spcBef>
                <a:spcPts val="600"/>
              </a:spcBef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0188" algn="ctr" eaLnBrk="1" hangingPunct="1">
              <a:spcBef>
                <a:spcPts val="600"/>
              </a:spcBef>
            </a:pPr>
            <a:endParaRPr lang="en-US" sz="900" dirty="0">
              <a:solidFill>
                <a:schemeClr val="bg1"/>
              </a:solidFill>
              <a:latin typeface="Calibri" pitchFamily="34" charset="0"/>
            </a:endParaRPr>
          </a:p>
          <a:p>
            <a:pPr marL="230188" algn="ctr" eaLnBrk="1" hangingPunct="1">
              <a:spcBef>
                <a:spcPts val="600"/>
              </a:spcBef>
            </a:pPr>
            <a:endParaRPr lang="en-US" sz="900" dirty="0">
              <a:solidFill>
                <a:schemeClr val="bg1"/>
              </a:solidFill>
              <a:latin typeface="Calibri" pitchFamily="34" charset="0"/>
            </a:endParaRPr>
          </a:p>
          <a:p>
            <a:pPr marL="230188" algn="ctr" eaLnBrk="1" hangingPunct="1">
              <a:spcBef>
                <a:spcPts val="600"/>
              </a:spcBef>
            </a:pPr>
            <a:endParaRPr lang="en-US" sz="9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1945600" y="3200400"/>
            <a:ext cx="987552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ALTERNATIVE DRUG DELIVERY SYSTEM</a:t>
            </a: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21945600" y="14596671"/>
            <a:ext cx="9875520" cy="39131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00038" eaLnBrk="1" hangingPunct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0038" eaLnBrk="1" hangingPunct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0038" eaLnBrk="1" hangingPunct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0038" eaLnBrk="1" hangingPunct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0038" eaLnBrk="1" hangingPunct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0038" eaLnBrk="1" hangingPunct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0038" eaLnBrk="1" hangingPunct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0038" eaLnBrk="1" hangingPunct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0038" eaLnBrk="1" hangingPunct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0038" eaLnBrk="1" hangingPunct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1945600" y="14173198"/>
            <a:ext cx="987552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521440" y="14173200"/>
            <a:ext cx="987552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971" tIns="24486" rIns="48971" bIns="24486"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PROBLEM with current treatment</a:t>
            </a:r>
          </a:p>
        </p:txBody>
      </p:sp>
      <p:sp>
        <p:nvSpPr>
          <p:cNvPr id="51" name="Text Box 180"/>
          <p:cNvSpPr txBox="1">
            <a:spLocks noChangeArrowheads="1"/>
          </p:cNvSpPr>
          <p:nvPr/>
        </p:nvSpPr>
        <p:spPr bwMode="auto">
          <a:xfrm>
            <a:off x="7177290" y="10740330"/>
            <a:ext cx="2715064" cy="357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8971" tIns="24486" rIns="48971" bIns="24486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>
                <a:latin typeface="Calibri" pitchFamily="34" charset="0"/>
              </a:rPr>
              <a:t>Figure 1.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i="1" dirty="0">
                <a:latin typeface="Calibri" pitchFamily="34" charset="0"/>
              </a:rPr>
              <a:t>Urinary System</a:t>
            </a: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F1DC0CE-E6A6-1043-8BE7-BF443D80F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22" y="8850162"/>
            <a:ext cx="4198592" cy="1741638"/>
          </a:xfrm>
          <a:prstGeom prst="rect">
            <a:avLst/>
          </a:prstGeom>
        </p:spPr>
      </p:pic>
      <p:sp>
        <p:nvSpPr>
          <p:cNvPr id="38" name="Text Box 180">
            <a:extLst>
              <a:ext uri="{FF2B5EF4-FFF2-40B4-BE49-F238E27FC236}">
                <a16:creationId xmlns:a16="http://schemas.microsoft.com/office/drawing/2014/main" id="{7DABE2AE-1E07-E44A-82A4-1E780FBAE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701" y="10475461"/>
            <a:ext cx="4206284" cy="665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8971" tIns="24486" rIns="48971" bIns="24486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 dirty="0">
                <a:latin typeface="Calibri" pitchFamily="34" charset="0"/>
              </a:rPr>
              <a:t>Figure 2.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i="1" dirty="0">
                <a:latin typeface="Calibri" pitchFamily="34" charset="0"/>
              </a:rPr>
              <a:t>Type of E. coli and         different pathogens that causes Cystitis.</a:t>
            </a:r>
            <a:endParaRPr lang="en-US" sz="2000" dirty="0">
              <a:latin typeface="Calibri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D879F4B-F814-9042-9157-385B45CD3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081" y="12293600"/>
            <a:ext cx="1333500" cy="18796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546F591-85A7-F449-8C6E-610157B63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12115800"/>
            <a:ext cx="1739900" cy="22098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8170801-6D54-E143-8FB7-57462DC3A5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3600" y="12344400"/>
            <a:ext cx="1625600" cy="17018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3DE160F-B037-5042-BC6D-BD758588F4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3400" y="12319000"/>
            <a:ext cx="2044700" cy="19304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52462A7A-2D60-374B-8E3A-62BD03EC48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8200" y="15011400"/>
            <a:ext cx="1917700" cy="166370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BD26A9FD-4892-7543-A214-1C36A15BAF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9800" y="15262286"/>
            <a:ext cx="1828800" cy="150171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56FE61C1-520C-AA44-B43F-5E27DEEDCC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81884" y="14782800"/>
            <a:ext cx="2068625" cy="2097556"/>
          </a:xfrm>
          <a:prstGeom prst="rect">
            <a:avLst/>
          </a:prstGeom>
        </p:spPr>
      </p:pic>
      <p:sp>
        <p:nvSpPr>
          <p:cNvPr id="43" name="Text Box 180">
            <a:extLst>
              <a:ext uri="{FF2B5EF4-FFF2-40B4-BE49-F238E27FC236}">
                <a16:creationId xmlns:a16="http://schemas.microsoft.com/office/drawing/2014/main" id="{FE41D0CF-FB6C-6740-8597-2152564E5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5992" y="16764000"/>
            <a:ext cx="3036362" cy="972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8971" tIns="24486" rIns="48971" bIns="24486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Pain / burning      sensation when peeing</a:t>
            </a:r>
          </a:p>
          <a:p>
            <a:pPr algn="ctr" eaLnBrk="1" hangingPunct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6" name="Text Box 180">
            <a:extLst>
              <a:ext uri="{FF2B5EF4-FFF2-40B4-BE49-F238E27FC236}">
                <a16:creationId xmlns:a16="http://schemas.microsoft.com/office/drawing/2014/main" id="{1415A1DC-466A-3C41-BA94-6A3594AC3AF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810000" y="14270197"/>
            <a:ext cx="1739899" cy="665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8971" tIns="24486" rIns="48971" bIns="24486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dirty="0"/>
              <a:t>Smelly / cloudy pee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47" name="Text Box 180">
            <a:extLst>
              <a:ext uri="{FF2B5EF4-FFF2-40B4-BE49-F238E27FC236}">
                <a16:creationId xmlns:a16="http://schemas.microsoft.com/office/drawing/2014/main" id="{10B05F20-0A7D-DB48-BBF6-8A37BEE2185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524000" y="14191020"/>
            <a:ext cx="1976232" cy="972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8971" tIns="24486" rIns="48971" bIns="24486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dirty="0"/>
              <a:t>Pain in your lower tummy</a:t>
            </a:r>
          </a:p>
          <a:p>
            <a:pPr algn="ctr"/>
            <a:r>
              <a:rPr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48" name="Text Box 180">
            <a:extLst>
              <a:ext uri="{FF2B5EF4-FFF2-40B4-BE49-F238E27FC236}">
                <a16:creationId xmlns:a16="http://schemas.microsoft.com/office/drawing/2014/main" id="{A51D5C48-D9DA-4148-979A-F339FF6C3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6764000"/>
            <a:ext cx="2068625" cy="972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8971" tIns="24486" rIns="48971" bIns="24486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dirty="0"/>
              <a:t>Feeling tired    and unwell</a:t>
            </a:r>
          </a:p>
          <a:p>
            <a:pPr algn="ctr" eaLnBrk="1" hangingPunct="1"/>
            <a:r>
              <a:rPr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54" name="Text Box 180">
            <a:extLst>
              <a:ext uri="{FF2B5EF4-FFF2-40B4-BE49-F238E27FC236}">
                <a16:creationId xmlns:a16="http://schemas.microsoft.com/office/drawing/2014/main" id="{A68D0AFB-64D9-B343-82C7-A653EDC4A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4270197"/>
            <a:ext cx="2068625" cy="665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8971" tIns="24486" rIns="48971" bIns="24486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dirty="0"/>
              <a:t>Needing to pee suddenly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55" name="Text Box 180">
            <a:extLst>
              <a:ext uri="{FF2B5EF4-FFF2-40B4-BE49-F238E27FC236}">
                <a16:creationId xmlns:a16="http://schemas.microsoft.com/office/drawing/2014/main" id="{2B6177FC-77F9-BD48-94EA-0BED56563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4346" y="17016373"/>
            <a:ext cx="2068625" cy="357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8971" tIns="24486" rIns="48971" bIns="24486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dirty="0"/>
              <a:t>Fever / chills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56" name="Text Box 180">
            <a:extLst>
              <a:ext uri="{FF2B5EF4-FFF2-40B4-BE49-F238E27FC236}">
                <a16:creationId xmlns:a16="http://schemas.microsoft.com/office/drawing/2014/main" id="{B97885C8-46F2-A647-9D33-2EE13FB05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14349373"/>
            <a:ext cx="2481564" cy="357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8971" tIns="24486" rIns="48971" bIns="24486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dirty="0"/>
              <a:t>Blood in your pee</a:t>
            </a:r>
          </a:p>
        </p:txBody>
      </p:sp>
      <p:sp>
        <p:nvSpPr>
          <p:cNvPr id="57" name="Text Box 180">
            <a:extLst>
              <a:ext uri="{FF2B5EF4-FFF2-40B4-BE49-F238E27FC236}">
                <a16:creationId xmlns:a16="http://schemas.microsoft.com/office/drawing/2014/main" id="{03E4FDDD-4F40-1042-8FA3-1EB5CCB68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6" y="17830800"/>
            <a:ext cx="3297979" cy="357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8971" tIns="24486" rIns="48971" bIns="24486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>
                <a:latin typeface="Calibri" pitchFamily="34" charset="0"/>
              </a:rPr>
              <a:t>Figure 3.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i="1" dirty="0">
                <a:latin typeface="Calibri" pitchFamily="34" charset="0"/>
              </a:rPr>
              <a:t>Symptoms of Cystitis.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2C2519E-68CE-CC45-B2C2-B444D0635EE5}"/>
              </a:ext>
            </a:extLst>
          </p:cNvPr>
          <p:cNvSpPr/>
          <p:nvPr/>
        </p:nvSpPr>
        <p:spPr>
          <a:xfrm>
            <a:off x="1451012" y="12115800"/>
            <a:ext cx="9168055" cy="5552187"/>
          </a:xfrm>
          <a:prstGeom prst="rect">
            <a:avLst/>
          </a:prstGeom>
          <a:solidFill>
            <a:schemeClr val="accent5">
              <a:alpha val="2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 Box 192">
            <a:extLst>
              <a:ext uri="{FF2B5EF4-FFF2-40B4-BE49-F238E27FC236}">
                <a16:creationId xmlns:a16="http://schemas.microsoft.com/office/drawing/2014/main" id="{BBDC1100-5BA0-9541-8967-D1CD7A2FF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1440" y="14630398"/>
            <a:ext cx="9875520" cy="389077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97942" tIns="97942" rIns="97942" bIns="97942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34950" eaLnBrk="1" hangingPunct="1">
              <a:lnSpc>
                <a:spcPct val="150000"/>
              </a:lnSpc>
            </a:pPr>
            <a:endParaRPr lang="en-US" sz="2000" dirty="0">
              <a:latin typeface="Calibri" pitchFamily="34" charset="0"/>
            </a:endParaRPr>
          </a:p>
          <a:p>
            <a:pPr marL="234950" eaLnBrk="1" hangingPunct="1">
              <a:lnSpc>
                <a:spcPct val="150000"/>
              </a:lnSpc>
            </a:pPr>
            <a:endParaRPr lang="en-US" sz="2000" dirty="0">
              <a:latin typeface="Calibri" pitchFamily="34" charset="0"/>
            </a:endParaRPr>
          </a:p>
          <a:p>
            <a:pPr marL="234950" eaLnBrk="1" hangingPunct="1">
              <a:lnSpc>
                <a:spcPct val="150000"/>
              </a:lnSpc>
            </a:pPr>
            <a:endParaRPr lang="en-US" sz="2000" dirty="0">
              <a:latin typeface="Calibri" pitchFamily="34" charset="0"/>
            </a:endParaRPr>
          </a:p>
          <a:p>
            <a:pPr marL="234950" eaLnBrk="1" hangingPunct="1">
              <a:lnSpc>
                <a:spcPct val="150000"/>
              </a:lnSpc>
            </a:pPr>
            <a:endParaRPr lang="en-US" sz="2000" dirty="0">
              <a:latin typeface="Calibri" pitchFamily="34" charset="0"/>
            </a:endParaRPr>
          </a:p>
          <a:p>
            <a:pPr marL="234950" eaLnBrk="1" hangingPunct="1">
              <a:lnSpc>
                <a:spcPct val="150000"/>
              </a:lnSpc>
            </a:pPr>
            <a:endParaRPr lang="en-US" sz="2000" dirty="0">
              <a:latin typeface="Calibri" pitchFamily="34" charset="0"/>
            </a:endParaRPr>
          </a:p>
          <a:p>
            <a:pPr marL="234950" eaLnBrk="1" hangingPunct="1">
              <a:lnSpc>
                <a:spcPct val="150000"/>
              </a:lnSpc>
            </a:pPr>
            <a:endParaRPr lang="en-US" sz="2000" dirty="0">
              <a:latin typeface="Calibri" pitchFamily="34" charset="0"/>
            </a:endParaRPr>
          </a:p>
          <a:p>
            <a:pPr marL="234950" eaLnBrk="1" hangingPunct="1">
              <a:lnSpc>
                <a:spcPct val="150000"/>
              </a:lnSpc>
            </a:pPr>
            <a:endParaRPr lang="en-US" sz="2000" dirty="0">
              <a:latin typeface="Calibri" pitchFamily="34" charset="0"/>
            </a:endParaRPr>
          </a:p>
          <a:p>
            <a:pPr eaLnBrk="1" hangingPunct="1"/>
            <a:endParaRPr lang="en-US" sz="2000" dirty="0">
              <a:latin typeface="Calibri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C43DEC2-66E8-CA48-8513-22B1D3865F84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8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631400" y="7556452"/>
            <a:ext cx="7561483" cy="2570978"/>
          </a:xfrm>
          <a:prstGeom prst="rect">
            <a:avLst/>
          </a:prstGeom>
        </p:spPr>
      </p:pic>
      <p:sp>
        <p:nvSpPr>
          <p:cNvPr id="40" name="Text Box 180">
            <a:extLst>
              <a:ext uri="{FF2B5EF4-FFF2-40B4-BE49-F238E27FC236}">
                <a16:creationId xmlns:a16="http://schemas.microsoft.com/office/drawing/2014/main" id="{E8200CA8-5812-F344-8DCD-7285CEB30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08626" y="10032021"/>
            <a:ext cx="4749467" cy="357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8971" tIns="24486" rIns="48971" bIns="24486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>
                <a:latin typeface="Calibri" pitchFamily="34" charset="0"/>
              </a:rPr>
              <a:t>Figure 4.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i="1" dirty="0">
                <a:latin typeface="Calibri" pitchFamily="34" charset="0"/>
              </a:rPr>
              <a:t>Nanoparticles and composite films.</a:t>
            </a:r>
          </a:p>
        </p:txBody>
      </p:sp>
      <p:sp>
        <p:nvSpPr>
          <p:cNvPr id="41" name="TextBox 23">
            <a:extLst>
              <a:ext uri="{FF2B5EF4-FFF2-40B4-BE49-F238E27FC236}">
                <a16:creationId xmlns:a16="http://schemas.microsoft.com/office/drawing/2014/main" id="{3C38392D-CDEC-B348-85AE-0A098B286662}"/>
              </a:ext>
            </a:extLst>
          </p:cNvPr>
          <p:cNvSpPr txBox="1"/>
          <p:nvPr/>
        </p:nvSpPr>
        <p:spPr>
          <a:xfrm>
            <a:off x="10363890" y="19690140"/>
            <a:ext cx="16519469" cy="2173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48971" tIns="24486" rIns="48971" bIns="24486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[1]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Messing, E. M., &amp;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Stamey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T. A. (1978). 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Interstitial cystitis early diagnosis, pathology, and treatment. Urology, 12(4), 381–392.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doi:10.1016/0090-4295(78)90286-8 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[2]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Allahverdiyev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A. M.,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Kon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K. V.,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Abamor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E. S.,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Bagirova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M., &amp;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Rafailovich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M. (2011). 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Coping with antibiotic resistance: combining nanoparticles with antibiotics and other antimicrobial agents. Expert Review of Anti-Infective Therapy, 9(11), 1035–1052.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doi:10.1586/eri.11.121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[3]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Diez-Pascual, A. M. (2019). 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Antibacterial Nanocomposites Based on Thermosetting Polymers Derived from Vegetable Oils and Metal Oxide Nanoparticles. Polymers, 11(11), 1790.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doi:10.3390/polym11111790 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951E9033-6F98-7644-A1E8-9F5A96593750}"/>
              </a:ext>
            </a:extLst>
          </p:cNvPr>
          <p:cNvSpPr/>
          <p:nvPr/>
        </p:nvSpPr>
        <p:spPr>
          <a:xfrm>
            <a:off x="28374437" y="-1"/>
            <a:ext cx="3446683" cy="274320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907A04DC-F62C-E243-AF5D-BD064FB518A9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13686" y="4938953"/>
            <a:ext cx="5659114" cy="5881447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1E386FCB-0F0E-1D46-AB88-90844AA109F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956000" y="457200"/>
            <a:ext cx="2297514" cy="1657814"/>
          </a:xfrm>
          <a:prstGeom prst="rect">
            <a:avLst/>
          </a:prstGeom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2269B204-369D-B842-A021-4FB3FB3F9DD7}"/>
              </a:ext>
            </a:extLst>
          </p:cNvPr>
          <p:cNvSpPr txBox="1"/>
          <p:nvPr/>
        </p:nvSpPr>
        <p:spPr>
          <a:xfrm>
            <a:off x="21945600" y="11489085"/>
            <a:ext cx="987552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3088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Low-dose drugs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(controlling the size, shape and size distribution of particles)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73088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Facilitate the binding of antibiotics to bacteria</a:t>
            </a:r>
          </a:p>
          <a:p>
            <a:pPr marL="230188">
              <a:spcBef>
                <a:spcPts val="600"/>
              </a:spcBef>
              <a:spcAft>
                <a:spcPts val="600"/>
              </a:spcAft>
            </a:pPr>
            <a:endParaRPr 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0188" algn="ctr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Bacteria that have become resistant to antibiotics can be destroyed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E5C3339-0F63-A440-B626-3A0D8536376A}"/>
              </a:ext>
            </a:extLst>
          </p:cNvPr>
          <p:cNvSpPr txBox="1"/>
          <p:nvPr/>
        </p:nvSpPr>
        <p:spPr>
          <a:xfrm>
            <a:off x="11767035" y="14935200"/>
            <a:ext cx="8622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Antibiotic resistance</a:t>
            </a: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C0B7900C-42A1-0840-B588-D8882D13D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Imagen 1" descr="/var/folders/f0/gwdd627x64z4zt4mq0ndzcvw0000gn/T/com.microsoft.Word/WebArchiveCopyPasteTempFiles/amrdescription.png">
            <a:extLst>
              <a:ext uri="{FF2B5EF4-FFF2-40B4-BE49-F238E27FC236}">
                <a16:creationId xmlns:a16="http://schemas.microsoft.com/office/drawing/2014/main" id="{6E515011-72C0-894A-B6EB-03E3E0719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r:link="rId1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082" b="24503"/>
          <a:stretch>
            <a:fillRect/>
          </a:stretch>
        </p:blipFill>
        <p:spPr bwMode="auto">
          <a:xfrm>
            <a:off x="11767035" y="15555845"/>
            <a:ext cx="9313373" cy="206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 Box 180">
            <a:extLst>
              <a:ext uri="{FF2B5EF4-FFF2-40B4-BE49-F238E27FC236}">
                <a16:creationId xmlns:a16="http://schemas.microsoft.com/office/drawing/2014/main" id="{A73DC43A-DDC5-6E4E-B18F-42560BE4F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1664" y="17827561"/>
            <a:ext cx="4862125" cy="357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8971" tIns="24486" rIns="48971" bIns="24486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>
                <a:latin typeface="Calibri" pitchFamily="34" charset="0"/>
              </a:rPr>
              <a:t>Figure 4.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i="1" dirty="0">
                <a:latin typeface="Calibri" pitchFamily="34" charset="0"/>
              </a:rPr>
              <a:t>How occurs the antibiotic resistance.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50259A3A-F3D7-EF48-A9EC-F50493FCB4B8}"/>
              </a:ext>
            </a:extLst>
          </p:cNvPr>
          <p:cNvSpPr txBox="1"/>
          <p:nvPr/>
        </p:nvSpPr>
        <p:spPr>
          <a:xfrm>
            <a:off x="22021800" y="14912876"/>
            <a:ext cx="9448800" cy="334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0038" algn="ctr"/>
            <a:r>
              <a:rPr lang="en-US" sz="2350" dirty="0">
                <a:latin typeface="Arial" panose="020B0604020202020204" pitchFamily="34" charset="0"/>
                <a:cs typeface="Arial" panose="020B0604020202020204" pitchFamily="34" charset="0"/>
              </a:rPr>
              <a:t>This method represents an </a:t>
            </a:r>
            <a:r>
              <a:rPr lang="en-US" sz="2350" b="1" dirty="0">
                <a:latin typeface="Arial" panose="020B0604020202020204" pitchFamily="34" charset="0"/>
                <a:cs typeface="Arial" panose="020B0604020202020204" pitchFamily="34" charset="0"/>
              </a:rPr>
              <a:t>effective solution to overcome bacterial resistance</a:t>
            </a:r>
            <a:r>
              <a:rPr lang="en-US" sz="23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00038"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0038" algn="ctr"/>
            <a:r>
              <a:rPr lang="en-US" sz="2350" dirty="0">
                <a:latin typeface="Arial" panose="020B0604020202020204" pitchFamily="34" charset="0"/>
                <a:cs typeface="Arial" panose="020B0604020202020204" pitchFamily="34" charset="0"/>
              </a:rPr>
              <a:t>It is important to know that with a </a:t>
            </a:r>
            <a:r>
              <a:rPr lang="en-US" sz="2350" b="1" dirty="0">
                <a:latin typeface="Arial" panose="020B0604020202020204" pitchFamily="34" charset="0"/>
                <a:cs typeface="Arial" panose="020B0604020202020204" pitchFamily="34" charset="0"/>
              </a:rPr>
              <a:t>lower dose of antibiotics </a:t>
            </a:r>
            <a:r>
              <a:rPr lang="en-US" sz="2350" dirty="0">
                <a:latin typeface="Arial" panose="020B0604020202020204" pitchFamily="34" charset="0"/>
                <a:cs typeface="Arial" panose="020B0604020202020204" pitchFamily="34" charset="0"/>
              </a:rPr>
              <a:t>we achieve the </a:t>
            </a:r>
            <a:r>
              <a:rPr lang="en-US" sz="2350" b="1" dirty="0">
                <a:latin typeface="Arial" panose="020B0604020202020204" pitchFamily="34" charset="0"/>
                <a:cs typeface="Arial" panose="020B0604020202020204" pitchFamily="34" charset="0"/>
              </a:rPr>
              <a:t>same effect</a:t>
            </a:r>
            <a:r>
              <a:rPr lang="en-US" sz="2350" dirty="0">
                <a:latin typeface="Arial" panose="020B0604020202020204" pitchFamily="34" charset="0"/>
                <a:cs typeface="Arial" panose="020B0604020202020204" pitchFamily="34" charset="0"/>
              </a:rPr>
              <a:t>, providing </a:t>
            </a:r>
            <a:r>
              <a:rPr lang="en-US" sz="2350" b="1" dirty="0">
                <a:latin typeface="Arial" panose="020B0604020202020204" pitchFamily="34" charset="0"/>
                <a:cs typeface="Arial" panose="020B0604020202020204" pitchFamily="34" charset="0"/>
              </a:rPr>
              <a:t>protection levels for longer periods of time</a:t>
            </a:r>
            <a:r>
              <a:rPr lang="en-US" sz="23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00038"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0038" algn="ctr"/>
            <a:r>
              <a:rPr lang="en-US" sz="23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 </a:t>
            </a:r>
            <a:r>
              <a:rPr lang="en-US" sz="23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used for the development of new delivery systems             for other drugs</a:t>
            </a:r>
          </a:p>
        </p:txBody>
      </p:sp>
      <p:sp>
        <p:nvSpPr>
          <p:cNvPr id="61" name="Text Box 122">
            <a:extLst>
              <a:ext uri="{FF2B5EF4-FFF2-40B4-BE49-F238E27FC236}">
                <a16:creationId xmlns:a16="http://schemas.microsoft.com/office/drawing/2014/main" id="{4D4F09FE-F798-CD4D-BBBF-0F96ADA49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023197" y="990600"/>
            <a:ext cx="26149397" cy="1417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7942" tIns="244855" rIns="97942" bIns="244855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6000" dirty="0">
                <a:solidFill>
                  <a:schemeClr val="bg1"/>
                </a:solidFill>
                <a:latin typeface="+mn-lt"/>
              </a:rPr>
              <a:t>To avoid Antibiotic Resistance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2D6C05B-4A6A-7648-B3C6-B91050FAB5E3}"/>
              </a:ext>
            </a:extLst>
          </p:cNvPr>
          <p:cNvSpPr/>
          <p:nvPr/>
        </p:nvSpPr>
        <p:spPr>
          <a:xfrm>
            <a:off x="10972800" y="3352800"/>
            <a:ext cx="109727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DIN Condensed" pitchFamily="2" charset="0"/>
                <a:cs typeface="Calibri Light" panose="020F0302020204030204" pitchFamily="34" charset="0"/>
              </a:rPr>
              <a:t>Between 50 and 60 % of women suffer an        episode of cystitis throughout their lives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F12EDE8-4140-4D41-B00A-BD9E02BB42C4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 rot="15496581">
            <a:off x="15679973" y="7868354"/>
            <a:ext cx="5247661" cy="5247661"/>
          </a:xfrm>
          <a:prstGeom prst="rect">
            <a:avLst/>
          </a:prstGeom>
        </p:spPr>
      </p:pic>
      <p:sp>
        <p:nvSpPr>
          <p:cNvPr id="52" name="Text Box 180">
            <a:extLst>
              <a:ext uri="{FF2B5EF4-FFF2-40B4-BE49-F238E27FC236}">
                <a16:creationId xmlns:a16="http://schemas.microsoft.com/office/drawing/2014/main" id="{1467F518-9F17-D240-B721-8DF497A93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3182" y="11678915"/>
            <a:ext cx="1218088" cy="128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8971" tIns="24486" rIns="48971" bIns="24486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 dirty="0">
                <a:latin typeface="Calibri" pitchFamily="34" charset="0"/>
              </a:rPr>
              <a:t>Figure 4.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i="1" dirty="0">
                <a:latin typeface="Calibri" pitchFamily="34" charset="0"/>
              </a:rPr>
              <a:t>Structure of a bacteria.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2579926-324D-DC45-ABB8-45597189493E}"/>
              </a:ext>
            </a:extLst>
          </p:cNvPr>
          <p:cNvSpPr txBox="1"/>
          <p:nvPr/>
        </p:nvSpPr>
        <p:spPr>
          <a:xfrm>
            <a:off x="27805223" y="19860161"/>
            <a:ext cx="4015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Drug Delivery                     &amp; Discovery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BF3673A-E054-714C-AF4C-D4F23D7EAFE6}"/>
              </a:ext>
            </a:extLst>
          </p:cNvPr>
          <p:cNvSpPr txBox="1"/>
          <p:nvPr/>
        </p:nvSpPr>
        <p:spPr>
          <a:xfrm>
            <a:off x="29100067" y="5616513"/>
            <a:ext cx="1995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 vaginal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5D382F9-251F-CA4F-8712-7AC23489D289}"/>
              </a:ext>
            </a:extLst>
          </p:cNvPr>
          <p:cNvSpPr/>
          <p:nvPr/>
        </p:nvSpPr>
        <p:spPr>
          <a:xfrm>
            <a:off x="29076188" y="5512899"/>
            <a:ext cx="1995421" cy="748154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1">
      <a:dk1>
        <a:srgbClr val="000000"/>
      </a:dk1>
      <a:lt1>
        <a:srgbClr val="FFFFFF"/>
      </a:lt1>
      <a:dk2>
        <a:srgbClr val="1F497D"/>
      </a:dk2>
      <a:lt2>
        <a:srgbClr val="FFFDF2"/>
      </a:lt2>
      <a:accent1>
        <a:srgbClr val="BD7E65"/>
      </a:accent1>
      <a:accent2>
        <a:srgbClr val="C0504D"/>
      </a:accent2>
      <a:accent3>
        <a:srgbClr val="BB5C4E"/>
      </a:accent3>
      <a:accent4>
        <a:srgbClr val="A2716D"/>
      </a:accent4>
      <a:accent5>
        <a:srgbClr val="C6897A"/>
      </a:accent5>
      <a:accent6>
        <a:srgbClr val="8F514A"/>
      </a:accent6>
      <a:hlink>
        <a:srgbClr val="4C85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6428</TotalTime>
  <Words>369</Words>
  <Application>Microsoft Macintosh PowerPoint</Application>
  <PresentationFormat>Personalizado</PresentationFormat>
  <Paragraphs>119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Arial Narrow</vt:lpstr>
      <vt:lpstr>Calibri</vt:lpstr>
      <vt:lpstr>Calibri Light</vt:lpstr>
      <vt:lpstr>DIN Condensed</vt:lpstr>
      <vt:lpstr>Tipo de letra del sistema</vt:lpstr>
      <vt:lpstr>Wingdings</vt:lpstr>
      <vt:lpstr>Office Theme</vt:lpstr>
      <vt:lpstr>Presentación de PowerPoint</vt:lpstr>
    </vt:vector>
  </TitlesOfParts>
  <Company>Genigraphics LLC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24x36</dc:title>
  <dc:creator>Jay Larson</dc:creator>
  <dc:description>Quality poster printing
www.genigraphics.com
1-800-790-4001</dc:description>
  <cp:lastModifiedBy>Zoe Allué</cp:lastModifiedBy>
  <cp:revision>151</cp:revision>
  <cp:lastPrinted>2020-05-13T09:58:33Z</cp:lastPrinted>
  <dcterms:created xsi:type="dcterms:W3CDTF">2013-02-10T21:14:48Z</dcterms:created>
  <dcterms:modified xsi:type="dcterms:W3CDTF">2020-05-13T12:14:48Z</dcterms:modified>
</cp:coreProperties>
</file>