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57"/>
  </p:notesMasterIdLst>
  <p:sldIdLst>
    <p:sldId id="256" r:id="rId2"/>
    <p:sldId id="284" r:id="rId3"/>
    <p:sldId id="288" r:id="rId4"/>
    <p:sldId id="291" r:id="rId5"/>
    <p:sldId id="292" r:id="rId6"/>
    <p:sldId id="293" r:id="rId7"/>
    <p:sldId id="294" r:id="rId8"/>
    <p:sldId id="295" r:id="rId9"/>
    <p:sldId id="297" r:id="rId10"/>
    <p:sldId id="299" r:id="rId11"/>
    <p:sldId id="410" r:id="rId12"/>
    <p:sldId id="412" r:id="rId13"/>
    <p:sldId id="413" r:id="rId14"/>
    <p:sldId id="414" r:id="rId15"/>
    <p:sldId id="304" r:id="rId16"/>
    <p:sldId id="305" r:id="rId17"/>
    <p:sldId id="306" r:id="rId18"/>
    <p:sldId id="307" r:id="rId19"/>
    <p:sldId id="329" r:id="rId20"/>
    <p:sldId id="330" r:id="rId21"/>
    <p:sldId id="331" r:id="rId22"/>
    <p:sldId id="417" r:id="rId23"/>
    <p:sldId id="332" r:id="rId24"/>
    <p:sldId id="416" r:id="rId25"/>
    <p:sldId id="333" r:id="rId26"/>
    <p:sldId id="335" r:id="rId27"/>
    <p:sldId id="336" r:id="rId28"/>
    <p:sldId id="337" r:id="rId29"/>
    <p:sldId id="338" r:id="rId30"/>
    <p:sldId id="339" r:id="rId31"/>
    <p:sldId id="343" r:id="rId32"/>
    <p:sldId id="344" r:id="rId33"/>
    <p:sldId id="345" r:id="rId34"/>
    <p:sldId id="346" r:id="rId35"/>
    <p:sldId id="377" r:id="rId36"/>
    <p:sldId id="378" r:id="rId37"/>
    <p:sldId id="379" r:id="rId38"/>
    <p:sldId id="380" r:id="rId39"/>
    <p:sldId id="381" r:id="rId40"/>
    <p:sldId id="418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01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7"/>
    <p:restoredTop sz="93632"/>
  </p:normalViewPr>
  <p:slideViewPr>
    <p:cSldViewPr snapToGrid="0" snapToObjects="1">
      <p:cViewPr varScale="1">
        <p:scale>
          <a:sx n="81" d="100"/>
          <a:sy n="81" d="100"/>
        </p:scale>
        <p:origin x="1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A6D-B5C1-AF42-B088-6F6CFBD3CD2E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BEB1-5A51-0647-87D4-C514DB32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67045ea80912e9a9aeab3aedbbaf002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pgrYpK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pgrYpK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point.com/5-most-popular-frontend-frameworks-compar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nocturnalmonkey.com/css-frameworks-and-semantic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d15f488c7e2f1f8e4a82ef6868be7c55" TargetMode="External"/><Relationship Id="rId3" Type="http://schemas.openxmlformats.org/officeDocument/2006/relationships/hyperlink" Target="http://codepen.io/ColleenEMc/pen/7e377d75b1b43fe8731d06b4d6b73d7c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components/#pills-with-dropdowns" TargetMode="External"/><Relationship Id="rId3" Type="http://schemas.openxmlformats.org/officeDocument/2006/relationships/hyperlink" Target="http://codepen.io/ColleenEMc/pen/132a246cc16f3cb215052c9af89d3ac7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GoEV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codepen.io/ColleenEMc/pen/68aeb13e96f1fc26d047207cc208053c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d9ecd474086d8eb6813acb77bc23eb82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" TargetMode="External"/><Relationship Id="rId3" Type="http://schemas.openxmlformats.org/officeDocument/2006/relationships/hyperlink" Target="http://getbootstrap.com/customiz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getting-started/#examples" TargetMode="External"/><Relationship Id="rId3" Type="http://schemas.openxmlformats.org/officeDocument/2006/relationships/hyperlink" Target="http://codepen.io/ColleenEMc/pen/a8ec5d1af1ea6dc33c620a9a0db26a8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Responsive Design?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Static/Relative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err="1"/>
              <a:t>p</a:t>
            </a:r>
            <a:r>
              <a:rPr lang="en-US" sz="3000" dirty="0" err="1" smtClean="0"/>
              <a:t>x</a:t>
            </a:r>
            <a:r>
              <a:rPr lang="en-US" sz="3000" dirty="0" smtClean="0"/>
              <a:t>, </a:t>
            </a:r>
            <a:r>
              <a:rPr lang="en-US" sz="3000" dirty="0" smtClean="0"/>
              <a:t>mm</a:t>
            </a:r>
            <a:r>
              <a:rPr lang="en-US" sz="3000" dirty="0" smtClean="0"/>
              <a:t>, cm, </a:t>
            </a:r>
            <a:r>
              <a:rPr lang="en-US" sz="3000" dirty="0" smtClean="0"/>
              <a:t>in</a:t>
            </a:r>
            <a:r>
              <a:rPr lang="en-US" sz="3000" dirty="0" smtClean="0"/>
              <a:t>, </a:t>
            </a:r>
            <a:r>
              <a:rPr lang="en-US" sz="3000" dirty="0" err="1" smtClean="0"/>
              <a:t>pt</a:t>
            </a:r>
            <a:r>
              <a:rPr lang="en-US" sz="3000" dirty="0" smtClean="0"/>
              <a:t>, pc</a:t>
            </a:r>
          </a:p>
          <a:p>
            <a:pPr marL="457200" indent="-457200">
              <a:buFont typeface="Arial"/>
              <a:buChar char="•"/>
            </a:pP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%, </a:t>
            </a:r>
            <a:r>
              <a:rPr lang="en-US" sz="3000" dirty="0" err="1" smtClean="0"/>
              <a:t>em</a:t>
            </a:r>
            <a:r>
              <a:rPr lang="en-US" sz="3000" dirty="0" smtClean="0"/>
              <a:t>, rem, </a:t>
            </a:r>
            <a:r>
              <a:rPr lang="en-US" sz="3000" dirty="0" err="1" smtClean="0"/>
              <a:t>vw</a:t>
            </a:r>
            <a:r>
              <a:rPr lang="en-US" sz="3000" dirty="0" smtClean="0"/>
              <a:t>, </a:t>
            </a:r>
            <a:r>
              <a:rPr lang="en-US" sz="3000" dirty="0" err="1" smtClean="0"/>
              <a:t>vh</a:t>
            </a:r>
            <a:r>
              <a:rPr lang="en-US" sz="3000" dirty="0" smtClean="0"/>
              <a:t>, </a:t>
            </a:r>
            <a:r>
              <a:rPr lang="en-US" sz="3000" dirty="0" err="1" smtClean="0"/>
              <a:t>vmax</a:t>
            </a:r>
            <a:r>
              <a:rPr lang="en-US" sz="3000" dirty="0" smtClean="0"/>
              <a:t>, </a:t>
            </a:r>
            <a:r>
              <a:rPr lang="en-US" sz="3000" dirty="0" err="1" smtClean="0"/>
              <a:t>vmin</a:t>
            </a:r>
            <a:endParaRPr lang="en-U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“trigger”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eople may use the phrase “breakpoints trigger changes”.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To be honest, most people don’t resize their window.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 I will use breakpoints to refer to which rules are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Breakpoints should correspond to: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devices and/or 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content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iPhone 4 (320px, 480px)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iPhone 5 (320px, 568px)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iPhone 6 (375px, 667px)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iPhone 6+ (414px, 736px)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Galaxy S3/S4 (320px, 640px)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Galaxy S5 (360px, 640px)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452369"/>
            <a:ext cx="8512510" cy="323316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Media queries are a process that allow the style to depend upon the media type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CSS 2.1 used media types</a:t>
            </a:r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”…</a:t>
            </a:r>
            <a:r>
              <a:rPr lang="en-US" sz="2400" dirty="0" err="1" smtClean="0"/>
              <a:t>href</a:t>
            </a:r>
            <a:r>
              <a:rPr lang="en-US" sz="2400" dirty="0"/>
              <a:t>="</a:t>
            </a:r>
            <a:r>
              <a:rPr lang="en-US" sz="2400" dirty="0" err="1"/>
              <a:t>style.css</a:t>
            </a:r>
            <a:r>
              <a:rPr lang="en-US" sz="2400" dirty="0"/>
              <a:t>" media="screen" /&gt;</a:t>
            </a:r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”…</a:t>
            </a:r>
            <a:r>
              <a:rPr lang="en-US" sz="2400" dirty="0" err="1" smtClean="0"/>
              <a:t>href</a:t>
            </a:r>
            <a:r>
              <a:rPr lang="en-US" sz="2400" dirty="0"/>
              <a:t>="</a:t>
            </a:r>
            <a:r>
              <a:rPr lang="en-US" sz="2400" dirty="0" err="1" smtClean="0"/>
              <a:t>print.css</a:t>
            </a:r>
            <a:r>
              <a:rPr lang="en-US" sz="2400" dirty="0"/>
              <a:t>" media="print" /&gt;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CSS3 increased the capabilities.  Style can depend on many features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width, height, orientation, resolution, …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Boolean operators can also be applied to increase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</a:t>
            </a:r>
            <a:r>
              <a:rPr lang="en-US" dirty="0"/>
              <a:t>q</a:t>
            </a:r>
            <a:r>
              <a:rPr lang="en-US" dirty="0" smtClean="0"/>
              <a:t>uery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media type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screen, print, aural, braille, all, </a:t>
            </a:r>
            <a:r>
              <a:rPr lang="en-US" dirty="0" smtClean="0"/>
              <a:t>…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actual query of a media feature and width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width, height, orientation, </a:t>
            </a:r>
            <a:r>
              <a:rPr lang="en-US" dirty="0" smtClean="0"/>
              <a:t>resolution, …</a:t>
            </a:r>
          </a:p>
          <a:p>
            <a:pPr lvl="1" indent="0">
              <a:buNone/>
            </a:pPr>
            <a:endParaRPr lang="en-US" dirty="0" smtClean="0"/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screen and (min-device-width: 680px) and (resolution: 163dpi)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Grab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60" y="1063229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meta viewport tag tells mobile browser’s viewport how to behave.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6600"/>
                </a:solidFill>
              </a:rPr>
              <a:t>&lt;meta name = ‘viewport’ content=‘width=device-width, initial-scale=1’&gt;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Disallow zooming: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6600"/>
                </a:solidFill>
              </a:rPr>
              <a:t>&lt;meta name = ‘viewport’ content=‘width=device-width, initial-scale=1, maximum-scale = 1’&gt;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Responsive Web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 is designing your sites with multiple screen sizes/resolutions in mind.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Sites should “work” under any platform, any browser size, any orientation.  The user should have the power.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59561"/>
            <a:ext cx="8268138" cy="362606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If you use breakpoints, some absolute measurements are not </a:t>
            </a:r>
            <a:r>
              <a:rPr lang="en-US" dirty="0" smtClean="0"/>
              <a:t>unusual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percentages </a:t>
            </a:r>
            <a:r>
              <a:rPr lang="en-US" dirty="0" err="1" smtClean="0"/>
              <a:t>vs</a:t>
            </a:r>
            <a:r>
              <a:rPr lang="en-US" dirty="0" smtClean="0"/>
              <a:t> ems</a:t>
            </a:r>
          </a:p>
          <a:p>
            <a:pPr lvl="1"/>
            <a:r>
              <a:rPr lang="en-US" sz="2400" dirty="0" smtClean="0"/>
              <a:t>ems are measurement of typography.  1em is width of one letter M in current typeface.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paddings and margins affected by width, not height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smtClean="0"/>
              <a:t>Use 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574" y="1563323"/>
            <a:ext cx="7320027" cy="29414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Fluid layout that is triggered by certain sizes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screen and (min-device-width: 680px) and (resolution: 163dpi)</a:t>
            </a:r>
          </a:p>
        </p:txBody>
      </p:sp>
    </p:spTree>
    <p:extLst>
      <p:ext uri="{BB962C8B-B14F-4D97-AF65-F5344CB8AC3E}">
        <p14:creationId xmlns:p14="http://schemas.microsoft.com/office/powerpoint/2010/main" val="18325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3208149" cy="1789002"/>
          </a:xfrm>
        </p:spPr>
        <p:txBody>
          <a:bodyPr>
            <a:noAutofit/>
          </a:bodyPr>
          <a:lstStyle/>
          <a:p>
            <a:pPr lvl="0"/>
            <a:r>
              <a:rPr lang="en-US" sz="2200" dirty="0"/>
              <a:t> </a:t>
            </a:r>
            <a:r>
              <a:rPr lang="en-US" sz="2200" dirty="0" err="1"/>
              <a:t>p.desc</a:t>
            </a:r>
            <a:r>
              <a:rPr lang="en-US" sz="2200" dirty="0"/>
              <a:t> {</a:t>
            </a:r>
          </a:p>
          <a:p>
            <a:pPr marL="384048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display: block;</a:t>
            </a:r>
          </a:p>
          <a:p>
            <a:pPr marL="384048" lvl="1" indent="0">
              <a:buNone/>
            </a:pPr>
            <a:r>
              <a:rPr lang="en-US" sz="2200" dirty="0"/>
              <a:t>	 </a:t>
            </a:r>
            <a:r>
              <a:rPr lang="en-US" sz="2200" dirty="0" smtClean="0"/>
              <a:t>font-size</a:t>
            </a:r>
            <a:r>
              <a:rPr lang="en-US" sz="2200" dirty="0"/>
              <a:t>: 150</a:t>
            </a:r>
            <a:r>
              <a:rPr lang="en-US" sz="2200" dirty="0" smtClean="0"/>
              <a:t>%; } </a:t>
            </a:r>
          </a:p>
          <a:p>
            <a:pPr marL="384048" lvl="1" indent="0"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41888" y="3469481"/>
            <a:ext cx="8266289" cy="212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1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@media screen and (min-width:1200px){</a:t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/>
              <a:t>       </a:t>
            </a:r>
            <a:r>
              <a:rPr lang="en-US" sz="2200" dirty="0" err="1" smtClean="0"/>
              <a:t>p.desc</a:t>
            </a:r>
            <a:r>
              <a:rPr lang="en-US" sz="2200" dirty="0" smtClean="0"/>
              <a:t> {</a:t>
            </a:r>
          </a:p>
          <a:p>
            <a:pPr marL="384048" lvl="1" indent="0">
              <a:buFont typeface="Arial"/>
              <a:buNone/>
            </a:pPr>
            <a:r>
              <a:rPr lang="en-US" sz="2200" dirty="0" smtClean="0"/>
              <a:t>		    width: 35%;}</a:t>
            </a:r>
          </a:p>
          <a:p>
            <a:pPr marL="384048" lvl="1" indent="0">
              <a:buFont typeface="Arial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}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-44720" y="1644979"/>
            <a:ext cx="8266289" cy="169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bg1"/>
                </a:solidFill>
                <a:latin typeface="Avenir Roman"/>
                <a:ea typeface="+mn-ea"/>
                <a:cs typeface="Avenir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1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bg1"/>
                </a:solidFill>
                <a:latin typeface="Avenir Oblique"/>
                <a:ea typeface="+mn-ea"/>
                <a:cs typeface="Avenir Obliq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FF00"/>
                </a:solidFill>
              </a:rPr>
              <a:t>@media screen and (min-width:700px){</a:t>
            </a:r>
            <a:br>
              <a:rPr lang="en-US" sz="2200" dirty="0" smtClean="0">
                <a:solidFill>
                  <a:srgbClr val="FFFF00"/>
                </a:solidFill>
              </a:rPr>
            </a:br>
            <a:r>
              <a:rPr lang="en-US" sz="2200" dirty="0" smtClean="0"/>
              <a:t>       </a:t>
            </a:r>
            <a:r>
              <a:rPr lang="en-US" sz="2200" dirty="0" err="1" smtClean="0"/>
              <a:t>p.desc</a:t>
            </a:r>
            <a:r>
              <a:rPr lang="en-US" sz="2200" dirty="0" smtClean="0"/>
              <a:t> {</a:t>
            </a:r>
          </a:p>
          <a:p>
            <a:pPr marL="384048" lvl="1" indent="0">
              <a:buNone/>
            </a:pPr>
            <a:r>
              <a:rPr lang="en-US" sz="2200" dirty="0" smtClean="0"/>
              <a:t>		      display</a:t>
            </a:r>
            <a:r>
              <a:rPr lang="en-US" sz="2200" dirty="0"/>
              <a:t>: </a:t>
            </a:r>
            <a:r>
              <a:rPr lang="en-US" sz="2200" dirty="0" smtClean="0"/>
              <a:t>inline-block;</a:t>
            </a:r>
          </a:p>
          <a:p>
            <a:pPr marL="384048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width: 50%; }</a:t>
            </a:r>
          </a:p>
          <a:p>
            <a:pPr marL="384048" lvl="1" indent="0">
              <a:buFont typeface="Arial"/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3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your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@media only screen and (min-width: </a:t>
            </a:r>
            <a:r>
              <a:rPr lang="en-US" b="1" dirty="0" smtClean="0">
                <a:solidFill>
                  <a:srgbClr val="FFFF00"/>
                </a:solidFill>
              </a:rPr>
              <a:t>1024px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b="1" dirty="0"/>
              <a:t>	body</a:t>
            </a:r>
            <a:r>
              <a:rPr lang="en-US" b="1" dirty="0" smtClean="0"/>
              <a:t>{ background</a:t>
            </a:r>
            <a:r>
              <a:rPr lang="en-US" b="1" dirty="0"/>
              <a:t>: </a:t>
            </a:r>
            <a:r>
              <a:rPr lang="en-US" b="1" dirty="0" smtClean="0"/>
              <a:t>blue; }</a:t>
            </a:r>
            <a:endParaRPr lang="en-US" b="1" dirty="0"/>
          </a:p>
          <a:p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@</a:t>
            </a:r>
            <a:r>
              <a:rPr lang="en-US" b="1" dirty="0">
                <a:solidFill>
                  <a:srgbClr val="FFFF00"/>
                </a:solidFill>
              </a:rPr>
              <a:t>media only screen and </a:t>
            </a:r>
            <a:r>
              <a:rPr lang="en-US" b="1" dirty="0" smtClean="0">
                <a:solidFill>
                  <a:srgbClr val="FFFF00"/>
                </a:solidFill>
              </a:rPr>
              <a:t>(min-</a:t>
            </a:r>
            <a:r>
              <a:rPr lang="en-US" b="1" dirty="0">
                <a:solidFill>
                  <a:srgbClr val="FFFF00"/>
                </a:solidFill>
              </a:rPr>
              <a:t>width: </a:t>
            </a:r>
            <a:r>
              <a:rPr lang="en-US" b="1" dirty="0" smtClean="0">
                <a:solidFill>
                  <a:srgbClr val="FFFF00"/>
                </a:solidFill>
              </a:rPr>
              <a:t>780px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b="1" dirty="0"/>
              <a:t>	body{ background: </a:t>
            </a:r>
            <a:r>
              <a:rPr lang="en-US" b="1" dirty="0" smtClean="0"/>
              <a:t>yellow; </a:t>
            </a:r>
            <a:r>
              <a:rPr lang="en-US" b="1" dirty="0"/>
              <a:t>}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body</a:t>
            </a:r>
            <a:r>
              <a:rPr lang="en-US" b="1" dirty="0"/>
              <a:t>{ background: green; </a:t>
            </a:r>
            <a:r>
              <a:rPr lang="en-US" b="1" dirty="0" smtClean="0"/>
              <a:t>}</a:t>
            </a:r>
          </a:p>
          <a:p>
            <a:pPr algn="ctr"/>
            <a:r>
              <a:rPr lang="en-US" b="1" dirty="0" smtClean="0">
                <a:hlinkClick r:id="rId2"/>
              </a:rPr>
              <a:t>RD: Media Queries Part 2</a:t>
            </a:r>
            <a:endParaRPr lang="en-US" b="1" dirty="0"/>
          </a:p>
          <a:p>
            <a:endParaRPr lang="en-US" b="1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sz="3000" dirty="0" smtClean="0">
                <a:hlinkClick r:id="rId2"/>
              </a:rPr>
              <a:t>RD: </a:t>
            </a:r>
            <a:r>
              <a:rPr lang="en-US" sz="3000" dirty="0" smtClean="0">
                <a:hlinkClick r:id="rId2"/>
              </a:rPr>
              <a:t>Fluid </a:t>
            </a:r>
            <a:r>
              <a:rPr lang="en-US" sz="3000" dirty="0" smtClean="0">
                <a:hlinkClick r:id="rId2"/>
              </a:rPr>
              <a:t>Measurements and Media </a:t>
            </a:r>
            <a:r>
              <a:rPr lang="en-US" sz="3000" dirty="0" smtClean="0">
                <a:hlinkClick r:id="rId2"/>
              </a:rPr>
              <a:t>Queries</a:t>
            </a:r>
            <a:endParaRPr lang="en-US" sz="3000" dirty="0" smtClean="0"/>
          </a:p>
          <a:p>
            <a:pPr algn="ctr"/>
            <a:r>
              <a:rPr lang="en-US" sz="3000" dirty="0" smtClean="0"/>
              <a:t>Can you change the CSS for single column on small screen?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556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Should your media queries be at the top or bottom of the page?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Trick question - depends upon if you are using max-width or min-width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Assuming min-width, put the rules on the bottom.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term “web framework” can mean many things, it depends upon who you ask.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Agreement, a framework should make your coding job easier by providing code and structure.</a:t>
            </a:r>
          </a:p>
          <a:p>
            <a:pPr marL="457200" indent="-457200">
              <a:buFont typeface="Arial"/>
              <a:buChar char="•"/>
            </a:pP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110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“framework” mean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Front-end developers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CSS, JavaScript,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Back-end developers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Routing, resources,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front-end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/>
              <a:t>Bootstrap (2011)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Its popularity makes it…. popular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Foundation by ZURB (2011)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Semantic UI (2013)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Pure by Yahoo! (2013)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/>
              <a:t>Ulkit</a:t>
            </a:r>
            <a:r>
              <a:rPr lang="en-US" sz="3000" dirty="0" smtClean="0"/>
              <a:t> by </a:t>
            </a:r>
            <a:r>
              <a:rPr lang="en-US" sz="3000" dirty="0" err="1" smtClean="0"/>
              <a:t>YOOtheme</a:t>
            </a:r>
            <a:r>
              <a:rPr lang="en-US" sz="3000" dirty="0" smtClean="0"/>
              <a:t>(2013)</a:t>
            </a:r>
          </a:p>
          <a:p>
            <a:endParaRPr lang="en-US" sz="3000" dirty="0" smtClean="0"/>
          </a:p>
          <a:p>
            <a:pPr algn="ctr"/>
            <a:r>
              <a:rPr lang="en-US" sz="1600" dirty="0" smtClean="0">
                <a:hlinkClick r:id="rId2"/>
              </a:rPr>
              <a:t>sitepoint.com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user needs and device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883"/>
            <a:ext cx="8229600" cy="308105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 small screen should NOT mean less content.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People are doing more on their phones than ever before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watching videos, filling out applications, coding, ….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Never assume the user won’t need access to a functionality.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0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Many people build their sites directly from templates. 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Others use their own code and add functionality.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Even “pure” coders should know the basics of one popular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7662864" cy="245037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12-column grid system</a:t>
            </a:r>
          </a:p>
          <a:p>
            <a:pPr lvl="1"/>
            <a:r>
              <a:rPr lang="en-US" sz="2400" dirty="0" smtClean="0"/>
              <a:t>Helps with spacing issues</a:t>
            </a:r>
          </a:p>
          <a:p>
            <a:pPr lvl="1"/>
            <a:r>
              <a:rPr lang="en-US" sz="2400" dirty="0" smtClean="0"/>
              <a:t>Built-in responsive design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Common </a:t>
            </a:r>
            <a:r>
              <a:rPr lang="en-US" sz="2800" dirty="0" err="1"/>
              <a:t>j</a:t>
            </a:r>
            <a:r>
              <a:rPr lang="en-US" sz="2800" dirty="0" err="1" smtClean="0"/>
              <a:t>Query</a:t>
            </a:r>
            <a:r>
              <a:rPr lang="en-US" sz="2800" dirty="0" smtClean="0"/>
              <a:t> functionalities</a:t>
            </a:r>
          </a:p>
          <a:p>
            <a:pPr lvl="1"/>
            <a:r>
              <a:rPr lang="en-US" sz="2400" dirty="0" smtClean="0"/>
              <a:t>Accordion, Drop-down menus, Carousel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Familiar “look and feel”</a:t>
            </a:r>
          </a:p>
          <a:p>
            <a:pPr lvl="1"/>
            <a:r>
              <a:rPr lang="en-US" sz="2400" dirty="0" smtClean="0"/>
              <a:t>Many sites use Bootstrap</a:t>
            </a:r>
          </a:p>
          <a:p>
            <a:pPr lvl="1"/>
            <a:r>
              <a:rPr lang="en-US" sz="2400" dirty="0" smtClean="0"/>
              <a:t>Makes your forms look “legitimate”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2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Fast development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Platform Independent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Responsive by default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Customizable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shouldn’t use it….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Doesn’t follow best practices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Content and layout are intertwined</a:t>
            </a:r>
          </a:p>
          <a:p>
            <a:pPr marL="1200150" lvl="1" indent="-457200">
              <a:buFont typeface="Arial"/>
              <a:buChar char="•"/>
            </a:pPr>
            <a:r>
              <a:rPr lang="en-US" u="sng" dirty="0">
                <a:hlinkClick r:id="rId2"/>
              </a:rPr>
              <a:t>http://blog.nocturnalmonkey.com/css-frameworks-and-semantics/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be resource-heavy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look is somewhat generic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This can be good or bad.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There are two ways to use Bootstrap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As a supplement to your style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 smtClean="0"/>
              <a:t>As a theme that you expand upon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W</a:t>
            </a:r>
            <a:r>
              <a:rPr lang="en-US" sz="2800" smtClean="0"/>
              <a:t>e </a:t>
            </a:r>
            <a:r>
              <a:rPr lang="en-US" sz="2800" dirty="0" smtClean="0"/>
              <a:t>will talk about some of the basics, but there are still many parts left untouched.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is important to test often when using code that isn’t yours.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slides are just for exposure, not for memorization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One of the components that gives Bootstrap its familiar “look and feel” is the navigation options.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class is combined with other classes to create each style</a:t>
            </a:r>
          </a:p>
        </p:txBody>
      </p:sp>
    </p:spTree>
    <p:extLst>
      <p:ext uri="{BB962C8B-B14F-4D97-AF65-F5344CB8AC3E}">
        <p14:creationId xmlns:p14="http://schemas.microsoft.com/office/powerpoint/2010/main" val="1903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/>
              <a:t>Decide what type of links you want:</a:t>
            </a:r>
          </a:p>
          <a:p>
            <a:pPr lvl="1"/>
            <a:r>
              <a:rPr lang="en-US" sz="3600" dirty="0" err="1" smtClean="0"/>
              <a:t>nav</a:t>
            </a:r>
            <a:r>
              <a:rPr lang="en-US" sz="3600" dirty="0" smtClean="0"/>
              <a:t>-tabs </a:t>
            </a:r>
            <a:r>
              <a:rPr lang="en-US" sz="3600" dirty="0" err="1"/>
              <a:t>vs</a:t>
            </a:r>
            <a:r>
              <a:rPr lang="en-US" sz="3600" dirty="0"/>
              <a:t> </a:t>
            </a:r>
            <a:r>
              <a:rPr lang="en-US" sz="3600" dirty="0" err="1" smtClean="0"/>
              <a:t>nav</a:t>
            </a:r>
            <a:r>
              <a:rPr lang="en-US" sz="3600" dirty="0" smtClean="0"/>
              <a:t>-pills</a:t>
            </a:r>
            <a:endParaRPr lang="en-US" sz="3600" dirty="0">
              <a:hlinkClick r:id="rId2"/>
            </a:endParaRPr>
          </a:p>
          <a:p>
            <a:pPr marL="1371600" lvl="3" indent="0">
              <a:buNone/>
            </a:pPr>
            <a:r>
              <a:rPr lang="en-US" sz="2900" dirty="0" smtClean="0">
                <a:hlinkClick r:id="rId2"/>
              </a:rPr>
              <a:t>RD:nav-tabs</a:t>
            </a:r>
            <a:endParaRPr lang="en-US" sz="2900" dirty="0" smtClean="0"/>
          </a:p>
          <a:p>
            <a:pPr marL="1371600" lvl="3" indent="0">
              <a:buNone/>
            </a:pPr>
            <a:r>
              <a:rPr lang="en-US" sz="2900" dirty="0" smtClean="0">
                <a:hlinkClick r:id="rId3"/>
              </a:rPr>
              <a:t>RD: nav-pills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z="4000" dirty="0"/>
              <a:t>D</a:t>
            </a:r>
            <a:r>
              <a:rPr lang="en-US" sz="4000" dirty="0" smtClean="0"/>
              <a:t>ecide on layout (horizontal, stack, justified, etc.)</a:t>
            </a:r>
          </a:p>
          <a:p>
            <a:pPr marL="1200150" lvl="1" indent="-457200">
              <a:buFont typeface="Arial"/>
              <a:buChar char="•"/>
            </a:pPr>
            <a:r>
              <a:rPr lang="en-US" sz="3600" dirty="0" err="1" smtClean="0"/>
              <a:t>nav</a:t>
            </a:r>
            <a:r>
              <a:rPr lang="en-US" sz="3600" dirty="0" smtClean="0"/>
              <a:t>-stacked, </a:t>
            </a:r>
            <a:r>
              <a:rPr lang="en-US" sz="3600" dirty="0" err="1" smtClean="0"/>
              <a:t>nav</a:t>
            </a:r>
            <a:r>
              <a:rPr lang="en-US" sz="3600" dirty="0" smtClean="0"/>
              <a:t>-justified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2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To add dropdown menus you need to include the Bootstrap </a:t>
            </a:r>
            <a:r>
              <a:rPr lang="en-US" sz="2800" dirty="0" err="1" smtClean="0"/>
              <a:t>js</a:t>
            </a:r>
            <a:r>
              <a:rPr lang="en-US" sz="2800" dirty="0" smtClean="0"/>
              <a:t> files AND a link to the </a:t>
            </a:r>
            <a:r>
              <a:rPr lang="en-US" sz="2800" dirty="0" err="1" smtClean="0"/>
              <a:t>jQuery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Bootstrap example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://getbootstrap.com/components/#pills-with-</a:t>
            </a:r>
            <a:r>
              <a:rPr lang="en-US" sz="2800" dirty="0" smtClean="0">
                <a:hlinkClick r:id="rId2"/>
              </a:rPr>
              <a:t>dropdowns</a:t>
            </a:r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RD:dropdowns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2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</a:t>
            </a:r>
            <a:r>
              <a:rPr lang="en-US" dirty="0" err="1"/>
              <a:t>v</a:t>
            </a:r>
            <a:r>
              <a:rPr lang="en-US" dirty="0" err="1" smtClean="0"/>
              <a:t>bar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561"/>
            <a:ext cx="8376320" cy="340224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/>
              <a:t>The </a:t>
            </a:r>
            <a:r>
              <a:rPr lang="en-US" b="1" dirty="0" err="1" smtClean="0"/>
              <a:t>navbar</a:t>
            </a:r>
            <a:r>
              <a:rPr lang="en-US" b="1" dirty="0" smtClean="0"/>
              <a:t> class</a:t>
            </a:r>
            <a:r>
              <a:rPr lang="en-US" dirty="0" smtClean="0"/>
              <a:t> serves </a:t>
            </a:r>
            <a:r>
              <a:rPr lang="en-US" dirty="0"/>
              <a:t>as </a:t>
            </a:r>
            <a:r>
              <a:rPr lang="en-US" dirty="0" smtClean="0"/>
              <a:t>a navigation header </a:t>
            </a:r>
            <a:r>
              <a:rPr lang="en-US" dirty="0"/>
              <a:t>for your application or site.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Positioning includes:</a:t>
            </a:r>
          </a:p>
          <a:p>
            <a:pPr marL="857250" lvl="2" indent="-457200"/>
            <a:r>
              <a:rPr lang="en-US" sz="3000" dirty="0" err="1"/>
              <a:t>navbar</a:t>
            </a:r>
            <a:r>
              <a:rPr lang="en-US" sz="3000" dirty="0"/>
              <a:t>-static-</a:t>
            </a:r>
            <a:r>
              <a:rPr lang="en-US" sz="3000" dirty="0" smtClean="0"/>
              <a:t>top</a:t>
            </a:r>
            <a:endParaRPr lang="en-US" dirty="0"/>
          </a:p>
          <a:p>
            <a:pPr marL="857250" lvl="2" indent="-457200"/>
            <a:r>
              <a:rPr lang="en-US" sz="3200" dirty="0" err="1" smtClean="0"/>
              <a:t>navbar</a:t>
            </a:r>
            <a:r>
              <a:rPr lang="en-US" sz="3200" dirty="0" smtClean="0"/>
              <a:t>-fixed-top</a:t>
            </a:r>
          </a:p>
          <a:p>
            <a:pPr marL="857250" lvl="2" indent="-457200"/>
            <a:r>
              <a:rPr lang="en-US" sz="3200" dirty="0" err="1" smtClean="0"/>
              <a:t>navbar</a:t>
            </a:r>
            <a:r>
              <a:rPr lang="en-US" sz="3200" dirty="0" smtClean="0"/>
              <a:t>-fixed-bottom</a:t>
            </a:r>
          </a:p>
          <a:p>
            <a:pPr marL="0" lvl="1" indent="0" algn="ctr">
              <a:buNone/>
            </a:pPr>
            <a:r>
              <a:rPr lang="en-US" sz="3400" dirty="0" smtClean="0">
                <a:hlinkClick r:id="rId2"/>
              </a:rPr>
              <a:t>RD:navbar</a:t>
            </a:r>
            <a:endParaRPr lang="en-US" sz="3400" dirty="0" smtClean="0"/>
          </a:p>
          <a:p>
            <a:pPr marL="857250" lvl="2" indent="-457200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07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“Responsive”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Responsive Web Design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RWD</a:t>
            </a:r>
            <a:r>
              <a:rPr lang="en-US" dirty="0" smtClean="0"/>
              <a:t>) – fluid measurements, flexible grids, and varying CSS rules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Adaptive Design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dynamic serving</a:t>
            </a:r>
            <a:r>
              <a:rPr lang="en-US" dirty="0" smtClean="0"/>
              <a:t>) – returns one of multiple versions of a page based on the type of device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Separate Mobile Site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.m</a:t>
            </a:r>
            <a:r>
              <a:rPr lang="en-US" dirty="0" smtClean="0"/>
              <a:t>)- a separate page URL for the mobile site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1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Collapsible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>
              <a:hlinkClick r:id=""/>
            </a:endParaRPr>
          </a:p>
          <a:p>
            <a:pPr algn="ctr"/>
            <a:r>
              <a:rPr lang="en-US" dirty="0" smtClean="0">
                <a:hlinkClick r:id=""/>
              </a:rPr>
              <a:t>RD: Advanced Navigation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1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Using a “</a:t>
            </a:r>
            <a:r>
              <a:rPr lang="en-US" dirty="0" err="1" smtClean="0"/>
              <a:t>nav</a:t>
            </a:r>
            <a:r>
              <a:rPr lang="en-US" dirty="0" smtClean="0"/>
              <a:t>” class does not convey semantics.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tag or ARIA </a:t>
            </a:r>
            <a:r>
              <a:rPr lang="en-US" dirty="0" smtClean="0"/>
              <a:t>attribute role=“navigation”.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Images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 many webpages are pictorial, it only makes sense to talk about responsive images.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approaches: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Write your own code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smtClean="0"/>
              <a:t>Use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In your own CSS you will want to use fluid measurements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width: 100%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max-width:750px;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mid-width:200px;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Set height to 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Bootstrap provides a number of image classes.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-responsive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-rounded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-circle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pPr marL="1200150" lvl="1" indent="-457200">
              <a:buFont typeface="Arial"/>
              <a:buChar char="•"/>
            </a:pPr>
            <a:endParaRPr lang="en-US" dirty="0" smtClean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</a:t>
            </a:r>
            <a:r>
              <a:rPr lang="en-US" dirty="0" smtClean="0"/>
              <a:t>-responsive</a:t>
            </a:r>
            <a:endParaRPr lang="en-US" dirty="0"/>
          </a:p>
        </p:txBody>
      </p:sp>
      <p:pic>
        <p:nvPicPr>
          <p:cNvPr id="4" name="Content Placeholder 3" descr="Screen Shot 2016-01-27 at 4.0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721" b="-52721"/>
          <a:stretch>
            <a:fillRect/>
          </a:stretch>
        </p:blipFill>
        <p:spPr>
          <a:xfrm>
            <a:off x="457200" y="557718"/>
            <a:ext cx="8229600" cy="3233737"/>
          </a:xfrm>
        </p:spPr>
      </p:pic>
      <p:sp>
        <p:nvSpPr>
          <p:cNvPr id="6" name="Rectangle 5"/>
          <p:cNvSpPr/>
          <p:nvPr/>
        </p:nvSpPr>
        <p:spPr>
          <a:xfrm>
            <a:off x="355600" y="3514456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hlinkClick r:id="rId3"/>
              </a:rPr>
              <a:t>RD: Responsive Images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82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/>
              </a:rPr>
              <a:t>RD: Responsive Image Thumbnails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do you actually use Bootstrap?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need access to the CSS code and JS code.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Options: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Download copy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Use absolute </a:t>
            </a:r>
            <a:r>
              <a:rPr lang="en-US" sz="2800" dirty="0" smtClean="0"/>
              <a:t>reference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43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own copy of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You can download a copy of Bootstrap at </a:t>
            </a:r>
            <a:r>
              <a:rPr lang="en-US" dirty="0" smtClean="0">
                <a:hlinkClick r:id="rId2"/>
              </a:rPr>
              <a:t>http://getbootstrap.com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the default values or select    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://getbootstrap.com/customize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sure you know where you saved your files!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Is it responsive?  If the server is sending back the same code regardless of the device, you are using RWD.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This can be detected automatically, by looking for </a:t>
            </a:r>
            <a:r>
              <a:rPr lang="en-US" dirty="0" smtClean="0">
                <a:solidFill>
                  <a:srgbClr val="FF6600"/>
                </a:solidFill>
              </a:rPr>
              <a:t>meta name = “viewport”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CDN is a content delivery network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Provides a way to connect to the Bootstrap code using an absolute reference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>
                <a:hlinkClick r:id="rId2"/>
              </a:rPr>
              <a:t>http://getbootstrap.com/getting-started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331200" cy="3233161"/>
          </a:xfrm>
        </p:spPr>
        <p:txBody>
          <a:bodyPr>
            <a:noAutofit/>
          </a:bodyPr>
          <a:lstStyle/>
          <a:p>
            <a:pPr indent="-523875">
              <a:buFont typeface="Arial"/>
              <a:buChar char="•"/>
            </a:pPr>
            <a:r>
              <a:rPr lang="en-US" sz="2800" dirty="0" smtClean="0"/>
              <a:t>It is common to start with a template file.</a:t>
            </a:r>
          </a:p>
          <a:p>
            <a:pPr algn="ctr"/>
            <a:r>
              <a:rPr lang="en-US" sz="2600" dirty="0">
                <a:hlinkClick r:id="rId2"/>
              </a:rPr>
              <a:t>http://getbootstrap.com/getting-started/#examples</a:t>
            </a:r>
            <a:endParaRPr lang="en-US" sz="2600" dirty="0" smtClean="0"/>
          </a:p>
          <a:p>
            <a:endParaRPr lang="en-US" sz="2800" dirty="0" smtClean="0"/>
          </a:p>
          <a:p>
            <a:pPr indent="-523875">
              <a:buFont typeface="Arial"/>
              <a:buChar char="•"/>
            </a:pPr>
            <a:r>
              <a:rPr lang="en-US" sz="2800" dirty="0" smtClean="0"/>
              <a:t>A modified version from </a:t>
            </a:r>
            <a:r>
              <a:rPr lang="en-US" sz="2800" dirty="0" err="1" smtClean="0"/>
              <a:t>getbootstrap.com</a:t>
            </a:r>
            <a:r>
              <a:rPr lang="en-US" sz="2800" dirty="0" smtClean="0"/>
              <a:t> can be found here:</a:t>
            </a:r>
          </a:p>
          <a:p>
            <a:pPr algn="ctr"/>
            <a:r>
              <a:rPr lang="en-US" sz="2400" dirty="0" smtClean="0">
                <a:hlinkClick r:id="rId3"/>
              </a:rPr>
              <a:t>RD:Bootstrap Template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51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57" y="430058"/>
            <a:ext cx="8229600" cy="4484003"/>
          </a:xfrm>
        </p:spPr>
        <p:txBody>
          <a:bodyPr>
            <a:noAutofit/>
          </a:bodyPr>
          <a:lstStyle/>
          <a:p>
            <a:r>
              <a:rPr lang="en-US" sz="1300" dirty="0"/>
              <a:t>&lt;!DOCTYPE html&gt;</a:t>
            </a:r>
          </a:p>
          <a:p>
            <a:r>
              <a:rPr lang="en-US" sz="1300" dirty="0"/>
              <a:t>&lt;html </a:t>
            </a:r>
            <a:r>
              <a:rPr lang="en-US" sz="1300" dirty="0" err="1"/>
              <a:t>lang</a:t>
            </a:r>
            <a:r>
              <a:rPr lang="en-US" sz="1300" dirty="0"/>
              <a:t>="en"&gt;</a:t>
            </a:r>
          </a:p>
          <a:p>
            <a:r>
              <a:rPr lang="en-US" sz="1300" dirty="0"/>
              <a:t>  &lt;head&gt;</a:t>
            </a:r>
          </a:p>
          <a:p>
            <a:r>
              <a:rPr lang="en-US" sz="1300" dirty="0"/>
              <a:t>    &lt;meta charset="utf-8"&gt;</a:t>
            </a:r>
          </a:p>
          <a:p>
            <a:r>
              <a:rPr lang="en-US" sz="1300" dirty="0"/>
              <a:t>    &lt;meta http-</a:t>
            </a:r>
            <a:r>
              <a:rPr lang="en-US" sz="1300" dirty="0" err="1"/>
              <a:t>equiv</a:t>
            </a:r>
            <a:r>
              <a:rPr lang="en-US" sz="1300" dirty="0"/>
              <a:t>="X-UA-Compatible" content="IE=edge"&gt;</a:t>
            </a:r>
          </a:p>
          <a:p>
            <a:r>
              <a:rPr lang="en-US" sz="1300" dirty="0"/>
              <a:t>    &lt;meta name="viewport" content="width=device-width, initial-scale=</a:t>
            </a:r>
            <a:r>
              <a:rPr lang="en-US" sz="1300" dirty="0" smtClean="0"/>
              <a:t>1”&gt;</a:t>
            </a:r>
            <a:endParaRPr lang="en-US" sz="1300" dirty="0"/>
          </a:p>
          <a:p>
            <a:r>
              <a:rPr lang="en-US" sz="1300" dirty="0"/>
              <a:t>    </a:t>
            </a:r>
            <a:endParaRPr lang="en-US" sz="1300" dirty="0" smtClean="0"/>
          </a:p>
          <a:p>
            <a:r>
              <a:rPr lang="en-US" sz="1300" dirty="0"/>
              <a:t> </a:t>
            </a:r>
            <a:r>
              <a:rPr lang="en-US" sz="1300" dirty="0" smtClean="0"/>
              <a:t>   &lt;</a:t>
            </a:r>
            <a:r>
              <a:rPr lang="en-US" sz="1300" dirty="0"/>
              <a:t>title&gt;Bootstrap 101 Template&lt;/title&gt;</a:t>
            </a:r>
          </a:p>
          <a:p>
            <a:endParaRPr lang="en-US" sz="1300" dirty="0"/>
          </a:p>
          <a:p>
            <a:r>
              <a:rPr lang="en-US" sz="1300" dirty="0"/>
              <a:t> </a:t>
            </a:r>
            <a:r>
              <a:rPr lang="en-US" sz="1300" dirty="0" smtClean="0"/>
              <a:t>  &lt;</a:t>
            </a:r>
            <a:r>
              <a:rPr lang="en-US" sz="1300" dirty="0"/>
              <a:t>link </a:t>
            </a:r>
            <a:r>
              <a:rPr lang="en-US" sz="1300" dirty="0" err="1"/>
              <a:t>rel</a:t>
            </a:r>
            <a:r>
              <a:rPr lang="en-US" sz="1300" dirty="0"/>
              <a:t>="</a:t>
            </a:r>
            <a:r>
              <a:rPr lang="en-US" sz="1300" dirty="0" err="1"/>
              <a:t>stylesheet</a:t>
            </a:r>
            <a:r>
              <a:rPr lang="en-US" sz="1300" dirty="0"/>
              <a:t>" </a:t>
            </a:r>
            <a:r>
              <a:rPr lang="en-US" sz="1300" dirty="0" err="1"/>
              <a:t>href</a:t>
            </a:r>
            <a:r>
              <a:rPr lang="en-US" sz="1300" dirty="0"/>
              <a:t>="https://</a:t>
            </a:r>
            <a:r>
              <a:rPr lang="en-US" sz="1300" dirty="0" err="1"/>
              <a:t>maxcdn.bootstrapcdn.com</a:t>
            </a:r>
            <a:r>
              <a:rPr lang="en-US" sz="1300" dirty="0"/>
              <a:t>/bootstrap/3.3.6/</a:t>
            </a:r>
            <a:r>
              <a:rPr lang="en-US" sz="1300" dirty="0" err="1"/>
              <a:t>css</a:t>
            </a:r>
            <a:r>
              <a:rPr lang="en-US" sz="1300" dirty="0"/>
              <a:t>/</a:t>
            </a:r>
            <a:r>
              <a:rPr lang="en-US" sz="1300" dirty="0" err="1"/>
              <a:t>bootstrap.min.css</a:t>
            </a:r>
            <a:r>
              <a:rPr lang="en-US" sz="1300" dirty="0"/>
              <a:t>" </a:t>
            </a:r>
            <a:r>
              <a:rPr lang="en-US" sz="1300" dirty="0" smtClean="0"/>
              <a:t>  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integrity</a:t>
            </a:r>
            <a:r>
              <a:rPr lang="en-US" sz="1300" dirty="0"/>
              <a:t>="sha384-1q8mTJOASx8j1Au+a5WDVnPi2lkFfwwEAa8hDDdjZlpLegxhjVME1fgjWPGmkzs7" </a:t>
            </a:r>
            <a:endParaRPr lang="en-US" sz="1300" dirty="0" smtClean="0"/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err="1" smtClean="0"/>
              <a:t>crossorigin</a:t>
            </a:r>
            <a:r>
              <a:rPr lang="en-US" sz="1300" dirty="0"/>
              <a:t>="anonymous"&gt;</a:t>
            </a:r>
          </a:p>
          <a:p>
            <a:r>
              <a:rPr lang="en-US" sz="1300" dirty="0"/>
              <a:t>    </a:t>
            </a:r>
          </a:p>
          <a:p>
            <a:r>
              <a:rPr lang="en-US" sz="1300" dirty="0" smtClean="0"/>
              <a:t>     &lt;</a:t>
            </a:r>
            <a:r>
              <a:rPr lang="en-US" sz="1300" dirty="0"/>
              <a:t>script </a:t>
            </a:r>
            <a:r>
              <a:rPr lang="en-US" sz="1300" dirty="0" err="1"/>
              <a:t>src</a:t>
            </a:r>
            <a:r>
              <a:rPr lang="en-US" sz="1300" dirty="0"/>
              <a:t>="https://</a:t>
            </a:r>
            <a:r>
              <a:rPr lang="en-US" sz="1300" dirty="0" err="1"/>
              <a:t>maxcdn.bootstrapcdn.com</a:t>
            </a:r>
            <a:r>
              <a:rPr lang="en-US" sz="1300" dirty="0"/>
              <a:t>/bootstrap/3.3.6/</a:t>
            </a:r>
            <a:r>
              <a:rPr lang="en-US" sz="1300" dirty="0" err="1"/>
              <a:t>js</a:t>
            </a:r>
            <a:r>
              <a:rPr lang="en-US" sz="1300" dirty="0"/>
              <a:t>/</a:t>
            </a:r>
            <a:r>
              <a:rPr lang="en-US" sz="1300" dirty="0" err="1"/>
              <a:t>bootstrap.min.js</a:t>
            </a:r>
            <a:r>
              <a:rPr lang="en-US" sz="1300" dirty="0"/>
              <a:t>" </a:t>
            </a:r>
            <a:endParaRPr lang="en-US" sz="1300" dirty="0" smtClean="0"/>
          </a:p>
          <a:p>
            <a:r>
              <a:rPr lang="en-US" sz="1300" dirty="0"/>
              <a:t> </a:t>
            </a:r>
            <a:r>
              <a:rPr lang="en-US" sz="1300" dirty="0" smtClean="0"/>
              <a:t>    integrity</a:t>
            </a:r>
            <a:r>
              <a:rPr lang="en-US" sz="1300" dirty="0"/>
              <a:t>="sha384-0mSbJDEHialfmuBBQP6A4Qrprq5OVfW37PRR3j5ELqxss1yVqOtnepnHVP9aJ7xS" </a:t>
            </a:r>
            <a:endParaRPr lang="en-US" sz="1300" dirty="0" smtClean="0"/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err="1" smtClean="0"/>
              <a:t>crossorigin</a:t>
            </a:r>
            <a:r>
              <a:rPr lang="en-US" sz="1300" dirty="0"/>
              <a:t>="anonymous"&gt;&lt;/script</a:t>
            </a:r>
            <a:r>
              <a:rPr lang="en-US" sz="1300" dirty="0" smtClean="0"/>
              <a:t>&gt;    </a:t>
            </a:r>
            <a:endParaRPr lang="en-US" sz="1300" dirty="0"/>
          </a:p>
          <a:p>
            <a:r>
              <a:rPr lang="en-US" sz="1300" dirty="0"/>
              <a:t>  &lt;/head&gt;</a:t>
            </a:r>
          </a:p>
          <a:p>
            <a:r>
              <a:rPr lang="en-US" sz="1300" dirty="0"/>
              <a:t>  &lt;body&gt;</a:t>
            </a:r>
          </a:p>
          <a:p>
            <a:r>
              <a:rPr lang="en-US" sz="1300" dirty="0"/>
              <a:t>    &lt;h1&gt;Hello, world!&lt;/h1&gt;</a:t>
            </a:r>
          </a:p>
          <a:p>
            <a:endParaRPr lang="en-US" sz="1300" dirty="0"/>
          </a:p>
          <a:p>
            <a:r>
              <a:rPr lang="en-US" sz="1300" dirty="0"/>
              <a:t>    &lt;!-- </a:t>
            </a:r>
            <a:r>
              <a:rPr lang="en-US" sz="1300" dirty="0" err="1"/>
              <a:t>jQuery</a:t>
            </a:r>
            <a:r>
              <a:rPr lang="en-US" sz="1300" dirty="0"/>
              <a:t> (necessary for Bootstrap's JavaScript plugins) --&gt;</a:t>
            </a:r>
          </a:p>
          <a:p>
            <a:r>
              <a:rPr lang="en-US" sz="1300" dirty="0"/>
              <a:t>    &lt;script </a:t>
            </a:r>
            <a:r>
              <a:rPr lang="en-US" sz="1300" dirty="0" err="1"/>
              <a:t>src</a:t>
            </a:r>
            <a:r>
              <a:rPr lang="en-US" sz="1300" dirty="0"/>
              <a:t>="https://</a:t>
            </a:r>
            <a:r>
              <a:rPr lang="en-US" sz="1300" dirty="0" err="1"/>
              <a:t>ajax.googleapis.com</a:t>
            </a:r>
            <a:r>
              <a:rPr lang="en-US" sz="1300" dirty="0"/>
              <a:t>/</a:t>
            </a:r>
            <a:r>
              <a:rPr lang="en-US" sz="1300" dirty="0" err="1"/>
              <a:t>ajax</a:t>
            </a:r>
            <a:r>
              <a:rPr lang="en-US" sz="1300" dirty="0"/>
              <a:t>/libs/</a:t>
            </a:r>
            <a:r>
              <a:rPr lang="en-US" sz="1300" dirty="0" err="1"/>
              <a:t>jquery</a:t>
            </a:r>
            <a:r>
              <a:rPr lang="en-US" sz="1300" dirty="0"/>
              <a:t>/1.11.3/</a:t>
            </a:r>
            <a:r>
              <a:rPr lang="en-US" sz="1300" dirty="0" err="1"/>
              <a:t>jquery.min.js</a:t>
            </a:r>
            <a:r>
              <a:rPr lang="en-US" sz="1300" dirty="0"/>
              <a:t>"&gt;&lt;/script&gt;</a:t>
            </a:r>
          </a:p>
          <a:p>
            <a:r>
              <a:rPr lang="en-US" sz="1300" dirty="0"/>
              <a:t>    &lt;!-- Include all compiled plugins (below), or include individual files as needed --&gt;</a:t>
            </a:r>
          </a:p>
          <a:p>
            <a:r>
              <a:rPr lang="en-US" sz="1300" dirty="0"/>
              <a:t>    &lt;script </a:t>
            </a:r>
            <a:r>
              <a:rPr lang="en-US" sz="1300" dirty="0" err="1"/>
              <a:t>src</a:t>
            </a:r>
            <a:r>
              <a:rPr lang="en-US" sz="1300" dirty="0"/>
              <a:t>="</a:t>
            </a:r>
            <a:r>
              <a:rPr lang="en-US" sz="1300" dirty="0" err="1"/>
              <a:t>js</a:t>
            </a:r>
            <a:r>
              <a:rPr lang="en-US" sz="1300" dirty="0"/>
              <a:t>/</a:t>
            </a:r>
            <a:r>
              <a:rPr lang="en-US" sz="1300" dirty="0" err="1"/>
              <a:t>bootstrap.min.js</a:t>
            </a:r>
            <a:r>
              <a:rPr lang="en-US" sz="1300" dirty="0"/>
              <a:t>"&gt;&lt;/script&gt;</a:t>
            </a:r>
          </a:p>
          <a:p>
            <a:r>
              <a:rPr lang="en-US" sz="1300" dirty="0"/>
              <a:t>  &lt;/body&gt;</a:t>
            </a:r>
          </a:p>
          <a:p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68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it is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such a simple file, it may be hard at first to see if it is working.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To test: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Comment out link to </a:t>
            </a:r>
            <a:r>
              <a:rPr lang="en-US" sz="2800" dirty="0" err="1" smtClean="0"/>
              <a:t>css</a:t>
            </a:r>
            <a:endParaRPr lang="en-US" sz="2800" dirty="0" smtClean="0"/>
          </a:p>
          <a:p>
            <a:pPr marL="1200150" lvl="1" indent="-457200">
              <a:buFont typeface="Arial"/>
              <a:buChar char="•"/>
            </a:pPr>
            <a:r>
              <a:rPr lang="en-US" sz="2800" dirty="0" smtClean="0"/>
              <a:t>Use Inspect Element</a:t>
            </a:r>
          </a:p>
          <a:p>
            <a:pPr marL="1600200" lvl="2" indent="-457200"/>
            <a:r>
              <a:rPr lang="en-US" sz="2800" dirty="0" smtClean="0"/>
              <a:t>This method is definitely preferred, particularly as you start to add your own styles.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7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use element inspector.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To include the JavaScript at the bottom.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That you can customize bootstrap defaults.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That you can overwrite bootstrap defaults.</a:t>
            </a:r>
          </a:p>
        </p:txBody>
      </p:sp>
    </p:spTree>
    <p:extLst>
      <p:ext uri="{BB962C8B-B14F-4D97-AF65-F5344CB8AC3E}">
        <p14:creationId xmlns:p14="http://schemas.microsoft.com/office/powerpoint/2010/main" val="20994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Even if you don</a:t>
            </a:r>
            <a:r>
              <a:rPr lang="fr-FR" dirty="0" smtClean="0"/>
              <a:t>’</a:t>
            </a:r>
            <a:r>
              <a:rPr lang="en-US" dirty="0" smtClean="0"/>
              <a:t>t understand HTML, CSS, of JavaScript it is possible to create a great site using a Bootstrap template.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But it is </a:t>
            </a:r>
            <a:r>
              <a:rPr lang="en-US" b="1" i="1" dirty="0" err="1" smtClean="0">
                <a:solidFill>
                  <a:srgbClr val="FF6600"/>
                </a:solidFill>
              </a:rPr>
              <a:t>soooo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much better if you have enough knowledge to change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Server returns different code (HTML and </a:t>
            </a:r>
            <a:r>
              <a:rPr lang="en-US" dirty="0"/>
              <a:t>CSS) </a:t>
            </a:r>
            <a:r>
              <a:rPr lang="en-US" dirty="0" smtClean="0"/>
              <a:t>depending </a:t>
            </a:r>
            <a:r>
              <a:rPr lang="en-US" dirty="0"/>
              <a:t>on the </a:t>
            </a:r>
            <a:r>
              <a:rPr lang="en-US" dirty="0" smtClean="0"/>
              <a:t>device requesting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same URL is used.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May get messed up if the wrong device type is detected.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Separate URLs serve different code to desktop and mobile devices (and perhaps even tablets), and on different </a:t>
            </a:r>
            <a:r>
              <a:rPr lang="en-US" dirty="0" smtClean="0"/>
              <a:t>URLs.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can relate the URLS with a &lt;</a:t>
            </a:r>
            <a:r>
              <a:rPr lang="en-US" dirty="0"/>
              <a:t>link&gt; tag </a:t>
            </a:r>
            <a:r>
              <a:rPr lang="en-US" dirty="0" smtClean="0"/>
              <a:t>and </a:t>
            </a:r>
            <a:r>
              <a:rPr lang="en-US" dirty="0" err="1" smtClean="0"/>
              <a:t>rel</a:t>
            </a:r>
            <a:r>
              <a:rPr lang="en-US" dirty="0"/>
              <a:t>="canonical" and </a:t>
            </a:r>
            <a:r>
              <a:rPr lang="en-US" dirty="0" err="1"/>
              <a:t>rel</a:t>
            </a:r>
            <a:r>
              <a:rPr lang="en-US" dirty="0"/>
              <a:t>="alternate" elements.</a:t>
            </a:r>
          </a:p>
        </p:txBody>
      </p:sp>
    </p:spTree>
    <p:extLst>
      <p:ext uri="{BB962C8B-B14F-4D97-AF65-F5344CB8AC3E}">
        <p14:creationId xmlns:p14="http://schemas.microsoft.com/office/powerpoint/2010/main" val="5835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RWD?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Easier to share your data with a single URL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Easier for search engines (Google) to index the page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Fewer files = less maintenance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Less redirection = lower load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09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Fluid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19624</TotalTime>
  <Words>1677</Words>
  <Application>Microsoft Macintosh PowerPoint</Application>
  <PresentationFormat>On-screen Show (16:9)</PresentationFormat>
  <Paragraphs>283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Avenir Black</vt:lpstr>
      <vt:lpstr>Avenir Heavy</vt:lpstr>
      <vt:lpstr>Avenir Oblique</vt:lpstr>
      <vt:lpstr>Avenir Roman</vt:lpstr>
      <vt:lpstr>Calibri</vt:lpstr>
      <vt:lpstr>Lucida Grande</vt:lpstr>
      <vt:lpstr>Times New Roman</vt:lpstr>
      <vt:lpstr>Arial</vt:lpstr>
      <vt:lpstr>Coursera</vt:lpstr>
      <vt:lpstr>What is Responsive Design?</vt:lpstr>
      <vt:lpstr>What is Responsive Web Design?</vt:lpstr>
      <vt:lpstr>Adapting to user needs and device capabilities</vt:lpstr>
      <vt:lpstr>“Responsive” options</vt:lpstr>
      <vt:lpstr>RWD</vt:lpstr>
      <vt:lpstr>Adaptive Design</vt:lpstr>
      <vt:lpstr>Separate URL</vt:lpstr>
      <vt:lpstr>Why RWD?</vt:lpstr>
      <vt:lpstr>Fluid Measurements</vt:lpstr>
      <vt:lpstr>Static/Relative measurements</vt:lpstr>
      <vt:lpstr>Breakpoints</vt:lpstr>
      <vt:lpstr>What does “trigger” mean</vt:lpstr>
      <vt:lpstr>Determining the Breakpoints</vt:lpstr>
      <vt:lpstr>Screen sizes</vt:lpstr>
      <vt:lpstr>Media Queries</vt:lpstr>
      <vt:lpstr>Media Queries</vt:lpstr>
      <vt:lpstr>CSS3</vt:lpstr>
      <vt:lpstr>The two query components</vt:lpstr>
      <vt:lpstr>Step 1: Grab information</vt:lpstr>
      <vt:lpstr>Step 2: Fluid layout</vt:lpstr>
      <vt:lpstr>Step 3: Use Media queries</vt:lpstr>
      <vt:lpstr>PowerPoint Presentation</vt:lpstr>
      <vt:lpstr>Ordering your rules</vt:lpstr>
      <vt:lpstr>Stop and Code:</vt:lpstr>
      <vt:lpstr>Concept Check</vt:lpstr>
      <vt:lpstr>Frameworks</vt:lpstr>
      <vt:lpstr>Frameworks</vt:lpstr>
      <vt:lpstr>What does “framework” mean here?</vt:lpstr>
      <vt:lpstr>Popular front-end frameworks</vt:lpstr>
      <vt:lpstr>What it means for you</vt:lpstr>
      <vt:lpstr>Bootstrap benefits</vt:lpstr>
      <vt:lpstr>Why you should use it</vt:lpstr>
      <vt:lpstr>Why you shouldn’t use it….</vt:lpstr>
      <vt:lpstr>What we will cover</vt:lpstr>
      <vt:lpstr>Bootstrap Navigation</vt:lpstr>
      <vt:lpstr>Navigation Bars</vt:lpstr>
      <vt:lpstr>Making a navigation bar</vt:lpstr>
      <vt:lpstr>Drop downs</vt:lpstr>
      <vt:lpstr>navbar class</vt:lpstr>
      <vt:lpstr>Collapsible Navigation</vt:lpstr>
      <vt:lpstr>Accessibility</vt:lpstr>
      <vt:lpstr>Responsive Images</vt:lpstr>
      <vt:lpstr>Making Your Images Responsive</vt:lpstr>
      <vt:lpstr>Your Own Code</vt:lpstr>
      <vt:lpstr>Using Bootstrap</vt:lpstr>
      <vt:lpstr>img-responsive</vt:lpstr>
      <vt:lpstr>Gallery</vt:lpstr>
      <vt:lpstr>Getting Started</vt:lpstr>
      <vt:lpstr>Saving your own copy of Bootstrap</vt:lpstr>
      <vt:lpstr>Using a CDN</vt:lpstr>
      <vt:lpstr>Template</vt:lpstr>
      <vt:lpstr>PowerPoint Presentation</vt:lpstr>
      <vt:lpstr>How do you know it is working?</vt:lpstr>
      <vt:lpstr>Don’t forget…</vt:lpstr>
      <vt:lpstr>That’s It!</vt:lpstr>
    </vt:vector>
  </TitlesOfParts>
  <Company>University of Michigan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Bootstrap3</dc:title>
  <dc:creator>School of Michigan</dc:creator>
  <cp:lastModifiedBy>Microsoft Office User</cp:lastModifiedBy>
  <cp:revision>43</cp:revision>
  <dcterms:created xsi:type="dcterms:W3CDTF">2013-12-20T12:50:23Z</dcterms:created>
  <dcterms:modified xsi:type="dcterms:W3CDTF">2018-02-05T14:55:03Z</dcterms:modified>
</cp:coreProperties>
</file>