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2" r:id="rId14"/>
    <p:sldId id="273" r:id="rId15"/>
    <p:sldId id="268" r:id="rId16"/>
    <p:sldId id="269" r:id="rId17"/>
    <p:sldId id="274" r:id="rId18"/>
    <p:sldId id="275" r:id="rId19"/>
    <p:sldId id="270" r:id="rId20"/>
    <p:sldId id="277" r:id="rId21"/>
    <p:sldId id="278" r:id="rId22"/>
    <p:sldId id="27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28" d="100"/>
          <a:sy n="28" d="100"/>
        </p:scale>
        <p:origin x="-2586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9D9F-2EB5-44D6-A46F-6C2BE3C63A72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714-17CC-48EF-85CD-6369459B0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714-17CC-48EF-85CD-6369459B0E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1F21-D6B9-4A56-B10F-53CD400B2AA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E686-B772-4B04-96FA-A7071B56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648200"/>
            <a:ext cx="1866900" cy="1933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580210" y="5478647"/>
            <a:ext cx="698674" cy="675414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953174" y="6043194"/>
            <a:ext cx="698674" cy="675414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875610" y="5783447"/>
            <a:ext cx="698674" cy="675414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096175" y="6235391"/>
            <a:ext cx="698674" cy="675414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467775" y="6311591"/>
            <a:ext cx="698674" cy="675414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763175" y="6235391"/>
            <a:ext cx="698674" cy="675414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94810" y="5631047"/>
            <a:ext cx="698674" cy="675414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390210" y="5631047"/>
            <a:ext cx="698674" cy="675414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7609410" y="5707247"/>
            <a:ext cx="698674" cy="675414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134775" y="6235391"/>
            <a:ext cx="698674" cy="675414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320951" y="6043196"/>
            <a:ext cx="698674" cy="675414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rookery.com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4098" name="Picture 2" descr="C:\Users\Disha\Desktop\inbox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952" t="8889" r="15421" b="13333"/>
          <a:stretch>
            <a:fillRect/>
          </a:stretch>
        </p:blipFill>
        <p:spPr bwMode="auto">
          <a:xfrm>
            <a:off x="1143000" y="-76200"/>
            <a:ext cx="7239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6146" name="Picture 2" descr="C:\Users\Disha\Desktop\inbox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0"/>
            <a:ext cx="75438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5122" name="Picture 2" descr="C:\Users\Disha\Desktop\compose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0"/>
            <a:ext cx="7543800" cy="6629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2" name="Picture 2" descr="C:\Users\Dell\Desktop\clicking on draft activity diagram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0"/>
            <a:ext cx="4114800" cy="64402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8195" name="Picture 3" descr="C:\Users\Disha\Desktop\savedmail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0"/>
            <a:ext cx="6476999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9218" name="Picture 2" descr="C:\Users\Disha\Desktop\sentmail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0"/>
            <a:ext cx="61722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5122" name="Picture 2" descr="C:\Users\Dell\Desktop\read mail sent activity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0"/>
            <a:ext cx="8047896" cy="6629093"/>
          </a:xfrm>
          <a:prstGeom prst="rect">
            <a:avLst/>
          </a:prstGeom>
          <a:noFill/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12290" name="Picture 2" descr="C:\Users\Disha\Desktop\clickTrash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52400"/>
            <a:ext cx="7104336" cy="670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11267" name="Picture 3" descr="C:\Users\Disha\Desktop\opentrashfinal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-76200"/>
            <a:ext cx="66294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Dell\Desktop\imgs\Capture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959104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Mail Client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Kokila" pitchFamily="34" charset="0"/>
                <a:ea typeface="Tahoma" pitchFamily="34" charset="0"/>
                <a:cs typeface="Kokila" pitchFamily="34" charset="0"/>
              </a:rPr>
              <a:t>An E-mail client, or more formally known as Mail User Agent is an application which is used to check mails.</a:t>
            </a:r>
          </a:p>
          <a:p>
            <a:r>
              <a:rPr lang="en-US" sz="4000" dirty="0" smtClean="0">
                <a:latin typeface="Kokila" pitchFamily="34" charset="0"/>
                <a:ea typeface="Tahoma" pitchFamily="34" charset="0"/>
                <a:cs typeface="Kokila" pitchFamily="34" charset="0"/>
              </a:rPr>
              <a:t>Through this Mail Client, user can check mails and send mails inside and outside the domain.</a:t>
            </a:r>
          </a:p>
          <a:p>
            <a:r>
              <a:rPr lang="en-US" sz="4000" dirty="0" smtClean="0">
                <a:latin typeface="Kokila" pitchFamily="34" charset="0"/>
                <a:ea typeface="Tahoma" pitchFamily="34" charset="0"/>
                <a:cs typeface="Kokila" pitchFamily="34" charset="0"/>
              </a:rPr>
              <a:t>Web Mail client provides functionality to user to check mails without downloading them.</a:t>
            </a:r>
          </a:p>
          <a:p>
            <a:r>
              <a:rPr lang="en-US" sz="4000" dirty="0" smtClean="0">
                <a:latin typeface="Kokila" pitchFamily="34" charset="0"/>
                <a:ea typeface="Tahoma" pitchFamily="34" charset="0"/>
                <a:cs typeface="Kokila" pitchFamily="34" charset="0"/>
              </a:rPr>
              <a:t>User can access their account from any computer which has internet connection.  </a:t>
            </a:r>
          </a:p>
          <a:p>
            <a:endParaRPr lang="en-US" dirty="0">
              <a:latin typeface="JasmineUPC" pitchFamily="18" charset="-34"/>
              <a:cs typeface="JasmineUPC" pitchFamily="18" charset="-34"/>
            </a:endParaRPr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ell\Desktop\imgs\Capture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ll\Desktop\imgs\Capture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Dell\Desktop\imgs\Capture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00013" y="1"/>
            <a:ext cx="9244013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	      </a:t>
            </a:r>
          </a:p>
          <a:p>
            <a:pPr>
              <a:buNone/>
            </a:pPr>
            <a:endParaRPr lang="en-GB" dirty="0" smtClean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0066"/>
                </a:solidFill>
              </a:rPr>
              <a:t>				       </a:t>
            </a:r>
            <a:r>
              <a:rPr lang="en-GB" sz="2800" u="sng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Members:</a:t>
            </a:r>
          </a:p>
          <a:p>
            <a:pPr lvl="6">
              <a:buNone/>
            </a:pP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     </a:t>
            </a:r>
            <a:r>
              <a:rPr lang="en-GB" sz="2800" dirty="0" err="1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Disha</a:t>
            </a: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Shah</a:t>
            </a:r>
          </a:p>
          <a:p>
            <a:pPr lvl="6">
              <a:buNone/>
            </a:pP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   Nikki Punjabi</a:t>
            </a:r>
          </a:p>
          <a:p>
            <a:pPr lvl="6">
              <a:buNone/>
            </a:pP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GB" sz="2800" dirty="0" err="1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Zankhan</a:t>
            </a: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Joshi</a:t>
            </a:r>
          </a:p>
          <a:p>
            <a:pPr lvl="6">
              <a:buNone/>
            </a:pP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en-GB" sz="2800" dirty="0" err="1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Zoebali</a:t>
            </a:r>
            <a:r>
              <a:rPr lang="en-GB" sz="2800" dirty="0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GB" sz="2800" dirty="0" err="1" smtClean="0">
                <a:solidFill>
                  <a:srgbClr val="000066"/>
                </a:solidFill>
                <a:latin typeface="Andalus" pitchFamily="18" charset="-78"/>
                <a:cs typeface="Andalus" pitchFamily="18" charset="-78"/>
              </a:rPr>
              <a:t>Maknojia</a:t>
            </a:r>
            <a:endParaRPr lang="en-GB" sz="2800" dirty="0" smtClean="0">
              <a:solidFill>
                <a:srgbClr val="000066"/>
              </a:solidFill>
              <a:latin typeface="Andalus" pitchFamily="18" charset="-78"/>
              <a:cs typeface="Andalus" pitchFamily="18" charset="-78"/>
            </a:endParaRPr>
          </a:p>
          <a:p>
            <a:endParaRPr lang="en-GB" dirty="0" smtClean="0"/>
          </a:p>
          <a:p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04800" y="533400"/>
            <a:ext cx="86106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lang="en-US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15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sz="115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 !</a:t>
            </a:r>
            <a:r>
              <a:rPr lang="en-US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7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648200"/>
            <a:ext cx="1866900" cy="1933575"/>
          </a:xfrm>
          <a:prstGeom prst="rect">
            <a:avLst/>
          </a:prstGeom>
          <a:noFill/>
        </p:spPr>
      </p:pic>
      <p:pic>
        <p:nvPicPr>
          <p:cNvPr id="3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580210" y="5478647"/>
            <a:ext cx="698674" cy="675414"/>
          </a:xfrm>
          <a:prstGeom prst="rect">
            <a:avLst/>
          </a:prstGeom>
          <a:noFill/>
        </p:spPr>
      </p:pic>
      <p:pic>
        <p:nvPicPr>
          <p:cNvPr id="3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953174" y="6043194"/>
            <a:ext cx="698674" cy="675414"/>
          </a:xfrm>
          <a:prstGeom prst="rect">
            <a:avLst/>
          </a:prstGeom>
          <a:noFill/>
        </p:spPr>
      </p:pic>
      <p:pic>
        <p:nvPicPr>
          <p:cNvPr id="34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875610" y="5783447"/>
            <a:ext cx="698674" cy="675414"/>
          </a:xfrm>
          <a:prstGeom prst="rect">
            <a:avLst/>
          </a:prstGeom>
          <a:noFill/>
        </p:spPr>
      </p:pic>
      <p:pic>
        <p:nvPicPr>
          <p:cNvPr id="3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096175" y="6235391"/>
            <a:ext cx="698674" cy="675414"/>
          </a:xfrm>
          <a:prstGeom prst="rect">
            <a:avLst/>
          </a:prstGeom>
          <a:noFill/>
        </p:spPr>
      </p:pic>
      <p:pic>
        <p:nvPicPr>
          <p:cNvPr id="3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467775" y="6311591"/>
            <a:ext cx="698674" cy="675414"/>
          </a:xfrm>
          <a:prstGeom prst="rect">
            <a:avLst/>
          </a:prstGeom>
          <a:noFill/>
        </p:spPr>
      </p:pic>
      <p:pic>
        <p:nvPicPr>
          <p:cNvPr id="3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763175" y="6235391"/>
            <a:ext cx="698674" cy="675414"/>
          </a:xfrm>
          <a:prstGeom prst="rect">
            <a:avLst/>
          </a:prstGeom>
          <a:noFill/>
        </p:spPr>
      </p:pic>
      <p:pic>
        <p:nvPicPr>
          <p:cNvPr id="3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94810" y="5631047"/>
            <a:ext cx="698674" cy="675414"/>
          </a:xfrm>
          <a:prstGeom prst="rect">
            <a:avLst/>
          </a:prstGeom>
          <a:noFill/>
        </p:spPr>
      </p:pic>
      <p:pic>
        <p:nvPicPr>
          <p:cNvPr id="3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390210" y="5631047"/>
            <a:ext cx="698674" cy="675414"/>
          </a:xfrm>
          <a:prstGeom prst="rect">
            <a:avLst/>
          </a:prstGeom>
          <a:noFill/>
        </p:spPr>
      </p:pic>
      <p:pic>
        <p:nvPicPr>
          <p:cNvPr id="4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7609410" y="5707247"/>
            <a:ext cx="698674" cy="675414"/>
          </a:xfrm>
          <a:prstGeom prst="rect">
            <a:avLst/>
          </a:prstGeom>
          <a:noFill/>
        </p:spPr>
      </p:pic>
      <p:pic>
        <p:nvPicPr>
          <p:cNvPr id="4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134775" y="6235391"/>
            <a:ext cx="698674" cy="675414"/>
          </a:xfrm>
          <a:prstGeom prst="rect">
            <a:avLst/>
          </a:prstGeom>
          <a:noFill/>
        </p:spPr>
      </p:pic>
      <p:pic>
        <p:nvPicPr>
          <p:cNvPr id="4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320951" y="6043196"/>
            <a:ext cx="698674" cy="6754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Multipurpose Internet Mail Extensions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MIME protocol is used to add attachment facility in mail client.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Mail will be send by composition of SMTP and MIME protocols.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MIME protocol will convert data in appropriate format so that client can send files across internet. </a:t>
            </a:r>
          </a:p>
          <a:p>
            <a:endParaRPr lang="en-US" dirty="0" smtClean="0"/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Simple Mail Transfer Protocol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SMTP is an internet protocol which is used for E-mail transmission across internet.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SMTP is specified for outgoing mail transport and uses TCP port 25.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SMTP is last updated by RFC 5321, which includes the extended SMTP.</a:t>
            </a:r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Internet Message Access Protocol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IMAP is used to retrieve mails from server.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The current version IMAP4rev1 is defined by RFC 3501.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IMAP allows to retrieve E-mail from server. Client can check mails by sending request to server.</a:t>
            </a:r>
          </a:p>
          <a:p>
            <a:r>
              <a:rPr lang="en-US" sz="4000" dirty="0" smtClean="0">
                <a:latin typeface="Kokila" pitchFamily="34" charset="0"/>
                <a:cs typeface="Kokila" pitchFamily="34" charset="0"/>
              </a:rPr>
              <a:t>Messages can be deleted directly from server, so cleaning up of mailbox will be easier for user.  </a:t>
            </a:r>
          </a:p>
          <a:p>
            <a:endParaRPr lang="en-US" dirty="0" smtClean="0"/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Some Methods 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JavaMail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pperplate Gothic Bold" pitchFamily="34" charset="0"/>
              </a:rPr>
              <a:t> API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Store.Connect</a:t>
            </a:r>
            <a:r>
              <a:rPr lang="en-GB" sz="2400" dirty="0" smtClean="0"/>
              <a:t>(</a:t>
            </a:r>
            <a:r>
              <a:rPr lang="en-GB" sz="2400" dirty="0" err="1" smtClean="0"/>
              <a:t>hostname,username,password</a:t>
            </a:r>
            <a:r>
              <a:rPr lang="en-GB" sz="2400" dirty="0" smtClean="0"/>
              <a:t>); used for opening the connection with the store of the particular user, used when authenticating the user</a:t>
            </a:r>
          </a:p>
          <a:p>
            <a:r>
              <a:rPr lang="en-GB" sz="2400" dirty="0" err="1" smtClean="0"/>
              <a:t>Transport.connect</a:t>
            </a:r>
            <a:r>
              <a:rPr lang="en-GB" sz="2400" dirty="0" smtClean="0"/>
              <a:t>(</a:t>
            </a:r>
            <a:r>
              <a:rPr lang="en-GB" sz="2400" dirty="0" err="1" smtClean="0"/>
              <a:t>host,username,password</a:t>
            </a:r>
            <a:r>
              <a:rPr lang="en-GB" sz="2400" dirty="0" smtClean="0"/>
              <a:t>);used to connect to the server for sending the mail.</a:t>
            </a:r>
          </a:p>
          <a:p>
            <a:r>
              <a:rPr lang="en-GB" sz="2400" dirty="0" err="1" smtClean="0"/>
              <a:t>Transport.sendMessage</a:t>
            </a:r>
            <a:r>
              <a:rPr lang="en-GB" sz="2400" dirty="0" smtClean="0"/>
              <a:t>(</a:t>
            </a:r>
            <a:r>
              <a:rPr lang="en-GB" sz="2400" dirty="0" err="1" smtClean="0"/>
              <a:t>message,message.getAllRecipents</a:t>
            </a:r>
            <a:r>
              <a:rPr lang="en-GB" sz="2400" dirty="0" smtClean="0"/>
              <a:t>());used to sending the mails to specified </a:t>
            </a:r>
            <a:r>
              <a:rPr lang="en-GB" sz="2400" dirty="0" err="1" smtClean="0"/>
              <a:t>recipents</a:t>
            </a:r>
            <a:r>
              <a:rPr lang="en-GB" sz="2400" dirty="0" smtClean="0"/>
              <a:t>.</a:t>
            </a:r>
            <a:endParaRPr lang="en-US" sz="2400" dirty="0" smtClean="0"/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pperplate Gothic Bold" pitchFamily="34" charset="0"/>
              </a:rPr>
              <a:t>Use Case Diagram</a:t>
            </a:r>
            <a:endParaRPr lang="en-US" dirty="0">
              <a:latin typeface="Copperplate Gothic Bold" pitchFamily="34" charset="0"/>
            </a:endParaRPr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1027" name="Picture 3" descr="C:\Users\Disha\Desktop\usecase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67" t="9470" r="17500" b="13047"/>
          <a:stretch>
            <a:fillRect/>
          </a:stretch>
        </p:blipFill>
        <p:spPr bwMode="auto">
          <a:xfrm>
            <a:off x="1447800" y="914400"/>
            <a:ext cx="6248400" cy="5638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2050" name="Picture 2" descr="C:\Users\Dell\Desktop\latest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486400"/>
            <a:ext cx="1131176" cy="1171575"/>
          </a:xfrm>
          <a:prstGeom prst="rect">
            <a:avLst/>
          </a:prstGeom>
          <a:noFill/>
        </p:spPr>
      </p:pic>
      <p:pic>
        <p:nvPicPr>
          <p:cNvPr id="102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2184963" y="5616183"/>
            <a:ext cx="546948" cy="528739"/>
          </a:xfrm>
          <a:prstGeom prst="rect">
            <a:avLst/>
          </a:prstGeom>
          <a:noFill/>
        </p:spPr>
      </p:pic>
      <p:pic>
        <p:nvPicPr>
          <p:cNvPr id="1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12" t="21022" b="17632"/>
          <a:stretch>
            <a:fillRect/>
          </a:stretch>
        </p:blipFill>
        <p:spPr bwMode="auto">
          <a:xfrm rot="7387103">
            <a:off x="1620901" y="6223188"/>
            <a:ext cx="544335" cy="526213"/>
          </a:xfrm>
          <a:prstGeom prst="rect">
            <a:avLst/>
          </a:prstGeom>
          <a:noFill/>
        </p:spPr>
      </p:pic>
      <p:pic>
        <p:nvPicPr>
          <p:cNvPr id="16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3168816" y="5715244"/>
            <a:ext cx="508892" cy="491950"/>
          </a:xfrm>
          <a:prstGeom prst="rect">
            <a:avLst/>
          </a:prstGeom>
          <a:noFill/>
        </p:spPr>
      </p:pic>
      <p:pic>
        <p:nvPicPr>
          <p:cNvPr id="17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2759896" y="6249420"/>
            <a:ext cx="521842" cy="504469"/>
          </a:xfrm>
          <a:prstGeom prst="rect">
            <a:avLst/>
          </a:prstGeom>
          <a:noFill/>
        </p:spPr>
      </p:pic>
      <p:pic>
        <p:nvPicPr>
          <p:cNvPr id="1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3826696" y="6249420"/>
            <a:ext cx="521841" cy="504468"/>
          </a:xfrm>
          <a:prstGeom prst="rect">
            <a:avLst/>
          </a:prstGeom>
          <a:noFill/>
        </p:spPr>
      </p:pic>
      <p:pic>
        <p:nvPicPr>
          <p:cNvPr id="1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4969695" y="6249421"/>
            <a:ext cx="521841" cy="504468"/>
          </a:xfrm>
          <a:prstGeom prst="rect">
            <a:avLst/>
          </a:prstGeom>
          <a:noFill/>
        </p:spPr>
      </p:pic>
      <p:pic>
        <p:nvPicPr>
          <p:cNvPr id="20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4162588" y="5764855"/>
            <a:ext cx="508891" cy="491949"/>
          </a:xfrm>
          <a:prstGeom prst="rect">
            <a:avLst/>
          </a:prstGeom>
          <a:noFill/>
        </p:spPr>
      </p:pic>
      <p:pic>
        <p:nvPicPr>
          <p:cNvPr id="2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5078215" y="5689934"/>
            <a:ext cx="521955" cy="504578"/>
          </a:xfrm>
          <a:prstGeom prst="rect">
            <a:avLst/>
          </a:prstGeom>
          <a:noFill/>
        </p:spPr>
      </p:pic>
      <p:pic>
        <p:nvPicPr>
          <p:cNvPr id="2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066534" y="5723007"/>
            <a:ext cx="511954" cy="494910"/>
          </a:xfrm>
          <a:prstGeom prst="rect">
            <a:avLst/>
          </a:prstGeom>
          <a:noFill/>
        </p:spPr>
      </p:pic>
      <p:pic>
        <p:nvPicPr>
          <p:cNvPr id="23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5913283" y="6339950"/>
            <a:ext cx="524531" cy="507069"/>
          </a:xfrm>
          <a:prstGeom prst="rect">
            <a:avLst/>
          </a:prstGeom>
          <a:noFill/>
        </p:spPr>
      </p:pic>
      <p:pic>
        <p:nvPicPr>
          <p:cNvPr id="25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8540418" y="6296624"/>
            <a:ext cx="512371" cy="495313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pperplate Gothic Bold" pitchFamily="34" charset="0"/>
              </a:rPr>
              <a:t>LOGIN ACTIVITY DIAGRAM</a:t>
            </a:r>
            <a:endParaRPr lang="en-US" sz="3200" dirty="0">
              <a:latin typeface="Copperplate Gothic Bold" pitchFamily="34" charset="0"/>
            </a:endParaRPr>
          </a:p>
        </p:txBody>
      </p:sp>
      <p:pic>
        <p:nvPicPr>
          <p:cNvPr id="28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7789577" y="6246285"/>
            <a:ext cx="524531" cy="507069"/>
          </a:xfrm>
          <a:prstGeom prst="rect">
            <a:avLst/>
          </a:prstGeom>
          <a:noFill/>
        </p:spPr>
      </p:pic>
      <p:pic>
        <p:nvPicPr>
          <p:cNvPr id="29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7387103">
            <a:off x="6798975" y="6429248"/>
            <a:ext cx="524531" cy="507069"/>
          </a:xfrm>
          <a:prstGeom prst="rect">
            <a:avLst/>
          </a:prstGeom>
          <a:noFill/>
        </p:spPr>
      </p:pic>
      <p:pic>
        <p:nvPicPr>
          <p:cNvPr id="31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6906076" y="5841354"/>
            <a:ext cx="511954" cy="494910"/>
          </a:xfrm>
          <a:prstGeom prst="rect">
            <a:avLst/>
          </a:prstGeom>
          <a:noFill/>
        </p:spPr>
      </p:pic>
      <p:pic>
        <p:nvPicPr>
          <p:cNvPr id="32" name="Picture 2" descr="C:\Users\Dell\Downloads\christmaspenguin1.jpg"/>
          <p:cNvPicPr>
            <a:picLocks noChangeAspect="1" noChangeArrowheads="1"/>
          </p:cNvPicPr>
          <p:nvPr/>
        </p:nvPicPr>
        <p:blipFill>
          <a:blip r:embed="rId4"/>
          <a:srcRect l="49312" t="21022" b="17632"/>
          <a:stretch>
            <a:fillRect/>
          </a:stretch>
        </p:blipFill>
        <p:spPr bwMode="auto">
          <a:xfrm rot="10039172">
            <a:off x="8049076" y="5765155"/>
            <a:ext cx="511954" cy="494910"/>
          </a:xfrm>
          <a:prstGeom prst="rect">
            <a:avLst/>
          </a:prstGeom>
          <a:noFill/>
        </p:spPr>
      </p:pic>
      <p:pic>
        <p:nvPicPr>
          <p:cNvPr id="3074" name="Picture 2" descr="D:\Email\Login Activity.jpg"/>
          <p:cNvPicPr>
            <a:picLocks noChangeAspect="1" noChangeArrowheads="1"/>
          </p:cNvPicPr>
          <p:nvPr/>
        </p:nvPicPr>
        <p:blipFill>
          <a:blip r:embed="rId5"/>
          <a:srcRect l="3922" t="13003" r="9804"/>
          <a:stretch>
            <a:fillRect/>
          </a:stretch>
        </p:blipFill>
        <p:spPr bwMode="auto">
          <a:xfrm>
            <a:off x="1371600" y="914400"/>
            <a:ext cx="6705600" cy="55546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301</Words>
  <Application>Microsoft Office PowerPoint</Application>
  <PresentationFormat>On-screen Show (4:3)</PresentationFormat>
  <Paragraphs>58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Mail Client </vt:lpstr>
      <vt:lpstr>Multipurpose Internet Mail Extensions</vt:lpstr>
      <vt:lpstr>Simple Mail Transfer Protocol </vt:lpstr>
      <vt:lpstr>Internet Message Access Protocol</vt:lpstr>
      <vt:lpstr>Some Methods from JavaMail API</vt:lpstr>
      <vt:lpstr>Use Case Diagram</vt:lpstr>
      <vt:lpstr>Slide 8</vt:lpstr>
      <vt:lpstr>LOGIN ACTIVITY DIAGRAM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32</cp:revision>
  <dcterms:created xsi:type="dcterms:W3CDTF">2011-10-10T12:47:06Z</dcterms:created>
  <dcterms:modified xsi:type="dcterms:W3CDTF">2011-10-11T03:37:23Z</dcterms:modified>
</cp:coreProperties>
</file>