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84" r:id="rId5"/>
    <p:sldId id="285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7" r:id="rId14"/>
    <p:sldId id="266" r:id="rId15"/>
    <p:sldId id="268" r:id="rId16"/>
    <p:sldId id="271" r:id="rId17"/>
    <p:sldId id="270" r:id="rId18"/>
    <p:sldId id="269" r:id="rId19"/>
    <p:sldId id="272" r:id="rId20"/>
    <p:sldId id="274" r:id="rId21"/>
    <p:sldId id="273" r:id="rId22"/>
    <p:sldId id="275" r:id="rId23"/>
    <p:sldId id="277" r:id="rId24"/>
    <p:sldId id="276" r:id="rId25"/>
    <p:sldId id="278" r:id="rId26"/>
    <p:sldId id="280" r:id="rId27"/>
    <p:sldId id="279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29" d="100"/>
          <a:sy n="129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printerSettings" Target="printerSettings/printerSettings1.bin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DC01-437F-4D9E-9E68-F3E6BDCFD93C}" type="datetimeFigureOut">
              <a:rPr lang="en-US" smtClean="0"/>
              <a:pPr/>
              <a:t>02/05/11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CC9B-6316-4556-B002-5BE88A24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DC01-437F-4D9E-9E68-F3E6BDCFD93C}" type="datetimeFigureOut">
              <a:rPr lang="en-US" smtClean="0"/>
              <a:pPr/>
              <a:t>02/05/11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CC9B-6316-4556-B002-5BE88A24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DC01-437F-4D9E-9E68-F3E6BDCFD93C}" type="datetimeFigureOut">
              <a:rPr lang="en-US" smtClean="0"/>
              <a:pPr/>
              <a:t>02/05/11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CC9B-6316-4556-B002-5BE88A24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DC01-437F-4D9E-9E68-F3E6BDCFD93C}" type="datetimeFigureOut">
              <a:rPr lang="en-US" smtClean="0"/>
              <a:pPr/>
              <a:t>02/05/11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CC9B-6316-4556-B002-5BE88A24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DC01-437F-4D9E-9E68-F3E6BDCFD93C}" type="datetimeFigureOut">
              <a:rPr lang="en-US" smtClean="0"/>
              <a:pPr/>
              <a:t>02/05/11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CC9B-6316-4556-B002-5BE88A24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DC01-437F-4D9E-9E68-F3E6BDCFD93C}" type="datetimeFigureOut">
              <a:rPr lang="en-US" smtClean="0"/>
              <a:pPr/>
              <a:t>02/05/11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CC9B-6316-4556-B002-5BE88A24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DC01-437F-4D9E-9E68-F3E6BDCFD93C}" type="datetimeFigureOut">
              <a:rPr lang="en-US" smtClean="0"/>
              <a:pPr/>
              <a:t>02/05/11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CC9B-6316-4556-B002-5BE88A24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DC01-437F-4D9E-9E68-F3E6BDCFD93C}" type="datetimeFigureOut">
              <a:rPr lang="en-US" smtClean="0"/>
              <a:pPr/>
              <a:t>02/05/11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CC9B-6316-4556-B002-5BE88A24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DC01-437F-4D9E-9E68-F3E6BDCFD93C}" type="datetimeFigureOut">
              <a:rPr lang="en-US" smtClean="0"/>
              <a:pPr/>
              <a:t>02/05/11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CC9B-6316-4556-B002-5BE88A24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DC01-437F-4D9E-9E68-F3E6BDCFD93C}" type="datetimeFigureOut">
              <a:rPr lang="en-US" smtClean="0"/>
              <a:pPr/>
              <a:t>02/05/11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CC9B-6316-4556-B002-5BE88A24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DC01-437F-4D9E-9E68-F3E6BDCFD93C}" type="datetimeFigureOut">
              <a:rPr lang="en-US" smtClean="0"/>
              <a:pPr/>
              <a:t>02/05/11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CC9B-6316-4556-B002-5BE88A24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2DC01-437F-4D9E-9E68-F3E6BDCFD93C}" type="datetimeFigureOut">
              <a:rPr lang="en-US" smtClean="0"/>
              <a:pPr/>
              <a:t>02/05/11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CC9B-6316-4556-B002-5BE88A24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1" Type="http://schemas.microsoft.com/office/2007/relationships/media" Target="file://localhost/Volumes/Macintosh_HD2/doll/part%202.m2v" TargetMode="External"/><Relationship Id="rId2" Type="http://schemas.openxmlformats.org/officeDocument/2006/relationships/video" Target="file://localhost/Volumes/Macintosh_HD2/doll/part%202.m2v" TargetMode="External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jpeg"/><Relationship Id="rId10" Type="http://schemas.openxmlformats.org/officeDocument/2006/relationships/image" Target="../media/image9.jpe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1" name="Picture 20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-2564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25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6023" r="18808" b="9522"/>
          <a:stretch/>
        </p:blipFill>
        <p:spPr bwMode="auto">
          <a:xfrm>
            <a:off x="8077201" y="1219200"/>
            <a:ext cx="10667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038600"/>
            <a:ext cx="106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31" name="Picture 30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667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387"/>
            <a:ext cx="8229600" cy="1143000"/>
          </a:xfrm>
        </p:spPr>
        <p:txBody>
          <a:bodyPr/>
          <a:lstStyle/>
          <a:p>
            <a:r>
              <a:rPr lang="en-US" dirty="0" smtClean="0"/>
              <a:t>What  is Wedding Photography?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905000"/>
            <a:ext cx="5943600" cy="3916363"/>
          </a:xfrm>
        </p:spPr>
        <p:txBody>
          <a:bodyPr/>
          <a:lstStyle/>
          <a:p>
            <a:r>
              <a:rPr lang="en-US" dirty="0"/>
              <a:t>Wedding photography is a blend of different types of photography</a:t>
            </a:r>
            <a:r>
              <a:rPr lang="en-US" dirty="0" smtClean="0"/>
              <a:t>. It is </a:t>
            </a:r>
            <a:r>
              <a:rPr lang="en-US" dirty="0"/>
              <a:t>a documentary of the wedding </a:t>
            </a:r>
            <a:r>
              <a:rPr lang="en-US" dirty="0" smtClean="0"/>
              <a:t>date.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9" name="Picture 18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-2564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23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6023" r="18808" b="9522"/>
          <a:stretch/>
        </p:blipFill>
        <p:spPr bwMode="auto">
          <a:xfrm>
            <a:off x="8077201" y="1219200"/>
            <a:ext cx="10667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038600"/>
            <a:ext cx="106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29" name="Picture 28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667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Capture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Reach at venue little early to setup tools.</a:t>
            </a:r>
          </a:p>
          <a:p>
            <a:pPr lvl="0">
              <a:buNone/>
            </a:pPr>
            <a:endParaRPr lang="en-US" sz="2800" dirty="0" smtClean="0"/>
          </a:p>
          <a:p>
            <a:pPr lvl="0"/>
            <a:r>
              <a:rPr lang="en-US" sz="2800" dirty="0" smtClean="0"/>
              <a:t>Capture/shoot live precious moments.</a:t>
            </a:r>
          </a:p>
          <a:p>
            <a:pPr lvl="0">
              <a:buNone/>
            </a:pPr>
            <a:endParaRPr lang="en-US" sz="2800" dirty="0" smtClean="0"/>
          </a:p>
          <a:p>
            <a:pPr lvl="0"/>
            <a:r>
              <a:rPr lang="en-US" sz="2800" dirty="0" smtClean="0"/>
              <a:t>Select good photographs.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2" name="Picture 31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-2564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36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6023" r="18808" b="9522"/>
          <a:stretch/>
        </p:blipFill>
        <p:spPr bwMode="auto">
          <a:xfrm>
            <a:off x="8077201" y="1219200"/>
            <a:ext cx="10667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038600"/>
            <a:ext cx="106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42" name="Picture 41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667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43"/>
            <a:ext cx="8229600" cy="1143000"/>
          </a:xfrm>
        </p:spPr>
        <p:txBody>
          <a:bodyPr/>
          <a:lstStyle/>
          <a:p>
            <a:r>
              <a:rPr lang="en-US" dirty="0" smtClean="0"/>
              <a:t>Photo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010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SLR (Single Lens Reflex): This type of camera is used in low budget events. It contains 35mm Negatives, size of sensor is “APC C” size and around 10mega pixels.</a:t>
            </a:r>
          </a:p>
          <a:p>
            <a:r>
              <a:rPr lang="en-US" sz="2800" dirty="0" smtClean="0"/>
              <a:t>DSLR (Digital Single Lens Reflex): This type of camera is used in High budget events. It captures image digitally, which used CCD (Charge Couple Device).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62"/>
            <a:ext cx="8229600" cy="1143000"/>
          </a:xfrm>
        </p:spPr>
        <p:txBody>
          <a:bodyPr/>
          <a:lstStyle/>
          <a:p>
            <a:r>
              <a:rPr lang="en-US" dirty="0" smtClean="0"/>
              <a:t>Video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0104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DV (Digital Video): These Cameras are used for low budget events. It has the resolution size of 720x576 pixels.</a:t>
            </a:r>
          </a:p>
          <a:p>
            <a:r>
              <a:rPr lang="en-US" dirty="0" smtClean="0"/>
              <a:t>HD (High Definition): These Cameras are used for High budget events. It has resolution size of 1280x576/1440x1080 pixels.</a:t>
            </a:r>
          </a:p>
          <a:p>
            <a:r>
              <a:rPr lang="en-US" dirty="0" smtClean="0"/>
              <a:t>HDV (High Definition Video (Full HD)): These Cameras are used for Capturing pictures in 1920x1080 pixels of resolution size.</a:t>
            </a:r>
          </a:p>
          <a:p>
            <a:endParaRPr lang="en-US" dirty="0"/>
          </a:p>
        </p:txBody>
      </p:sp>
      <p:pic>
        <p:nvPicPr>
          <p:cNvPr id="5" name="Picture 4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0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9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r="18808" b="9522"/>
          <a:stretch/>
        </p:blipFill>
        <p:spPr bwMode="auto">
          <a:xfrm>
            <a:off x="8077201" y="1219200"/>
            <a:ext cx="106679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191000"/>
            <a:ext cx="1066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15" name="Picture 14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895600"/>
            <a:ext cx="106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4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 - Capture Department</a:t>
            </a:r>
            <a:endParaRPr lang="en-US" dirty="0"/>
          </a:p>
        </p:txBody>
      </p:sp>
      <p:pic>
        <p:nvPicPr>
          <p:cNvPr id="4" name="Content Placeholder 3" descr="C:\Users\Disha\Desktop\changed\capture fianl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371600"/>
            <a:ext cx="3200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C:\Users\Disha\Desktop\Use-Case Capture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400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9" name="Picture 18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-2564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23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6023" r="18808" b="9522"/>
          <a:stretch/>
        </p:blipFill>
        <p:spPr bwMode="auto">
          <a:xfrm>
            <a:off x="8077201" y="1219200"/>
            <a:ext cx="10667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038600"/>
            <a:ext cx="106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29" name="Picture 28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667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Editing And Designing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010400" cy="4525963"/>
          </a:xfrm>
        </p:spPr>
        <p:txBody>
          <a:bodyPr/>
          <a:lstStyle/>
          <a:p>
            <a:pPr lvl="0"/>
            <a:r>
              <a:rPr lang="en-US" dirty="0" smtClean="0"/>
              <a:t>Edit the images/video.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Design album.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Prepare final video.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Deliver images/video on time.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9" name="Picture 18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-2564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23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6023" r="18808" b="9522"/>
          <a:stretch/>
        </p:blipFill>
        <p:spPr bwMode="auto">
          <a:xfrm>
            <a:off x="8077201" y="1219200"/>
            <a:ext cx="10667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038600"/>
            <a:ext cx="106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29" name="Picture 28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667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67818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Aperture :   </a:t>
            </a:r>
          </a:p>
          <a:p>
            <a:pPr>
              <a:buNone/>
            </a:pPr>
            <a:r>
              <a:rPr lang="en-US" sz="2400" dirty="0" smtClean="0"/>
              <a:t>	For Apple Macintosh Operating System  </a:t>
            </a:r>
          </a:p>
          <a:p>
            <a:pPr>
              <a:buNone/>
            </a:pPr>
            <a:r>
              <a:rPr lang="en-US" sz="2400" dirty="0" smtClean="0"/>
              <a:t>	Basically meant for color correction.</a:t>
            </a:r>
          </a:p>
          <a:p>
            <a:r>
              <a:rPr lang="en-US" sz="2400" dirty="0" err="1" smtClean="0"/>
              <a:t>Karizma</a:t>
            </a:r>
            <a:r>
              <a:rPr lang="en-US" sz="2400" dirty="0" smtClean="0"/>
              <a:t> Classic : </a:t>
            </a:r>
          </a:p>
          <a:p>
            <a:pPr>
              <a:buNone/>
            </a:pPr>
            <a:r>
              <a:rPr lang="en-US" sz="2400" dirty="0" smtClean="0"/>
              <a:t>	For designing albums</a:t>
            </a:r>
          </a:p>
          <a:p>
            <a:pPr>
              <a:buNone/>
            </a:pPr>
            <a:r>
              <a:rPr lang="en-US" sz="2400" dirty="0" smtClean="0"/>
              <a:t>	Works fast and saves time for designing. </a:t>
            </a:r>
          </a:p>
          <a:p>
            <a:r>
              <a:rPr lang="en-US" sz="2400" dirty="0" smtClean="0"/>
              <a:t>Adobe Photoshop :</a:t>
            </a:r>
          </a:p>
          <a:p>
            <a:pPr>
              <a:buNone/>
            </a:pPr>
            <a:r>
              <a:rPr lang="en-US" sz="2400" dirty="0" smtClean="0"/>
              <a:t>	At the Top for photo editing software</a:t>
            </a:r>
          </a:p>
          <a:p>
            <a:pPr>
              <a:buNone/>
            </a:pPr>
            <a:r>
              <a:rPr lang="en-US" sz="2400" dirty="0" smtClean="0"/>
              <a:t>	Problem : Takes too much time for editing &amp; designing images.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00"/>
                            </p:stCondLst>
                            <p:childTnLst>
                              <p:par>
                                <p:cTn id="9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200"/>
                            </p:stCondLst>
                            <p:childTnLst>
                              <p:par>
                                <p:cTn id="10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 – Editing And Designing Department</a:t>
            </a:r>
            <a:endParaRPr lang="en-US" dirty="0"/>
          </a:p>
        </p:txBody>
      </p:sp>
      <p:pic>
        <p:nvPicPr>
          <p:cNvPr id="4" name="Content Placeholder 3" descr="C:\Users\Disha\Desktop\changed\edi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5257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C:\Users\Disha\Desktop\Use-Case editing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1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9" name="Picture 18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-2564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23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6023" r="18808" b="9522"/>
          <a:stretch/>
        </p:blipFill>
        <p:spPr bwMode="auto">
          <a:xfrm>
            <a:off x="8077201" y="1219200"/>
            <a:ext cx="10667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038600"/>
            <a:ext cx="106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29" name="Picture 28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667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4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and Printing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010400" cy="4343400"/>
          </a:xfrm>
        </p:spPr>
        <p:txBody>
          <a:bodyPr/>
          <a:lstStyle/>
          <a:p>
            <a:pPr lvl="0"/>
            <a:r>
              <a:rPr lang="en-US" dirty="0" smtClean="0"/>
              <a:t>Printing images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Sorting images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Binding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87"/>
            <a:ext cx="8229600" cy="1143000"/>
          </a:xfrm>
        </p:spPr>
        <p:txBody>
          <a:bodyPr/>
          <a:lstStyle/>
          <a:p>
            <a:r>
              <a:rPr lang="en-US" dirty="0" smtClean="0"/>
              <a:t>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0104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1840s - Photography </a:t>
            </a:r>
            <a:r>
              <a:rPr lang="en-US" dirty="0"/>
              <a:t>had very little commercial use, but the idea of creating memories of the wedding day was already born. </a:t>
            </a:r>
            <a:endParaRPr lang="en-US" dirty="0" smtClean="0"/>
          </a:p>
          <a:p>
            <a:r>
              <a:rPr lang="en-US" dirty="0" smtClean="0"/>
              <a:t>1950s -  Color photographs became possible but photographers continued with black and white films.</a:t>
            </a:r>
          </a:p>
          <a:p>
            <a:r>
              <a:rPr lang="en-US" dirty="0" smtClean="0"/>
              <a:t>1970s - Photographers used </a:t>
            </a:r>
            <a:r>
              <a:rPr lang="en-US" dirty="0"/>
              <a:t>their new portable roll film based cameras and compact flashbulb lighting </a:t>
            </a:r>
            <a:r>
              <a:rPr lang="en-US" dirty="0" smtClean="0"/>
              <a:t>but had low quality.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2" name="Picture 31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-2564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36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6023" r="18808" b="9522"/>
          <a:stretch/>
        </p:blipFill>
        <p:spPr bwMode="auto">
          <a:xfrm>
            <a:off x="8077201" y="1219200"/>
            <a:ext cx="10667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038600"/>
            <a:ext cx="106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42" name="Picture 41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667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 – Developing and Printing Department</a:t>
            </a:r>
            <a:endParaRPr lang="en-US" dirty="0"/>
          </a:p>
        </p:txBody>
      </p:sp>
      <p:pic>
        <p:nvPicPr>
          <p:cNvPr id="4" name="Content Placeholder 3" descr="C:\Users\Disha\Desktop\changed\pdf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524000"/>
            <a:ext cx="388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C:\Users\Disha\Desktop\changed\pd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60198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9" name="Picture 18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-2564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23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6023" r="18808" b="9522"/>
          <a:stretch/>
        </p:blipFill>
        <p:spPr bwMode="auto">
          <a:xfrm>
            <a:off x="8077201" y="1219200"/>
            <a:ext cx="10667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038600"/>
            <a:ext cx="106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29" name="Picture 28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667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87"/>
            <a:ext cx="8229600" cy="1143000"/>
          </a:xfrm>
        </p:spPr>
        <p:txBody>
          <a:bodyPr/>
          <a:lstStyle/>
          <a:p>
            <a:r>
              <a:rPr lang="en-US" dirty="0" smtClean="0"/>
              <a:t>Purchase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010400" cy="44196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Maintain uninterrupted flow of materials to support the schedules. 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Procure materials economically at a cost consistent with the quality and service required. However, generally all purchases may be attempted at the lowest cost.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Develop and maintain good buyer-seller relationship.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Sign contract with companies to get material at lowest price.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Maintain reputation and credibility in the market by fair dealings and payments.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Department - Purchase Department</a:t>
            </a:r>
            <a:endParaRPr lang="en-US" dirty="0"/>
          </a:p>
        </p:txBody>
      </p:sp>
      <p:pic>
        <p:nvPicPr>
          <p:cNvPr id="6" name="Content Placeholder 5" descr="C:\Users\Disha\Desktop\AD Purchase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02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62"/>
            <a:ext cx="8229600" cy="114300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C:\Users\Disha\Desktop\changed\urchase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1"/>
            <a:ext cx="64008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9" name="Picture 18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-2564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23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6023" r="18808" b="9522"/>
          <a:stretch/>
        </p:blipFill>
        <p:spPr bwMode="auto">
          <a:xfrm>
            <a:off x="8077201" y="1219200"/>
            <a:ext cx="10667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038600"/>
            <a:ext cx="106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29" name="Picture 28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667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18"/>
            <a:ext cx="8229600" cy="1143000"/>
          </a:xfrm>
        </p:spPr>
        <p:txBody>
          <a:bodyPr/>
          <a:lstStyle/>
          <a:p>
            <a:r>
              <a:rPr lang="en-US" dirty="0" smtClean="0"/>
              <a:t>Account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010400" cy="4419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Handle general accounts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Prepare financial reports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Pay tax according to governments rules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Pay salary to staff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 -  Account Department</a:t>
            </a:r>
            <a:endParaRPr lang="en-US" dirty="0"/>
          </a:p>
        </p:txBody>
      </p:sp>
      <p:pic>
        <p:nvPicPr>
          <p:cNvPr id="4" name="Content Placeholder 3" descr="C:\Users\Disha\Desktop\AD accounts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00200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C:\Users\Disha\Desktop\changed\acc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324600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9600" dirty="0" smtClean="0">
                <a:latin typeface="Jokerman" pitchFamily="82" charset="0"/>
              </a:rPr>
              <a:t>Thank You</a:t>
            </a:r>
            <a:endParaRPr lang="en-US" sz="9600" dirty="0">
              <a:latin typeface="Jokerman" pitchFamily="8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2" name="Picture 31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-2564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36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6023" r="18808" b="9522"/>
          <a:stretch/>
        </p:blipFill>
        <p:spPr bwMode="auto">
          <a:xfrm>
            <a:off x="8077201" y="1219200"/>
            <a:ext cx="10667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038600"/>
            <a:ext cx="106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42" name="Picture 41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667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87"/>
            <a:ext cx="8229600" cy="1143000"/>
          </a:xfrm>
        </p:spPr>
        <p:txBody>
          <a:bodyPr/>
          <a:lstStyle/>
          <a:p>
            <a:r>
              <a:rPr lang="en-US" dirty="0" smtClean="0"/>
              <a:t>Current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6781800" cy="4525963"/>
          </a:xfrm>
        </p:spPr>
        <p:txBody>
          <a:bodyPr/>
          <a:lstStyle/>
          <a:p>
            <a:r>
              <a:rPr lang="en-US" dirty="0" smtClean="0"/>
              <a:t>More fashionable approach</a:t>
            </a:r>
          </a:p>
          <a:p>
            <a:r>
              <a:rPr lang="en-US" dirty="0" smtClean="0"/>
              <a:t>Wedding photojournalism </a:t>
            </a:r>
          </a:p>
          <a:p>
            <a:r>
              <a:rPr lang="en-US" dirty="0" smtClean="0"/>
              <a:t>Blend of traditional and journalistic wedding </a:t>
            </a:r>
          </a:p>
          <a:p>
            <a:r>
              <a:rPr lang="en-US" dirty="0" smtClean="0"/>
              <a:t>Half the photo is made on the camera with the half of the photos are achieved through artistic editing and manipulation.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rt 2.m2v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36156" y="-56680"/>
            <a:ext cx="9332556" cy="6941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2" name="Picture 31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-2564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36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6023" r="18808" b="9522"/>
          <a:stretch/>
        </p:blipFill>
        <p:spPr bwMode="auto">
          <a:xfrm>
            <a:off x="8077201" y="1219200"/>
            <a:ext cx="10667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038600"/>
            <a:ext cx="106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42" name="Picture 41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667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DEPARTMENTS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SALES</a:t>
            </a:r>
          </a:p>
          <a:p>
            <a:r>
              <a:rPr lang="en-US" dirty="0" smtClean="0"/>
              <a:t>CAPTURE</a:t>
            </a:r>
          </a:p>
          <a:p>
            <a:r>
              <a:rPr lang="en-US" dirty="0" smtClean="0"/>
              <a:t>EDITING  AND DESIGNING </a:t>
            </a:r>
          </a:p>
          <a:p>
            <a:r>
              <a:rPr lang="en-US" dirty="0" smtClean="0"/>
              <a:t>PRINTING AND DEVELOPING </a:t>
            </a:r>
          </a:p>
          <a:p>
            <a:r>
              <a:rPr lang="en-US" dirty="0" smtClean="0"/>
              <a:t>PURCHASE</a:t>
            </a:r>
          </a:p>
          <a:p>
            <a:r>
              <a:rPr lang="en-US" dirty="0" smtClean="0"/>
              <a:t>ACCOUNTS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00"/>
                            </p:stCondLst>
                            <p:childTnLst>
                              <p:par>
                                <p:cTn id="9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200"/>
                            </p:stCondLst>
                            <p:childTnLst>
                              <p:par>
                                <p:cTn id="10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200"/>
                            </p:stCondLst>
                            <p:childTnLst>
                              <p:par>
                                <p:cTn id="1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200"/>
                            </p:stCondLst>
                            <p:childTnLst>
                              <p:par>
                                <p:cTn id="1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9" name="Picture 18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-2564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23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6023" r="18808" b="9522"/>
          <a:stretch/>
        </p:blipFill>
        <p:spPr bwMode="auto">
          <a:xfrm>
            <a:off x="8077201" y="1219200"/>
            <a:ext cx="10667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038600"/>
            <a:ext cx="106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29" name="Picture 28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667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SALES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5257800" cy="429736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Attend client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Get order and deliver it in time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Develop and maintain good relations between client and Studio.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Try to develop Studio’s business.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0" name="Picture 19" descr="C:\Users\Admin\Desktop\wedding images\fr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>
            <a:fillRect/>
          </a:stretch>
        </p:blipFill>
        <p:spPr bwMode="auto">
          <a:xfrm>
            <a:off x="-2564" y="2667000"/>
            <a:ext cx="1066800" cy="13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D:\pi\6a00d8357c6b5b69e20111685a0053970c-500wi.jpg"/>
          <p:cNvPicPr/>
          <p:nvPr/>
        </p:nvPicPr>
        <p:blipFill>
          <a:blip r:embed="rId3"/>
          <a:srcRect l="1329" t="33803" r="76086" b="33803"/>
          <a:stretch>
            <a:fillRect/>
          </a:stretch>
        </p:blipFill>
        <p:spPr bwMode="auto">
          <a:xfrm>
            <a:off x="0" y="1219200"/>
            <a:ext cx="106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D:\pi\6a00d8357c6b5b69e20111685a0053970c-500wi.jpg"/>
          <p:cNvPicPr/>
          <p:nvPr/>
        </p:nvPicPr>
        <p:blipFill>
          <a:blip r:embed="rId3"/>
          <a:srcRect l="26310" t="66516" r="51564"/>
          <a:stretch>
            <a:fillRect/>
          </a:stretch>
        </p:blipFill>
        <p:spPr bwMode="auto">
          <a:xfrm>
            <a:off x="6477000" y="57150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C:\Users\Disha\Desktop\wedding images\Royal Weddings in India.jpg"/>
          <p:cNvPicPr>
            <a:picLocks noChangeAspect="1" noChangeArrowheads="1"/>
          </p:cNvPicPr>
          <p:nvPr/>
        </p:nvPicPr>
        <p:blipFill>
          <a:blip r:embed="rId4"/>
          <a:srcRect b="4802"/>
          <a:stretch>
            <a:fillRect/>
          </a:stretch>
        </p:blipFill>
        <p:spPr bwMode="auto">
          <a:xfrm>
            <a:off x="0" y="4038600"/>
            <a:ext cx="1066800" cy="1487907"/>
          </a:xfrm>
          <a:prstGeom prst="rect">
            <a:avLst/>
          </a:prstGeom>
          <a:noFill/>
        </p:spPr>
      </p:pic>
      <p:pic>
        <p:nvPicPr>
          <p:cNvPr id="24" name="Picture 4" descr="C:\Users\Admin\Desktop\wedding images\Houston_Indian_Wedding_Photographer_KeshaNeil_serendipity_026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6023" r="18808" b="9522"/>
          <a:stretch/>
        </p:blipFill>
        <p:spPr bwMode="auto">
          <a:xfrm>
            <a:off x="8077201" y="1219200"/>
            <a:ext cx="10667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C:\Users\Admin\Desktop\wedding images\hald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570"/>
            <a:ext cx="106680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 descr="C:\Users\Admin\Desktop\wedding images\indian-wed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Admin\Desktop\wedding images\Indian Bridal Jewelry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15000"/>
            <a:ext cx="18410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D:\pi\6a00d8357c6b5b69e20111685a0053970c-500wi.jpg"/>
          <p:cNvPicPr/>
          <p:nvPr/>
        </p:nvPicPr>
        <p:blipFill>
          <a:blip r:embed="rId3"/>
          <a:srcRect l="51443" t="72524" r="32924" b="1522"/>
          <a:stretch>
            <a:fillRect/>
          </a:stretch>
        </p:blipFill>
        <p:spPr bwMode="auto">
          <a:xfrm>
            <a:off x="8077200" y="4038600"/>
            <a:ext cx="106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 descr="C:\Users\Disha\Desktop\wedding images\indian_wedding_climie_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715000"/>
            <a:ext cx="1794042" cy="1143000"/>
          </a:xfrm>
          <a:prstGeom prst="rect">
            <a:avLst/>
          </a:prstGeom>
          <a:noFill/>
        </p:spPr>
      </p:pic>
      <p:pic>
        <p:nvPicPr>
          <p:cNvPr id="30" name="Picture 29" descr="D:\pi\6a00d8357c6b5b69e20111685a0053970c-500wi.jpg"/>
          <p:cNvPicPr/>
          <p:nvPr/>
        </p:nvPicPr>
        <p:blipFill>
          <a:blip r:embed="rId3"/>
          <a:srcRect l="76056" t="34892" r="3421" b="35344"/>
          <a:stretch>
            <a:fillRect/>
          </a:stretch>
        </p:blipFill>
        <p:spPr bwMode="auto">
          <a:xfrm>
            <a:off x="8077200" y="2667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6" descr="C:\Users\Disha\Desktop\wedding images\wedding planners india.jpg"/>
          <p:cNvPicPr>
            <a:picLocks noChangeAspect="1" noChangeArrowheads="1"/>
          </p:cNvPicPr>
          <p:nvPr/>
        </p:nvPicPr>
        <p:blipFill>
          <a:blip r:embed="rId10"/>
          <a:srcRect t="20034"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/>
              <a:t>Silver – Rs 50,000</a:t>
            </a:r>
          </a:p>
          <a:p>
            <a:pPr>
              <a:buNone/>
            </a:pPr>
            <a:r>
              <a:rPr lang="en-US" sz="1800" dirty="0" smtClean="0"/>
              <a:t>	One expert wedding photographer. </a:t>
            </a:r>
          </a:p>
          <a:p>
            <a:pPr>
              <a:buNone/>
            </a:pPr>
            <a:r>
              <a:rPr lang="en-US" sz="1800" dirty="0" smtClean="0"/>
              <a:t>	Number of photographs - around 200. </a:t>
            </a:r>
          </a:p>
          <a:p>
            <a:pPr>
              <a:buNone/>
            </a:pPr>
            <a:r>
              <a:rPr lang="en-US" sz="1800" dirty="0" smtClean="0"/>
              <a:t>	Printing will be done in studio itself. </a:t>
            </a:r>
          </a:p>
          <a:p>
            <a:pPr lvl="0"/>
            <a:r>
              <a:rPr lang="en-US" sz="1800" dirty="0" smtClean="0"/>
              <a:t>Gold – Rs 75,000</a:t>
            </a:r>
          </a:p>
          <a:p>
            <a:pPr>
              <a:buNone/>
            </a:pPr>
            <a:r>
              <a:rPr lang="en-US" sz="1800" dirty="0" smtClean="0"/>
              <a:t>	Two expert wedding photographers . </a:t>
            </a:r>
          </a:p>
          <a:p>
            <a:pPr>
              <a:buNone/>
            </a:pPr>
            <a:r>
              <a:rPr lang="en-US" sz="1800" dirty="0" smtClean="0"/>
              <a:t>	Number of photographs - around 500.</a:t>
            </a:r>
          </a:p>
          <a:p>
            <a:pPr>
              <a:buNone/>
            </a:pPr>
            <a:r>
              <a:rPr lang="en-US" sz="1800" dirty="0" smtClean="0"/>
              <a:t>	Printing and binding will be done at </a:t>
            </a:r>
            <a:r>
              <a:rPr lang="en-US" sz="1800" dirty="0" err="1" smtClean="0"/>
              <a:t>Canvera</a:t>
            </a:r>
            <a:r>
              <a:rPr lang="en-US" sz="1800" dirty="0" smtClean="0"/>
              <a:t>, </a:t>
            </a:r>
            <a:r>
              <a:rPr lang="en-US" sz="1800" dirty="0" err="1" smtClean="0"/>
              <a:t>Bengaluru</a:t>
            </a:r>
            <a:r>
              <a:rPr lang="en-US" sz="1800" dirty="0" smtClean="0"/>
              <a:t>. </a:t>
            </a:r>
          </a:p>
          <a:p>
            <a:pPr lvl="0"/>
            <a:r>
              <a:rPr lang="en-US" sz="1800" dirty="0" smtClean="0"/>
              <a:t>Platinum – Rs 1,00,000</a:t>
            </a:r>
          </a:p>
          <a:p>
            <a:pPr>
              <a:buNone/>
            </a:pPr>
            <a:r>
              <a:rPr lang="en-US" sz="1800" dirty="0" smtClean="0"/>
              <a:t> 	Expert photographers according to the venue. </a:t>
            </a:r>
          </a:p>
          <a:p>
            <a:pPr>
              <a:buNone/>
            </a:pPr>
            <a:r>
              <a:rPr lang="en-US" sz="1800" dirty="0" smtClean="0"/>
              <a:t>	Number of photographs - around 750 and storybook album.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Printing and binding will be done at </a:t>
            </a:r>
            <a:r>
              <a:rPr lang="en-US" sz="1800" dirty="0" err="1" smtClean="0"/>
              <a:t>Graphi</a:t>
            </a:r>
            <a:r>
              <a:rPr lang="en-US" sz="1800" dirty="0" smtClean="0"/>
              <a:t> Studio, Italy.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accel="10000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00"/>
                            </p:stCondLst>
                            <p:childTnLst>
                              <p:par>
                                <p:cTn id="9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200"/>
                            </p:stCondLst>
                            <p:childTnLst>
                              <p:par>
                                <p:cTn id="10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200"/>
                            </p:stCondLst>
                            <p:childTnLst>
                              <p:par>
                                <p:cTn id="1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 – Sales Department</a:t>
            </a:r>
            <a:endParaRPr lang="en-US" dirty="0"/>
          </a:p>
        </p:txBody>
      </p:sp>
      <p:pic>
        <p:nvPicPr>
          <p:cNvPr id="4" name="Picture 3" descr="C:\Users\Disha\Desktop\AD Sal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19200"/>
            <a:ext cx="5257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" y="0"/>
            <a:ext cx="9144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43"/>
            <a:ext cx="8229600" cy="114300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 descr="C:\Users\Disha\Desktop\changed\sales final.jpg"/>
          <p:cNvPicPr/>
          <p:nvPr/>
        </p:nvPicPr>
        <p:blipFill rotWithShape="1">
          <a:blip r:embed="rId2"/>
          <a:srcRect l="34693" t="-366" r="-290" b="366"/>
          <a:stretch/>
        </p:blipFill>
        <p:spPr bwMode="auto">
          <a:xfrm>
            <a:off x="2323536" y="1371600"/>
            <a:ext cx="454861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483</Words>
  <Application>Microsoft Macintosh PowerPoint</Application>
  <PresentationFormat>On-screen Show (4:3)</PresentationFormat>
  <Paragraphs>109</Paragraphs>
  <Slides>28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What  is Wedding Photography?</vt:lpstr>
      <vt:lpstr>History </vt:lpstr>
      <vt:lpstr>Current trends</vt:lpstr>
      <vt:lpstr>PowerPoint Presentation</vt:lpstr>
      <vt:lpstr>DEPARTMENTS</vt:lpstr>
      <vt:lpstr>SALES DEPARTMENT</vt:lpstr>
      <vt:lpstr>Packages</vt:lpstr>
      <vt:lpstr>Activity Diagram – Sales Department</vt:lpstr>
      <vt:lpstr>Use Case</vt:lpstr>
      <vt:lpstr>Capture Department</vt:lpstr>
      <vt:lpstr>Photo Camera</vt:lpstr>
      <vt:lpstr>Video Camera</vt:lpstr>
      <vt:lpstr>Activity Diagram - Capture Department</vt:lpstr>
      <vt:lpstr>Use case</vt:lpstr>
      <vt:lpstr>Editing And Designing Department</vt:lpstr>
      <vt:lpstr>Software</vt:lpstr>
      <vt:lpstr>Activity Diagram – Editing And Designing Department</vt:lpstr>
      <vt:lpstr>Use case</vt:lpstr>
      <vt:lpstr>Developing and Printing Department</vt:lpstr>
      <vt:lpstr>Activity Diagram – Developing and Printing Department</vt:lpstr>
      <vt:lpstr>Use Case</vt:lpstr>
      <vt:lpstr>Purchase Department</vt:lpstr>
      <vt:lpstr>Activity Department - Purchase Department</vt:lpstr>
      <vt:lpstr>Use Case</vt:lpstr>
      <vt:lpstr>Account Department</vt:lpstr>
      <vt:lpstr>Activity Diagram -  Account Department</vt:lpstr>
      <vt:lpstr>Use case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Apple Imac</cp:lastModifiedBy>
  <cp:revision>193</cp:revision>
  <dcterms:created xsi:type="dcterms:W3CDTF">2011-04-30T06:27:33Z</dcterms:created>
  <dcterms:modified xsi:type="dcterms:W3CDTF">2011-05-02T02:13:54Z</dcterms:modified>
</cp:coreProperties>
</file>