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D08E6-44D2-45FF-809D-8BF2D3D4E878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02F4-16CF-439F-A025-D05D80A219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kochscience.blogspot.com/2011/02/open-data-success-story.html" TargetMode="External"/><Relationship Id="rId2" Type="http://schemas.openxmlformats.org/officeDocument/2006/relationships/hyperlink" Target="http://www.youtube.com/watch?v=heaK44PW5ko&amp;feature=g-all-s&amp;context=G263cc50FAAAAAAAAAA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hyperlink" Target="http://www.kochlab.org/files/Passivati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Final</a:t>
            </a:r>
            <a:r>
              <a:rPr lang="en-US" dirty="0" smtClean="0"/>
              <a:t> Last Cut </a:t>
            </a:r>
            <a:r>
              <a:rPr lang="en-US" strike="sngStrike" dirty="0" smtClean="0">
                <a:solidFill>
                  <a:schemeClr val="bg1">
                    <a:lumMod val="85000"/>
                  </a:schemeClr>
                </a:solidFill>
              </a:rPr>
              <a:t>Waltz</a:t>
            </a:r>
            <a:endParaRPr lang="en-US" strike="sngStrik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Being Good Citizens in a World of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Skeptical</a:t>
            </a:r>
            <a:endParaRPr lang="en-US" dirty="0"/>
          </a:p>
        </p:txBody>
      </p:sp>
      <p:pic>
        <p:nvPicPr>
          <p:cNvPr id="9" name="Content Placeholder 8" descr="swtor_skeptic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58181"/>
            <a:ext cx="7620000" cy="3810000"/>
          </a:xfrm>
        </p:spPr>
      </p:pic>
      <p:sp>
        <p:nvSpPr>
          <p:cNvPr id="10" name="Oval Callout 9"/>
          <p:cNvSpPr/>
          <p:nvPr/>
        </p:nvSpPr>
        <p:spPr>
          <a:xfrm>
            <a:off x="4724400" y="1066800"/>
            <a:ext cx="4191000" cy="1527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Oh, people can come up with statistics to prove anything, Kent. 14% of people know that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-Homer Simpson-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Don’t Be Homer</a:t>
            </a:r>
            <a:endParaRPr lang="en-US" dirty="0"/>
          </a:p>
        </p:txBody>
      </p:sp>
      <p:pic>
        <p:nvPicPr>
          <p:cNvPr id="4" name="Content Placeholder 3" descr="homer's brain_thumb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31944" y="1600200"/>
            <a:ext cx="3289111" cy="4525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"Oh, Lisa, you and your stories: Bart's </a:t>
            </a:r>
            <a:r>
              <a:rPr lang="en-US" dirty="0" smtClean="0"/>
              <a:t>a vampire</a:t>
            </a:r>
            <a:r>
              <a:rPr lang="en-US" dirty="0"/>
              <a:t>, beer kills brain cells. Now let's go back </a:t>
            </a:r>
            <a:r>
              <a:rPr lang="en-US" dirty="0" smtClean="0"/>
              <a:t>to that... building... </a:t>
            </a:r>
            <a:r>
              <a:rPr lang="en-US" dirty="0" err="1" smtClean="0"/>
              <a:t>thingie</a:t>
            </a:r>
            <a:r>
              <a:rPr lang="en-US" dirty="0"/>
              <a:t>... where our beds and TV... is."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Attention to First Principles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Does it make sense?</a:t>
            </a:r>
          </a:p>
          <a:p>
            <a:pPr lvl="1"/>
            <a:r>
              <a:rPr lang="en-US" dirty="0" smtClean="0"/>
              <a:t>Ideally you have </a:t>
            </a:r>
          </a:p>
          <a:p>
            <a:pPr lvl="2"/>
            <a:r>
              <a:rPr lang="en-US" dirty="0" smtClean="0"/>
              <a:t>Previous evidence</a:t>
            </a:r>
          </a:p>
          <a:p>
            <a:pPr lvl="2"/>
            <a:r>
              <a:rPr lang="en-US" dirty="0" smtClean="0"/>
              <a:t>Sound Theory</a:t>
            </a:r>
          </a:p>
          <a:p>
            <a:pPr lvl="2"/>
            <a:r>
              <a:rPr lang="en-US" dirty="0" smtClean="0"/>
              <a:t>Basic Principles</a:t>
            </a:r>
          </a:p>
          <a:p>
            <a:r>
              <a:rPr lang="en-US" dirty="0" smtClean="0"/>
              <a:t>NOT – would I like to believe it.</a:t>
            </a:r>
          </a:p>
          <a:p>
            <a:r>
              <a:rPr lang="en-US" dirty="0" smtClean="0"/>
              <a:t>How Does It Compare to Competing Theories?</a:t>
            </a:r>
          </a:p>
          <a:p>
            <a:pPr lvl="1"/>
            <a:r>
              <a:rPr lang="en-US" dirty="0" smtClean="0"/>
              <a:t>Are they all testable?</a:t>
            </a:r>
          </a:p>
          <a:p>
            <a:pPr lvl="1"/>
            <a:r>
              <a:rPr lang="en-US" dirty="0" smtClean="0"/>
              <a:t>What evidence do the other theories enjoy?</a:t>
            </a:r>
          </a:p>
          <a:p>
            <a:pPr lvl="1"/>
            <a:r>
              <a:rPr lang="en-US" dirty="0" smtClean="0"/>
              <a:t>(Sorry, divine intervention is not allowed)</a:t>
            </a:r>
          </a:p>
          <a:p>
            <a:pPr lvl="1"/>
            <a:r>
              <a:rPr lang="en-US" dirty="0" smtClean="0"/>
              <a:t>Nor is arguments about financial cost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Your Data?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Data Is Bigger Than Your Data?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Databases in 2010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World Data Centre for </a:t>
            </a:r>
            <a:r>
              <a:rPr lang="en-US" b="1" dirty="0" smtClean="0"/>
              <a:t>Climate (6.2 PB)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National Energy Research Scientific Computing </a:t>
            </a:r>
            <a:r>
              <a:rPr lang="en-US" b="1" dirty="0" smtClean="0"/>
              <a:t>Center (2.6 PB)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AT&amp;T (323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Google (91 million searches, 50% of searches)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Sprint (2.85 Trillion Records)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ChoicePoint</a:t>
            </a:r>
            <a:r>
              <a:rPr lang="en-US" b="1" dirty="0" smtClean="0"/>
              <a:t> (250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YouTube (45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Amazon (42 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Central Intelligence </a:t>
            </a:r>
            <a:r>
              <a:rPr lang="en-US" b="1" dirty="0" smtClean="0"/>
              <a:t>Agency (?? How does he know?)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Library of </a:t>
            </a:r>
            <a:r>
              <a:rPr lang="en-US" b="1" dirty="0" smtClean="0"/>
              <a:t>Congress (20TB)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the correct way to compare this?</a:t>
            </a:r>
          </a:p>
          <a:p>
            <a:pPr lvl="1"/>
            <a:r>
              <a:rPr lang="en-US" dirty="0" smtClean="0"/>
              <a:t>Volume?</a:t>
            </a:r>
          </a:p>
          <a:p>
            <a:pPr lvl="1"/>
            <a:r>
              <a:rPr lang="en-US" dirty="0" smtClean="0"/>
              <a:t>Objects?</a:t>
            </a:r>
          </a:p>
          <a:p>
            <a:pPr lvl="1"/>
            <a:r>
              <a:rPr lang="en-US" dirty="0" smtClean="0"/>
              <a:t>Impact?</a:t>
            </a:r>
          </a:p>
          <a:p>
            <a:r>
              <a:rPr lang="en-US" dirty="0" smtClean="0"/>
              <a:t>How much data world wide?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Top 10 Databases account for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0.0034% of Global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Big Data Really Isn’t That Big</a:t>
            </a:r>
          </a:p>
          <a:p>
            <a:r>
              <a:rPr lang="en-US" dirty="0" smtClean="0"/>
              <a:t>But the problem is interesting</a:t>
            </a:r>
          </a:p>
          <a:p>
            <a:pPr lvl="1"/>
            <a:r>
              <a:rPr lang="en-US" dirty="0" smtClean="0"/>
              <a:t>How do we link all this data together?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Impact of Small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http://www.youtube.com/watch?v=heaK44PW5ko&amp;feature=g-all-s&amp;context=G263cc50FAAAAAAAAAAA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http://stevekochscience.blogspot.com/2011/02/open-data-success-story.html</a:t>
            </a:r>
            <a:endParaRPr lang="en-US" dirty="0" smtClean="0">
              <a:hlinkClick r:id="rId4" tooltip="http://www.kochlab.org/files/Passivation/"/>
            </a:endParaRPr>
          </a:p>
          <a:p>
            <a:r>
              <a:rPr lang="en-US" dirty="0" smtClean="0">
                <a:hlinkClick r:id="rId4" tooltip="http://www.kochlab.org/files/Passivation/"/>
              </a:rPr>
              <a:t>http</a:t>
            </a:r>
            <a:r>
              <a:rPr lang="en-US" dirty="0">
                <a:hlinkClick r:id="rId4" tooltip="http://www.kochlab.org/files/Passivation/"/>
              </a:rPr>
              <a:t>://www.kochlab.org/files/Passivation/</a:t>
            </a:r>
            <a:endParaRPr lang="en-US" dirty="0"/>
          </a:p>
        </p:txBody>
      </p:sp>
      <p:pic>
        <p:nvPicPr>
          <p:cNvPr id="5" name="Content Placeholder 4" descr="Chef solo 2 (1).JPG"/>
          <p:cNvPicPr>
            <a:picLocks noGrp="1" noChangeAspect="1"/>
          </p:cNvPicPr>
          <p:nvPr>
            <p:ph sz="half" idx="2"/>
          </p:nvPr>
        </p:nvPicPr>
        <p:blipFill>
          <a:blip r:embed="rId5" cstate="print"/>
          <a:stretch>
            <a:fillRect/>
          </a:stretch>
        </p:blipFill>
        <p:spPr>
          <a:xfrm>
            <a:off x="5029200" y="1828800"/>
            <a:ext cx="3377738" cy="3505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Steve Does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Generate High Quality Data</a:t>
            </a:r>
          </a:p>
          <a:p>
            <a:r>
              <a:rPr lang="en-US" dirty="0" smtClean="0"/>
              <a:t>Release data in a timely manner</a:t>
            </a:r>
          </a:p>
          <a:p>
            <a:r>
              <a:rPr lang="en-US" dirty="0" smtClean="0"/>
              <a:t>Gives lots of background</a:t>
            </a:r>
          </a:p>
          <a:p>
            <a:r>
              <a:rPr lang="en-US" dirty="0" smtClean="0"/>
              <a:t>Uses social media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Wrong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Lack of metadata (formal)</a:t>
            </a:r>
          </a:p>
          <a:p>
            <a:r>
              <a:rPr lang="en-US" dirty="0" smtClean="0"/>
              <a:t>Data is difficult to navigate</a:t>
            </a:r>
          </a:p>
          <a:p>
            <a:r>
              <a:rPr lang="en-US" dirty="0" smtClean="0"/>
              <a:t>Limited sys-admin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richto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7255573" cy="47243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richton1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3115" y="1559322"/>
            <a:ext cx="7041685" cy="484147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crichton1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1" y="2339658"/>
            <a:ext cx="4083794" cy="352774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crichton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62200"/>
            <a:ext cx="4038600" cy="3505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crichton1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81001" y="2339658"/>
            <a:ext cx="4083794" cy="352774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crichton2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62200"/>
            <a:ext cx="4038600" cy="3505200"/>
          </a:xfrm>
        </p:spPr>
      </p:pic>
      <p:sp>
        <p:nvSpPr>
          <p:cNvPr id="8" name="Rectangle 7"/>
          <p:cNvSpPr/>
          <p:nvPr/>
        </p:nvSpPr>
        <p:spPr>
          <a:xfrm>
            <a:off x="2438400" y="2819400"/>
            <a:ext cx="762000" cy="24384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Message Here?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Does Not Equal Causation</a:t>
            </a:r>
          </a:p>
          <a:p>
            <a:r>
              <a:rPr lang="en-US" dirty="0" smtClean="0"/>
              <a:t>More Temperature Data </a:t>
            </a:r>
          </a:p>
          <a:p>
            <a:pPr lvl="1"/>
            <a:r>
              <a:rPr lang="en-US" dirty="0" smtClean="0"/>
              <a:t>Will not necessarily fix this</a:t>
            </a:r>
          </a:p>
          <a:p>
            <a:pPr lvl="1"/>
            <a:r>
              <a:rPr lang="en-US" dirty="0" smtClean="0"/>
              <a:t>Does help with modeling</a:t>
            </a:r>
          </a:p>
          <a:p>
            <a:r>
              <a:rPr lang="en-US" dirty="0" smtClean="0"/>
              <a:t>Think extra-globally</a:t>
            </a:r>
          </a:p>
          <a:p>
            <a:pPr lvl="1"/>
            <a:r>
              <a:rPr lang="en-US" dirty="0" smtClean="0"/>
              <a:t>What do we know about CO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What do we know about climatic history?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Test Theories When Experiments Aren’t Practical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Einstein knew how.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eclips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16837" y="1600200"/>
            <a:ext cx="3519326" cy="452596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Technically this is not an experiment</a:t>
            </a:r>
          </a:p>
          <a:p>
            <a:r>
              <a:rPr lang="en-US" dirty="0" smtClean="0"/>
              <a:t>Why is it so powerful?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Prediction Was Risky!</a:t>
            </a:r>
          </a:p>
          <a:p>
            <a:pPr lvl="1"/>
            <a:r>
              <a:rPr lang="en-US" dirty="0" smtClean="0"/>
              <a:t>The predictions were precise</a:t>
            </a:r>
          </a:p>
          <a:p>
            <a:pPr lvl="1"/>
            <a:r>
              <a:rPr lang="en-US" dirty="0" smtClean="0"/>
              <a:t>Failure was clear and well defined</a:t>
            </a:r>
          </a:p>
          <a:p>
            <a:r>
              <a:rPr lang="en-US" dirty="0" smtClean="0"/>
              <a:t>Newtonian physics also predicted deflection</a:t>
            </a:r>
          </a:p>
          <a:p>
            <a:pPr lvl="1"/>
            <a:r>
              <a:rPr lang="en-US" dirty="0" smtClean="0"/>
              <a:t>But only by half as much</a:t>
            </a:r>
          </a:p>
          <a:p>
            <a:r>
              <a:rPr lang="en-US" dirty="0" smtClean="0"/>
              <a:t>Is relativity proven?</a:t>
            </a:r>
            <a:endParaRPr lang="en-US" dirty="0"/>
          </a:p>
        </p:txBody>
      </p:sp>
      <p:pic>
        <p:nvPicPr>
          <p:cNvPr id="5" name="Content Placeholder 4" descr="deflection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727325"/>
            <a:ext cx="4038600" cy="227171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418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Final Last Cut Waltz</vt:lpstr>
      <vt:lpstr>Slide 2</vt:lpstr>
      <vt:lpstr>Slide 3</vt:lpstr>
      <vt:lpstr>Slide 4</vt:lpstr>
      <vt:lpstr>Slide 5</vt:lpstr>
      <vt:lpstr>What’s The Message Here?</vt:lpstr>
      <vt:lpstr>How Can We Test Theories When Experiments Aren’t Practical</vt:lpstr>
      <vt:lpstr>Slide 8</vt:lpstr>
      <vt:lpstr>Slide 9</vt:lpstr>
      <vt:lpstr>Be Skeptical</vt:lpstr>
      <vt:lpstr>But Don’t Be Homer</vt:lpstr>
      <vt:lpstr>Pay Attention to First Principles</vt:lpstr>
      <vt:lpstr>How Big Is Your Data?</vt:lpstr>
      <vt:lpstr>Top 10 Databases in 2010</vt:lpstr>
      <vt:lpstr>Slide 15</vt:lpstr>
      <vt:lpstr>Big Impact of Small Data</vt:lpstr>
      <vt:lpstr>What Steve Does </vt:lpstr>
    </vt:vector>
  </TitlesOfParts>
  <Company>Chaos Enterprises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</dc:creator>
  <cp:lastModifiedBy>Rob</cp:lastModifiedBy>
  <cp:revision>20</cp:revision>
  <dcterms:created xsi:type="dcterms:W3CDTF">2012-04-17T02:28:04Z</dcterms:created>
  <dcterms:modified xsi:type="dcterms:W3CDTF">2012-04-17T05:02:29Z</dcterms:modified>
</cp:coreProperties>
</file>