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7" r:id="rId3"/>
    <p:sldId id="258" r:id="rId4"/>
    <p:sldId id="259" r:id="rId5"/>
    <p:sldId id="273" r:id="rId6"/>
    <p:sldId id="260" r:id="rId7"/>
    <p:sldId id="261" r:id="rId8"/>
    <p:sldId id="276" r:id="rId9"/>
    <p:sldId id="262" r:id="rId10"/>
    <p:sldId id="263" r:id="rId11"/>
    <p:sldId id="279" r:id="rId12"/>
    <p:sldId id="278" r:id="rId13"/>
    <p:sldId id="274" r:id="rId14"/>
    <p:sldId id="264" r:id="rId15"/>
    <p:sldId id="265" r:id="rId16"/>
    <p:sldId id="266" r:id="rId17"/>
    <p:sldId id="275" r:id="rId18"/>
    <p:sldId id="280" r:id="rId19"/>
    <p:sldId id="282" r:id="rId20"/>
    <p:sldId id="283" r:id="rId21"/>
    <p:sldId id="267" r:id="rId22"/>
    <p:sldId id="268" r:id="rId23"/>
    <p:sldId id="269" r:id="rId24"/>
    <p:sldId id="281" r:id="rId25"/>
    <p:sldId id="270" r:id="rId26"/>
    <p:sldId id="272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516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19D08E6-44D2-45FF-809D-8BF2D3D4E87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DA902F4-16CF-439F-A025-D05D80A219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19D08E6-44D2-45FF-809D-8BF2D3D4E87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DA902F4-16CF-439F-A025-D05D80A219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he_Brain_Eaters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tevekochscience.blogspot.com/2011/02/open-data-success-story.html" TargetMode="External"/><Relationship Id="rId2" Type="http://schemas.openxmlformats.org/officeDocument/2006/relationships/hyperlink" Target="http://www.youtube.com/watch?v=heaK44PW5ko&amp;feature=g-all-s&amp;context=G263cc50FAAAAAAAAAAA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eg"/><Relationship Id="rId4" Type="http://schemas.openxmlformats.org/officeDocument/2006/relationships/hyperlink" Target="http://www.kochlab.org/files/Passivation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br>
              <a:rPr lang="en-US" dirty="0" smtClean="0"/>
            </a:br>
            <a:r>
              <a:rPr lang="en-US" strike="sngStrike" dirty="0" smtClean="0">
                <a:solidFill>
                  <a:schemeClr val="bg1">
                    <a:lumMod val="85000"/>
                  </a:schemeClr>
                </a:solidFill>
              </a:rPr>
              <a:t>Final</a:t>
            </a:r>
            <a:r>
              <a:rPr lang="en-US" dirty="0" smtClean="0"/>
              <a:t> Last </a:t>
            </a:r>
            <a:br>
              <a:rPr lang="en-US" dirty="0" smtClean="0"/>
            </a:br>
            <a:r>
              <a:rPr lang="en-US" dirty="0" smtClean="0"/>
              <a:t>Cut </a:t>
            </a:r>
            <a:r>
              <a:rPr lang="en-US" strike="sngStrike" dirty="0" smtClean="0">
                <a:solidFill>
                  <a:schemeClr val="bg1">
                    <a:lumMod val="85000"/>
                  </a:schemeClr>
                </a:solidFill>
              </a:rPr>
              <a:t>Waltz</a:t>
            </a:r>
            <a:endParaRPr lang="en-US" strike="sngStrik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Being Good Citizens in a World of Data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It’s Not Always About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Prediction Was Risky!</a:t>
            </a:r>
          </a:p>
          <a:p>
            <a:pPr lvl="1"/>
            <a:r>
              <a:rPr lang="en-US" dirty="0" smtClean="0"/>
              <a:t>The predictions were precise</a:t>
            </a:r>
          </a:p>
          <a:p>
            <a:pPr lvl="1"/>
            <a:r>
              <a:rPr lang="en-US" dirty="0" smtClean="0"/>
              <a:t>Failure was clear and well </a:t>
            </a:r>
            <a:r>
              <a:rPr lang="en-US" dirty="0" smtClean="0"/>
              <a:t>defined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Newtonian physics also predicted deflection</a:t>
            </a:r>
          </a:p>
          <a:p>
            <a:pPr lvl="1"/>
            <a:r>
              <a:rPr lang="en-US" dirty="0" smtClean="0"/>
              <a:t>But only by half as </a:t>
            </a:r>
            <a:r>
              <a:rPr lang="en-US" dirty="0" smtClean="0"/>
              <a:t>much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Is relativity proven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Why are things like climate change so much harder?</a:t>
            </a:r>
            <a:endParaRPr lang="en-US" dirty="0"/>
          </a:p>
        </p:txBody>
      </p:sp>
      <p:pic>
        <p:nvPicPr>
          <p:cNvPr id="5" name="Content Placeholder 4" descr="deflection.jp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4645025" y="3098304"/>
            <a:ext cx="3419475" cy="192345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Aside: Annular Eclipse May 20, 2012</a:t>
            </a:r>
            <a:endParaRPr lang="en-US" dirty="0"/>
          </a:p>
        </p:txBody>
      </p:sp>
      <p:pic>
        <p:nvPicPr>
          <p:cNvPr id="7" name="Content Placeholder 6" descr="map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042988" y="3060050"/>
            <a:ext cx="3419475" cy="1999962"/>
          </a:xfrm>
        </p:spPr>
      </p:pic>
      <p:pic>
        <p:nvPicPr>
          <p:cNvPr id="9" name="Content Placeholder 8" descr="annular_eclipse.jpg"/>
          <p:cNvPicPr>
            <a:picLocks noGrp="1" noChangeAspect="1"/>
          </p:cNvPicPr>
          <p:nvPr>
            <p:ph sz="quarter" idx="1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2751241"/>
            <a:ext cx="3419475" cy="2617581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To Work Around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Learn A Lot About the System</a:t>
            </a:r>
          </a:p>
          <a:p>
            <a:pPr lvl="1"/>
            <a:r>
              <a:rPr lang="en-US" dirty="0" smtClean="0"/>
              <a:t>Physicists have it easy</a:t>
            </a:r>
          </a:p>
          <a:p>
            <a:pPr lvl="1"/>
            <a:r>
              <a:rPr lang="en-US" dirty="0" smtClean="0"/>
              <a:t>Biology and Weather are COMPLEX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Risky Predictions</a:t>
            </a:r>
          </a:p>
          <a:p>
            <a:pPr lvl="1"/>
            <a:r>
              <a:rPr lang="en-US" dirty="0" smtClean="0"/>
              <a:t>Predicting the past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Reductionism</a:t>
            </a:r>
          </a:p>
          <a:p>
            <a:pPr lvl="1"/>
            <a:r>
              <a:rPr lang="en-US" dirty="0" smtClean="0"/>
              <a:t>Break the problem into smaller parts</a:t>
            </a:r>
          </a:p>
          <a:p>
            <a:pPr lvl="1"/>
            <a:r>
              <a:rPr lang="en-US" dirty="0" smtClean="0"/>
              <a:t>What do we know about</a:t>
            </a:r>
          </a:p>
          <a:p>
            <a:pPr lvl="2"/>
            <a:r>
              <a:rPr lang="en-US" dirty="0" smtClean="0"/>
              <a:t>CO</a:t>
            </a:r>
            <a:r>
              <a:rPr lang="en-US" baseline="-25000" dirty="0" smtClean="0"/>
              <a:t>2</a:t>
            </a:r>
          </a:p>
          <a:p>
            <a:pPr lvl="2"/>
            <a:r>
              <a:rPr lang="en-US" dirty="0" smtClean="0"/>
              <a:t>Warming Cycles</a:t>
            </a:r>
          </a:p>
          <a:p>
            <a:pPr lvl="2"/>
            <a:r>
              <a:rPr lang="en-US" dirty="0" smtClean="0"/>
              <a:t>Weather Patterns</a:t>
            </a:r>
          </a:p>
          <a:p>
            <a:pPr lvl="2"/>
            <a:r>
              <a:rPr lang="en-US" dirty="0" smtClean="0"/>
              <a:t>…</a:t>
            </a:r>
          </a:p>
          <a:p>
            <a:endParaRPr lang="en-US" dirty="0"/>
          </a:p>
        </p:txBody>
      </p:sp>
      <p:pic>
        <p:nvPicPr>
          <p:cNvPr id="5" name="Content Placeholder 4" descr="Carbon_cycle-cute_diagram (1).jp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4452161" y="2590800"/>
            <a:ext cx="3612339" cy="278952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approach data/science/research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Semi-Practical </a:t>
            </a:r>
            <a:r>
              <a:rPr lang="en-US" dirty="0" smtClean="0"/>
              <a:t>Approach For A Good Citizen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927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Skeptical</a:t>
            </a:r>
            <a:endParaRPr lang="en-US" dirty="0"/>
          </a:p>
        </p:txBody>
      </p:sp>
      <p:pic>
        <p:nvPicPr>
          <p:cNvPr id="9" name="Content Placeholder 8" descr="swtor_skeptic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2988" y="2384028"/>
            <a:ext cx="6777037" cy="3388518"/>
          </a:xfrm>
        </p:spPr>
      </p:pic>
      <p:sp>
        <p:nvSpPr>
          <p:cNvPr id="10" name="Oval Callout 9"/>
          <p:cNvSpPr/>
          <p:nvPr/>
        </p:nvSpPr>
        <p:spPr>
          <a:xfrm>
            <a:off x="4724400" y="1066800"/>
            <a:ext cx="4191000" cy="152704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Oh, people can come up with statistics to prove anything, Kent. 14% of people know that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	-Homer Simpson-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56" y="304800"/>
            <a:ext cx="7024744" cy="1143000"/>
          </a:xfrm>
        </p:spPr>
        <p:txBody>
          <a:bodyPr/>
          <a:lstStyle/>
          <a:p>
            <a:r>
              <a:rPr lang="en-US" dirty="0" smtClean="0"/>
              <a:t>But Don’t Be Homer</a:t>
            </a:r>
            <a:endParaRPr lang="en-US" dirty="0"/>
          </a:p>
        </p:txBody>
      </p:sp>
      <p:pic>
        <p:nvPicPr>
          <p:cNvPr id="4" name="Content Placeholder 3" descr="homer's brain_thumb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483113" y="2312988"/>
            <a:ext cx="2539225" cy="3494087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val Callout 2"/>
          <p:cNvSpPr/>
          <p:nvPr/>
        </p:nvSpPr>
        <p:spPr>
          <a:xfrm>
            <a:off x="3810000" y="1219200"/>
            <a:ext cx="4419600" cy="2746248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Oh, Lisa, you and your stories: Bart's a vampire, beer kills brain cells. Now let's go back to that... building...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thingie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 where our beds and TV... is.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Pay Attention to First Principles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Does it make sense?</a:t>
            </a:r>
          </a:p>
          <a:p>
            <a:pPr lvl="1"/>
            <a:r>
              <a:rPr lang="en-US" dirty="0" smtClean="0"/>
              <a:t>Ideally you have </a:t>
            </a:r>
          </a:p>
          <a:p>
            <a:pPr lvl="2"/>
            <a:r>
              <a:rPr lang="en-US" dirty="0" smtClean="0"/>
              <a:t>Previous evidence</a:t>
            </a:r>
          </a:p>
          <a:p>
            <a:pPr lvl="2"/>
            <a:r>
              <a:rPr lang="en-US" dirty="0" smtClean="0"/>
              <a:t>Sound Theory</a:t>
            </a:r>
          </a:p>
          <a:p>
            <a:pPr lvl="2"/>
            <a:r>
              <a:rPr lang="en-US" dirty="0" smtClean="0"/>
              <a:t>Basic </a:t>
            </a:r>
            <a:r>
              <a:rPr lang="en-US" dirty="0" smtClean="0"/>
              <a:t>Principles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NOT – would I like to believe 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How Does It Compare to Competing Theories?</a:t>
            </a:r>
          </a:p>
          <a:p>
            <a:pPr lvl="1"/>
            <a:r>
              <a:rPr lang="en-US" dirty="0" smtClean="0"/>
              <a:t>Are they all testable?</a:t>
            </a:r>
          </a:p>
          <a:p>
            <a:pPr lvl="1"/>
            <a:r>
              <a:rPr lang="en-US" dirty="0" smtClean="0"/>
              <a:t>What evidence do the other theories enjoy?</a:t>
            </a:r>
          </a:p>
          <a:p>
            <a:pPr lvl="1"/>
            <a:r>
              <a:rPr lang="en-US" dirty="0" smtClean="0"/>
              <a:t>(Sorry, divine intervention is not allowed)</a:t>
            </a:r>
          </a:p>
          <a:p>
            <a:pPr lvl="1"/>
            <a:r>
              <a:rPr lang="en-US" dirty="0" smtClean="0"/>
              <a:t>Neither are arguments </a:t>
            </a:r>
            <a:r>
              <a:rPr lang="en-US" dirty="0" smtClean="0"/>
              <a:t>about financial cost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 The Motivations of the Players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Cigarette companies have a lot to lose </a:t>
            </a:r>
          </a:p>
          <a:p>
            <a:r>
              <a:rPr lang="en-US" dirty="0" smtClean="0"/>
              <a:t>American Cancer </a:t>
            </a:r>
            <a:r>
              <a:rPr lang="en-US" dirty="0" smtClean="0"/>
              <a:t>Society?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Oil companies and automobile have a lot to lose</a:t>
            </a:r>
          </a:p>
          <a:p>
            <a:r>
              <a:rPr lang="en-US" dirty="0" smtClean="0"/>
              <a:t>Average citizen 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Men have a lot to lose in gender inequality</a:t>
            </a:r>
          </a:p>
          <a:p>
            <a:r>
              <a:rPr lang="en-US" dirty="0" smtClean="0"/>
              <a:t>Women?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8200" y="1600200"/>
            <a:ext cx="2438400" cy="334670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8800" y="3962400"/>
            <a:ext cx="3048000" cy="232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840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ug_darwin.jpg"/>
          <p:cNvPicPr>
            <a:picLocks noChangeAspect="1"/>
          </p:cNvPicPr>
          <p:nvPr/>
        </p:nvPicPr>
        <p:blipFill>
          <a:blip r:embed="rId2" cstate="print"/>
          <a:srcRect t="9677" b="9677"/>
          <a:stretch>
            <a:fillRect/>
          </a:stretch>
        </p:blipFill>
        <p:spPr>
          <a:xfrm>
            <a:off x="6172200" y="3962400"/>
            <a:ext cx="2362200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The Discussion Even Really Relevant?</a:t>
            </a:r>
            <a:endParaRPr lang="en-US" dirty="0"/>
          </a:p>
        </p:txBody>
      </p:sp>
      <p:pic>
        <p:nvPicPr>
          <p:cNvPr id="8" name="Picture 7" descr="Darwin Fish.jpg"/>
          <p:cNvPicPr>
            <a:picLocks noChangeAspect="1"/>
          </p:cNvPicPr>
          <p:nvPr/>
        </p:nvPicPr>
        <p:blipFill>
          <a:blip r:embed="rId3" cstate="print"/>
          <a:srcRect l="9600" t="30400" r="10400" b="31200"/>
          <a:stretch>
            <a:fillRect/>
          </a:stretch>
        </p:blipFill>
        <p:spPr>
          <a:xfrm>
            <a:off x="3657600" y="3657600"/>
            <a:ext cx="2514600" cy="1207008"/>
          </a:xfrm>
          <a:prstGeom prst="rect">
            <a:avLst/>
          </a:prstGeom>
        </p:spPr>
      </p:pic>
      <p:pic>
        <p:nvPicPr>
          <p:cNvPr id="9" name="Picture 8" descr="Jesus fish 1.jpg"/>
          <p:cNvPicPr>
            <a:picLocks noChangeAspect="1"/>
          </p:cNvPicPr>
          <p:nvPr/>
        </p:nvPicPr>
        <p:blipFill>
          <a:blip r:embed="rId4" cstate="print"/>
          <a:srcRect l="4000" t="9338" b="9728"/>
          <a:stretch>
            <a:fillRect/>
          </a:stretch>
        </p:blipFill>
        <p:spPr>
          <a:xfrm>
            <a:off x="5257800" y="1981200"/>
            <a:ext cx="2672862" cy="1447800"/>
          </a:xfrm>
          <a:prstGeom prst="rect">
            <a:avLst/>
          </a:prstGeom>
        </p:spPr>
      </p:pic>
      <p:pic>
        <p:nvPicPr>
          <p:cNvPr id="5" name="Picture 4" descr="darwin-fish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2667000"/>
            <a:ext cx="3190875" cy="1228725"/>
          </a:xfrm>
          <a:prstGeom prst="rect">
            <a:avLst/>
          </a:prstGeom>
        </p:spPr>
      </p:pic>
      <p:pic>
        <p:nvPicPr>
          <p:cNvPr id="6" name="Picture 5" descr="FSM Large.jpg"/>
          <p:cNvPicPr>
            <a:picLocks noChangeAspect="1"/>
          </p:cNvPicPr>
          <p:nvPr/>
        </p:nvPicPr>
        <p:blipFill>
          <a:blip r:embed="rId6" cstate="print"/>
          <a:srcRect t="21000" r="4000" b="19000"/>
          <a:stretch>
            <a:fillRect/>
          </a:stretch>
        </p:blipFill>
        <p:spPr>
          <a:xfrm>
            <a:off x="990600" y="3886200"/>
            <a:ext cx="2438400" cy="1524000"/>
          </a:xfrm>
          <a:prstGeom prst="rect">
            <a:avLst/>
          </a:prstGeom>
        </p:spPr>
      </p:pic>
      <p:pic>
        <p:nvPicPr>
          <p:cNvPr id="10" name="Picture 9" descr="f_1168662.jpg"/>
          <p:cNvPicPr>
            <a:picLocks noChangeAspect="1"/>
          </p:cNvPicPr>
          <p:nvPr/>
        </p:nvPicPr>
        <p:blipFill>
          <a:blip r:embed="rId7" cstate="print"/>
          <a:srcRect l="3500" t="26000" r="3500" b="26000"/>
          <a:stretch>
            <a:fillRect/>
          </a:stretch>
        </p:blipFill>
        <p:spPr>
          <a:xfrm>
            <a:off x="3048000" y="5105400"/>
            <a:ext cx="29527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Theory Testable?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Is Global Warming Testable?</a:t>
            </a:r>
          </a:p>
          <a:p>
            <a:pPr lvl="1"/>
            <a:r>
              <a:rPr lang="en-US" dirty="0" smtClean="0"/>
              <a:t>What are we testing?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Is Evolution Testable?</a:t>
            </a:r>
          </a:p>
          <a:p>
            <a:pPr lvl="1"/>
            <a:r>
              <a:rPr lang="en-US" dirty="0" smtClean="0"/>
              <a:t>Intelligent Design?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Is Inequality in Water Rights Testable</a:t>
            </a:r>
          </a:p>
          <a:p>
            <a:pPr lvl="1"/>
            <a:r>
              <a:rPr lang="en-US" dirty="0" smtClean="0"/>
              <a:t>What are the competing hypotheses?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Is Gender Inequality Testable?</a:t>
            </a:r>
          </a:p>
          <a:p>
            <a:pPr lvl="1"/>
            <a:r>
              <a:rPr lang="en-US" dirty="0" smtClean="0"/>
              <a:t>What are we measuring?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Testability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a property applying to an empirical hypothesis, involves two components: (1) the logical property that is variously described as 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contingency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defeasibility, or 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falsifiability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which means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that counterexamples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to the hypothesis are logically possible, and (2) the practical feasibility of observing a reproducible series of such counterexamples if they do exist. In short, a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hypothesis is testable if there is some real hope of deciding whether it is true or false of real experience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Upon this property of its constituent hypotheses rests the ability to decide whether a theory can be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supported or falsified by the data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of actual experience. If hypotheses are tested, initial results may also be labeled inconclusive.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Michael Crichton Is a Climate Change Denier</a:t>
            </a:r>
            <a:endParaRPr lang="en-US" dirty="0"/>
          </a:p>
        </p:txBody>
      </p:sp>
      <p:pic>
        <p:nvPicPr>
          <p:cNvPr id="9" name="Content Placeholder 8" descr="crichton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752600"/>
            <a:ext cx="7255573" cy="4724399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 Aware of a Theory’s (and Data’s)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are the boundaries of the big bang theory?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theory of everything is a theory of nothing</a:t>
            </a:r>
          </a:p>
        </p:txBody>
      </p:sp>
      <p:pic>
        <p:nvPicPr>
          <p:cNvPr id="5" name="Content Placeholder 4" descr="Big Bang Theory.jp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4645025" y="2369820"/>
            <a:ext cx="3419475" cy="2735580"/>
          </a:xfrm>
        </p:spPr>
      </p:pic>
      <p:sp>
        <p:nvSpPr>
          <p:cNvPr id="6" name="TextBox 5"/>
          <p:cNvSpPr txBox="1"/>
          <p:nvPr/>
        </p:nvSpPr>
        <p:spPr>
          <a:xfrm>
            <a:off x="1066800" y="5511225"/>
            <a:ext cx="7531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"I don't like to push you, Kettering, but you science </a:t>
            </a:r>
            <a:r>
              <a:rPr lang="en-US" sz="800" dirty="0" smtClean="0"/>
              <a:t>boys (and girls) </a:t>
            </a:r>
            <a:r>
              <a:rPr lang="en-US" sz="800" dirty="0" smtClean="0"/>
              <a:t>tend to get all wrapped up in your test tubes and the obvious things escape your </a:t>
            </a:r>
            <a:endParaRPr lang="en-US" sz="800" dirty="0" smtClean="0"/>
          </a:p>
          <a:p>
            <a:r>
              <a:rPr lang="en-US" sz="800" dirty="0" smtClean="0"/>
              <a:t>attention</a:t>
            </a:r>
            <a:r>
              <a:rPr lang="en-US" sz="800" dirty="0" smtClean="0"/>
              <a:t>. I've got to have something to report. I want action, not theory</a:t>
            </a:r>
            <a:r>
              <a:rPr lang="en-US" sz="800" dirty="0" smtClean="0"/>
              <a:t>.“</a:t>
            </a:r>
          </a:p>
          <a:p>
            <a:r>
              <a:rPr lang="en-US" sz="800" dirty="0" smtClean="0"/>
              <a:t> </a:t>
            </a:r>
            <a:br>
              <a:rPr lang="en-US" sz="800" dirty="0" smtClean="0"/>
            </a:br>
            <a:r>
              <a:rPr lang="en-US" sz="800" b="1" dirty="0" smtClean="0"/>
              <a:t>- From the movie </a:t>
            </a:r>
            <a:r>
              <a:rPr lang="en-US" sz="800" b="1" i="1" dirty="0" smtClean="0">
                <a:hlinkClick r:id="rId3"/>
              </a:rPr>
              <a:t>The Brain Eaters</a:t>
            </a:r>
            <a:r>
              <a:rPr lang="en-US" sz="800" b="1" dirty="0" smtClean="0"/>
              <a:t> </a:t>
            </a:r>
            <a:endParaRPr lang="en-US" sz="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Is Your Data?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Its Not How Big Your Data Is It’s How You Use </a:t>
            </a:r>
            <a:r>
              <a:rPr lang="en-US" dirty="0" smtClean="0"/>
              <a:t>It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Databases in 2010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World Data Centre for </a:t>
            </a:r>
            <a:r>
              <a:rPr lang="en-US" b="1" dirty="0" smtClean="0"/>
              <a:t>Climate (6.2 PB)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National Energy Research Scientific Computing </a:t>
            </a:r>
            <a:r>
              <a:rPr lang="en-US" b="1" dirty="0" smtClean="0"/>
              <a:t>Center (2.6 PB)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AT&amp;T (323 TB)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Google (91 million searches, 50% of searches)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Sprint (2.85 Trillion Records)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ChoicePoint</a:t>
            </a:r>
            <a:r>
              <a:rPr lang="en-US" b="1" dirty="0" smtClean="0"/>
              <a:t> (250 TB)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YouTube (45 TB)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Amazon (42 TB)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Central Intelligence </a:t>
            </a:r>
            <a:r>
              <a:rPr lang="en-US" b="1" dirty="0" smtClean="0"/>
              <a:t>Agency (?? How does he know?)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Library of </a:t>
            </a:r>
            <a:r>
              <a:rPr lang="en-US" b="1" dirty="0" smtClean="0"/>
              <a:t>Congress (20TB)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correct way to compare this?</a:t>
            </a:r>
          </a:p>
          <a:p>
            <a:pPr lvl="1"/>
            <a:r>
              <a:rPr lang="en-US" dirty="0" smtClean="0"/>
              <a:t>Volume?</a:t>
            </a:r>
          </a:p>
          <a:p>
            <a:pPr lvl="1"/>
            <a:r>
              <a:rPr lang="en-US" dirty="0" smtClean="0"/>
              <a:t>Objects?</a:t>
            </a:r>
          </a:p>
          <a:p>
            <a:pPr lvl="1"/>
            <a:r>
              <a:rPr lang="en-US" dirty="0" smtClean="0"/>
              <a:t>Impact?</a:t>
            </a:r>
          </a:p>
          <a:p>
            <a:r>
              <a:rPr lang="en-US" dirty="0" smtClean="0"/>
              <a:t>How much data world wide?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Top 10 Databases account for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0.0034% of Global Storage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Big Data Really Isn’t That Big</a:t>
            </a:r>
          </a:p>
          <a:p>
            <a:r>
              <a:rPr lang="en-US" dirty="0" smtClean="0"/>
              <a:t>But the problem is interesting</a:t>
            </a:r>
          </a:p>
          <a:p>
            <a:pPr lvl="1"/>
            <a:r>
              <a:rPr lang="en-US" dirty="0" smtClean="0"/>
              <a:t>How do we link all this data together?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Really Important Distribution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Data Is Unused and Unmanaged</a:t>
            </a: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 descr="6a00d8341d95cf53ef00e54f2596028834-800wi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041400" y="3130826"/>
            <a:ext cx="3419475" cy="2523573"/>
          </a:xfrm>
        </p:spPr>
      </p:pic>
      <p:sp>
        <p:nvSpPr>
          <p:cNvPr id="19" name="Text Placeholder 1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Data Is Small</a:t>
            </a: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800600" y="3124200"/>
            <a:ext cx="0" cy="2362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00600" y="5486400"/>
            <a:ext cx="3200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400" y="5486400"/>
            <a:ext cx="1018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Size of Data (Bytes)</a:t>
            </a:r>
            <a:endParaRPr lang="en-US" sz="7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146574" y="4263971"/>
            <a:ext cx="11079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Number Of Data Sets</a:t>
            </a:r>
            <a:endParaRPr lang="en-US" sz="700" dirty="0"/>
          </a:p>
        </p:txBody>
      </p:sp>
      <p:sp>
        <p:nvSpPr>
          <p:cNvPr id="21" name="Freeform 20"/>
          <p:cNvSpPr/>
          <p:nvPr/>
        </p:nvSpPr>
        <p:spPr>
          <a:xfrm>
            <a:off x="4798771" y="3284525"/>
            <a:ext cx="3130906" cy="2128723"/>
          </a:xfrm>
          <a:custGeom>
            <a:avLst/>
            <a:gdLst>
              <a:gd name="connsiteX0" fmla="*/ 0 w 3130906"/>
              <a:gd name="connsiteY0" fmla="*/ 0 h 2128723"/>
              <a:gd name="connsiteX1" fmla="*/ 73152 w 3130906"/>
              <a:gd name="connsiteY1" fmla="*/ 629107 h 2128723"/>
              <a:gd name="connsiteX2" fmla="*/ 212141 w 3130906"/>
              <a:gd name="connsiteY2" fmla="*/ 1514246 h 2128723"/>
              <a:gd name="connsiteX3" fmla="*/ 387706 w 3130906"/>
              <a:gd name="connsiteY3" fmla="*/ 1858061 h 2128723"/>
              <a:gd name="connsiteX4" fmla="*/ 1133856 w 3130906"/>
              <a:gd name="connsiteY4" fmla="*/ 2004365 h 2128723"/>
              <a:gd name="connsiteX5" fmla="*/ 2223821 w 3130906"/>
              <a:gd name="connsiteY5" fmla="*/ 2077517 h 2128723"/>
              <a:gd name="connsiteX6" fmla="*/ 3130906 w 3130906"/>
              <a:gd name="connsiteY6" fmla="*/ 2128723 h 212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0906" h="2128723">
                <a:moveTo>
                  <a:pt x="0" y="0"/>
                </a:moveTo>
                <a:cubicBezTo>
                  <a:pt x="18897" y="188366"/>
                  <a:pt x="37795" y="376733"/>
                  <a:pt x="73152" y="629107"/>
                </a:cubicBezTo>
                <a:cubicBezTo>
                  <a:pt x="108509" y="881481"/>
                  <a:pt x="159715" y="1309420"/>
                  <a:pt x="212141" y="1514246"/>
                </a:cubicBezTo>
                <a:cubicBezTo>
                  <a:pt x="264567" y="1719072"/>
                  <a:pt x="234087" y="1776375"/>
                  <a:pt x="387706" y="1858061"/>
                </a:cubicBezTo>
                <a:cubicBezTo>
                  <a:pt x="541325" y="1939747"/>
                  <a:pt x="827837" y="1967789"/>
                  <a:pt x="1133856" y="2004365"/>
                </a:cubicBezTo>
                <a:cubicBezTo>
                  <a:pt x="1439875" y="2040941"/>
                  <a:pt x="2223821" y="2077517"/>
                  <a:pt x="2223821" y="2077517"/>
                </a:cubicBezTo>
                <a:lnTo>
                  <a:pt x="3130906" y="2128723"/>
                </a:lnTo>
              </a:path>
            </a:pathLst>
          </a:cu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Big Impact of Small </a:t>
            </a:r>
            <a:r>
              <a:rPr lang="en-US" dirty="0" smtClean="0"/>
              <a:t>(Managed)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http://www.youtube.com/watch?v=heaK44PW5ko&amp;feature=g-all-s&amp;context=G263cc50FAAAAAAAAAAA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http://stevekochscience.blogspot.com/2011/02/open-data-success-story.html</a:t>
            </a:r>
            <a:endParaRPr lang="en-US" dirty="0" smtClean="0">
              <a:hlinkClick r:id="rId4" tooltip="http://www.kochlab.org/files/Passivation/"/>
            </a:endParaRPr>
          </a:p>
          <a:p>
            <a:r>
              <a:rPr lang="en-US" dirty="0" smtClean="0">
                <a:hlinkClick r:id="rId4" tooltip="http://www.kochlab.org/files/Passivation/"/>
              </a:rPr>
              <a:t>http</a:t>
            </a:r>
            <a:r>
              <a:rPr lang="en-US" dirty="0">
                <a:hlinkClick r:id="rId4" tooltip="http://www.kochlab.org/files/Passivation/"/>
              </a:rPr>
              <a:t>://www.kochlab.org/files/Passivation/</a:t>
            </a:r>
            <a:endParaRPr lang="en-US" dirty="0"/>
          </a:p>
        </p:txBody>
      </p:sp>
      <p:pic>
        <p:nvPicPr>
          <p:cNvPr id="5" name="Content Placeholder 4" descr="Chef solo 2 (1).JPG"/>
          <p:cNvPicPr>
            <a:picLocks noGrp="1" noChangeAspect="1"/>
          </p:cNvPicPr>
          <p:nvPr>
            <p:ph sz="quarter" idx="14"/>
          </p:nvPr>
        </p:nvPicPr>
        <p:blipFill>
          <a:blip r:embed="rId5" cstate="print"/>
          <a:stretch>
            <a:fillRect/>
          </a:stretch>
        </p:blipFill>
        <p:spPr>
          <a:xfrm>
            <a:off x="5029200" y="1828800"/>
            <a:ext cx="3377738" cy="35052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Steve </a:t>
            </a:r>
            <a:r>
              <a:rPr lang="en-US" dirty="0" smtClean="0"/>
              <a:t>Does…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Generate High Quality Data</a:t>
            </a:r>
          </a:p>
          <a:p>
            <a:r>
              <a:rPr lang="en-US" dirty="0" smtClean="0"/>
              <a:t>Keeps it pretty organized</a:t>
            </a:r>
          </a:p>
          <a:p>
            <a:r>
              <a:rPr lang="en-US" dirty="0" smtClean="0"/>
              <a:t>Release data in a timely manner</a:t>
            </a:r>
          </a:p>
          <a:p>
            <a:r>
              <a:rPr lang="en-US" dirty="0" smtClean="0"/>
              <a:t>Gives lots of background</a:t>
            </a:r>
          </a:p>
          <a:p>
            <a:r>
              <a:rPr lang="en-US" dirty="0" smtClean="0"/>
              <a:t>Uses social media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Wrong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Lack of metadata (formal)</a:t>
            </a:r>
          </a:p>
          <a:p>
            <a:r>
              <a:rPr lang="en-US" dirty="0" smtClean="0"/>
              <a:t>Data is difficult to navigate</a:t>
            </a:r>
          </a:p>
          <a:p>
            <a:r>
              <a:rPr lang="en-US" dirty="0" smtClean="0"/>
              <a:t>Limited sys-admin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2988" y="2466990"/>
            <a:ext cx="3419475" cy="3186082"/>
          </a:xfrm>
        </p:spPr>
      </p:pic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Nothing is </a:t>
            </a:r>
            <a:r>
              <a:rPr lang="en-US" dirty="0" smtClean="0"/>
              <a:t>proven</a:t>
            </a:r>
          </a:p>
          <a:p>
            <a:pPr lvl="1"/>
            <a:r>
              <a:rPr lang="en-US" dirty="0" smtClean="0"/>
              <a:t>All the good stuff is theory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&amp; Theory work together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Critical thinking </a:t>
            </a:r>
            <a:r>
              <a:rPr lang="en-US" dirty="0" smtClean="0"/>
              <a:t>is always </a:t>
            </a:r>
            <a:r>
              <a:rPr lang="en-US" dirty="0" smtClean="0"/>
              <a:t>important</a:t>
            </a:r>
          </a:p>
          <a:p>
            <a:endParaRPr lang="en-US" dirty="0" smtClean="0"/>
          </a:p>
          <a:p>
            <a:r>
              <a:rPr lang="en-US" dirty="0" smtClean="0"/>
              <a:t>Big </a:t>
            </a:r>
            <a:r>
              <a:rPr lang="en-US" dirty="0" smtClean="0"/>
              <a:t>Data is made from small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r>
              <a:rPr lang="en-US" dirty="0" smtClean="0"/>
              <a:t>Big </a:t>
            </a:r>
            <a:r>
              <a:rPr lang="en-US" dirty="0" smtClean="0"/>
              <a:t>Ideas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542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533400"/>
            <a:ext cx="7024744" cy="1143000"/>
          </a:xfrm>
        </p:spPr>
        <p:txBody>
          <a:bodyPr/>
          <a:lstStyle/>
          <a:p>
            <a:r>
              <a:rPr lang="en-US" dirty="0" smtClean="0"/>
              <a:t>Did he play a trick on us?</a:t>
            </a:r>
            <a:endParaRPr lang="en-US" dirty="0"/>
          </a:p>
        </p:txBody>
      </p:sp>
      <p:pic>
        <p:nvPicPr>
          <p:cNvPr id="9" name="Content Placeholder 8" descr="crichton1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3115" y="1559322"/>
            <a:ext cx="7041685" cy="484147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crichton1a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81001" y="2339658"/>
            <a:ext cx="4083794" cy="3527742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crichton2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800600" y="2362200"/>
            <a:ext cx="4038600" cy="3505200"/>
          </a:xfrm>
        </p:spPr>
      </p:pic>
      <p:sp>
        <p:nvSpPr>
          <p:cNvPr id="8" name="Rectangle 7"/>
          <p:cNvSpPr/>
          <p:nvPr/>
        </p:nvSpPr>
        <p:spPr>
          <a:xfrm>
            <a:off x="2438400" y="2819400"/>
            <a:ext cx="762000" cy="24384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24744" cy="1143000"/>
          </a:xfrm>
        </p:spPr>
        <p:txBody>
          <a:bodyPr/>
          <a:lstStyle/>
          <a:p>
            <a:r>
              <a:rPr lang="en-US" dirty="0" smtClean="0"/>
              <a:t>A Longer Time Scale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1600200"/>
            <a:ext cx="6685765" cy="4827123"/>
          </a:xfrm>
        </p:spPr>
      </p:pic>
    </p:spTree>
    <p:extLst>
      <p:ext uri="{BB962C8B-B14F-4D97-AF65-F5344CB8AC3E}">
        <p14:creationId xmlns:p14="http://schemas.microsoft.com/office/powerpoint/2010/main" xmlns="" val="4005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Message Here?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Data is </a:t>
            </a:r>
            <a:r>
              <a:rPr lang="en-US" dirty="0" smtClean="0"/>
              <a:t>no </a:t>
            </a:r>
            <a:r>
              <a:rPr lang="en-US" dirty="0" smtClean="0"/>
              <a:t>substitute for critical thinking</a:t>
            </a:r>
          </a:p>
          <a:p>
            <a:pPr lvl="1"/>
            <a:r>
              <a:rPr lang="en-US" dirty="0" smtClean="0"/>
              <a:t>Corollary: common sense is dangerous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Correlation Does Not Equal Causation</a:t>
            </a:r>
          </a:p>
          <a:p>
            <a:pPr lvl="1"/>
            <a:r>
              <a:rPr lang="en-US" dirty="0" smtClean="0"/>
              <a:t>Maybe global temperature drives CO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Maybe a 3</a:t>
            </a:r>
            <a:r>
              <a:rPr lang="en-US" baseline="30000" dirty="0" smtClean="0"/>
              <a:t>rd</a:t>
            </a:r>
            <a:r>
              <a:rPr lang="en-US" dirty="0" smtClean="0"/>
              <a:t> unknown factor is involved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“Global Experiment” is </a:t>
            </a:r>
            <a:r>
              <a:rPr lang="en-US" dirty="0" smtClean="0"/>
              <a:t>impossible (or at least highly undesirable)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More Temperature Data…</a:t>
            </a:r>
          </a:p>
          <a:p>
            <a:pPr lvl="1"/>
            <a:r>
              <a:rPr lang="en-US" dirty="0" smtClean="0"/>
              <a:t>Will not necessarily fix this</a:t>
            </a:r>
          </a:p>
          <a:p>
            <a:pPr lvl="1"/>
            <a:r>
              <a:rPr lang="en-US" dirty="0" smtClean="0"/>
              <a:t>Does help with modeling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Think extra-globally</a:t>
            </a:r>
          </a:p>
          <a:p>
            <a:pPr lvl="1"/>
            <a:r>
              <a:rPr lang="en-US" dirty="0" smtClean="0"/>
              <a:t>What do we know about CO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What do we know about climatic history?</a:t>
            </a:r>
          </a:p>
          <a:p>
            <a:pPr lvl="1"/>
            <a:r>
              <a:rPr lang="en-US" dirty="0" smtClean="0"/>
              <a:t>Actually when we look at everything, the case is pretty strong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Test Theories When Experiments Aren’t Practical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Einstein didn’t know how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Einstein Had A Problem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3021" y="3145631"/>
            <a:ext cx="1359408" cy="18288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His theory of relativity seemed to address the short comings of Newtonian physics</a:t>
            </a:r>
          </a:p>
          <a:p>
            <a:endParaRPr lang="en-US" dirty="0" smtClean="0"/>
          </a:p>
          <a:p>
            <a:r>
              <a:rPr lang="en-US" dirty="0" smtClean="0"/>
              <a:t>His prediction of curved space was very difficult to test </a:t>
            </a:r>
          </a:p>
          <a:p>
            <a:pPr lvl="1"/>
            <a:r>
              <a:rPr lang="en-US" dirty="0" smtClean="0"/>
              <a:t>Things were really small and really big</a:t>
            </a:r>
          </a:p>
        </p:txBody>
      </p:sp>
    </p:spTree>
    <p:extLst>
      <p:ext uri="{BB962C8B-B14F-4D97-AF65-F5344CB8AC3E}">
        <p14:creationId xmlns:p14="http://schemas.microsoft.com/office/powerpoint/2010/main" xmlns="" val="358186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Relativity With an Observation</a:t>
            </a:r>
            <a:endParaRPr lang="en-US" dirty="0"/>
          </a:p>
        </p:txBody>
      </p:sp>
      <p:pic>
        <p:nvPicPr>
          <p:cNvPr id="7" name="Content Placeholder 6" descr="eclipse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394249" y="2312988"/>
            <a:ext cx="2716953" cy="3494087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Arthur Stanley </a:t>
            </a:r>
            <a:r>
              <a:rPr lang="en-US" dirty="0" err="1" smtClean="0"/>
              <a:t>Eddington</a:t>
            </a:r>
            <a:r>
              <a:rPr lang="en-US" dirty="0" smtClean="0"/>
              <a:t> devised the eclipse experiment</a:t>
            </a:r>
          </a:p>
          <a:p>
            <a:endParaRPr lang="en-US" dirty="0" smtClean="0"/>
          </a:p>
          <a:p>
            <a:r>
              <a:rPr lang="en-US" dirty="0" smtClean="0"/>
              <a:t>Technically this is not an experiment</a:t>
            </a:r>
          </a:p>
          <a:p>
            <a:pPr lvl="1"/>
            <a:r>
              <a:rPr lang="en-US" dirty="0" smtClean="0"/>
              <a:t>Natural Experiment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 is it so powerful?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286</TotalTime>
  <Words>858</Words>
  <Application>Microsoft Office PowerPoint</Application>
  <PresentationFormat>On-screen Show (4:3)</PresentationFormat>
  <Paragraphs>172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Austin</vt:lpstr>
      <vt:lpstr>The  Final Last  Cut Waltz</vt:lpstr>
      <vt:lpstr>Michael Crichton Is a Climate Change Denier</vt:lpstr>
      <vt:lpstr>Did he play a trick on us?</vt:lpstr>
      <vt:lpstr>Slide 4</vt:lpstr>
      <vt:lpstr>A Longer Time Scale</vt:lpstr>
      <vt:lpstr>What’s The Message Here?</vt:lpstr>
      <vt:lpstr>How Can We Test Theories When Experiments Aren’t Practical</vt:lpstr>
      <vt:lpstr>Einstein Had A Problem</vt:lpstr>
      <vt:lpstr>Testing Relativity With an Observation</vt:lpstr>
      <vt:lpstr>It’s Not Always About Experiments</vt:lpstr>
      <vt:lpstr>Aside: Annular Eclipse May 20, 2012</vt:lpstr>
      <vt:lpstr>Ways To Work Around Correlation</vt:lpstr>
      <vt:lpstr>How to approach data/science/research</vt:lpstr>
      <vt:lpstr>Be Skeptical</vt:lpstr>
      <vt:lpstr>But Don’t Be Homer</vt:lpstr>
      <vt:lpstr>Pay Attention to First Principles</vt:lpstr>
      <vt:lpstr>Consider The Motivations of the Players</vt:lpstr>
      <vt:lpstr>Is The Discussion Even Really Relevant?</vt:lpstr>
      <vt:lpstr>Is The Theory Testable?</vt:lpstr>
      <vt:lpstr>Be Aware of a Theory’s (and Data’s) Boundaries</vt:lpstr>
      <vt:lpstr>How Big Is Your Data?</vt:lpstr>
      <vt:lpstr>Top 10 Databases in 2010</vt:lpstr>
      <vt:lpstr>Little Big Data</vt:lpstr>
      <vt:lpstr>A Really Important Distribution</vt:lpstr>
      <vt:lpstr>Big Impact of Small (Managed) Data</vt:lpstr>
      <vt:lpstr>What Steve Does… </vt:lpstr>
      <vt:lpstr>Final Thoughts</vt:lpstr>
    </vt:vector>
  </TitlesOfParts>
  <Company>Chaos Enterprises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</dc:creator>
  <cp:lastModifiedBy>Rob</cp:lastModifiedBy>
  <cp:revision>37</cp:revision>
  <dcterms:created xsi:type="dcterms:W3CDTF">2012-04-17T02:28:04Z</dcterms:created>
  <dcterms:modified xsi:type="dcterms:W3CDTF">2012-04-24T13:15:55Z</dcterms:modified>
</cp:coreProperties>
</file>