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57" r:id="rId5"/>
    <p:sldId id="262" r:id="rId6"/>
    <p:sldId id="263" r:id="rId7"/>
    <p:sldId id="261" r:id="rId8"/>
    <p:sldId id="264" r:id="rId9"/>
    <p:sldId id="265" r:id="rId10"/>
    <p:sldId id="266" r:id="rId11"/>
    <p:sldId id="285" r:id="rId12"/>
    <p:sldId id="268" r:id="rId13"/>
    <p:sldId id="25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60" r:id="rId22"/>
    <p:sldId id="276" r:id="rId23"/>
    <p:sldId id="277" r:id="rId24"/>
    <p:sldId id="278" r:id="rId25"/>
    <p:sldId id="279" r:id="rId26"/>
    <p:sldId id="280" r:id="rId27"/>
    <p:sldId id="287" r:id="rId28"/>
    <p:sldId id="289" r:id="rId29"/>
    <p:sldId id="288" r:id="rId30"/>
    <p:sldId id="286" r:id="rId31"/>
    <p:sldId id="281" r:id="rId32"/>
    <p:sldId id="282" r:id="rId33"/>
    <p:sldId id="283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4660"/>
  </p:normalViewPr>
  <p:slideViewPr>
    <p:cSldViewPr>
      <p:cViewPr varScale="1">
        <p:scale>
          <a:sx n="91" d="100"/>
          <a:sy n="91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012E-441E-4A78-AFD2-65A71C9FB261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5976078" cy="3962400"/>
          </a:xfrm>
        </p:spPr>
      </p:pic>
      <p:sp>
        <p:nvSpPr>
          <p:cNvPr id="5" name="Cloud Callout 4"/>
          <p:cNvSpPr/>
          <p:nvPr/>
        </p:nvSpPr>
        <p:spPr>
          <a:xfrm>
            <a:off x="4419600" y="685800"/>
            <a:ext cx="4114800" cy="19080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has got to be a better way.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Virtual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Archiving Second Life</a:t>
            </a:r>
          </a:p>
          <a:p>
            <a:pPr lvl="1"/>
            <a:r>
              <a:rPr lang="en-US" dirty="0" smtClean="0"/>
              <a:t>Complex Programming</a:t>
            </a:r>
          </a:p>
          <a:p>
            <a:pPr lvl="2"/>
            <a:r>
              <a:rPr lang="en-US" dirty="0" smtClean="0"/>
              <a:t>Required AI with no resources</a:t>
            </a:r>
          </a:p>
          <a:p>
            <a:pPr lvl="2"/>
            <a:r>
              <a:rPr lang="en-US" dirty="0" smtClean="0"/>
              <a:t>Complex linking of databases</a:t>
            </a:r>
          </a:p>
          <a:p>
            <a:pPr lvl="1"/>
            <a:r>
              <a:rPr lang="en-US" dirty="0" smtClean="0"/>
              <a:t>Highly Complex Intellectual Property</a:t>
            </a:r>
          </a:p>
          <a:p>
            <a:pPr lvl="2"/>
            <a:r>
              <a:rPr lang="en-US" dirty="0" smtClean="0"/>
              <a:t>Hundreds of Creators</a:t>
            </a:r>
          </a:p>
          <a:p>
            <a:pPr lvl="2"/>
            <a:r>
              <a:rPr lang="en-US" dirty="0" smtClean="0"/>
              <a:t>Orphan Objects</a:t>
            </a:r>
          </a:p>
          <a:p>
            <a:pPr lvl="2"/>
            <a:r>
              <a:rPr lang="en-US" dirty="0" smtClean="0"/>
              <a:t>Mixed Objects</a:t>
            </a:r>
          </a:p>
        </p:txBody>
      </p:sp>
      <p:pic>
        <p:nvPicPr>
          <p:cNvPr id="5" name="Content Placeholder 4" descr="SecondLife-SpaceportAlphaAerial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981200"/>
            <a:ext cx="4419600" cy="33147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Research Data Librarian</a:t>
            </a:r>
          </a:p>
          <a:p>
            <a:pPr lvl="1"/>
            <a:r>
              <a:rPr lang="en-US" dirty="0" smtClean="0"/>
              <a:t>What The Wanted</a:t>
            </a:r>
          </a:p>
          <a:p>
            <a:pPr lvl="2"/>
            <a:r>
              <a:rPr lang="en-US" dirty="0" smtClean="0"/>
              <a:t>Someone to tell them what they wanted</a:t>
            </a:r>
            <a:endParaRPr lang="en-US" dirty="0"/>
          </a:p>
          <a:p>
            <a:pPr lvl="2"/>
            <a:r>
              <a:rPr lang="en-US" dirty="0" smtClean="0"/>
              <a:t>Need to work with faculty</a:t>
            </a:r>
          </a:p>
          <a:p>
            <a:pPr lvl="2"/>
            <a:r>
              <a:rPr lang="en-US" dirty="0" smtClean="0"/>
              <a:t>Experience with Research Data</a:t>
            </a:r>
          </a:p>
          <a:p>
            <a:pPr lvl="2"/>
            <a:r>
              <a:rPr lang="en-US" dirty="0" smtClean="0"/>
              <a:t>Experience with Digital Preservation</a:t>
            </a:r>
          </a:p>
          <a:p>
            <a:pPr lvl="2"/>
            <a:r>
              <a:rPr lang="en-US" dirty="0" smtClean="0"/>
              <a:t>Willingness to do traditional librarian tasks</a:t>
            </a:r>
          </a:p>
          <a:p>
            <a:pPr lvl="2"/>
            <a:r>
              <a:rPr lang="en-US" dirty="0" smtClean="0"/>
              <a:t>Programming Skills</a:t>
            </a:r>
          </a:p>
          <a:p>
            <a:pPr lvl="2"/>
            <a:r>
              <a:rPr lang="en-US" dirty="0" smtClean="0"/>
              <a:t>Familiarity with metadata standards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…</a:t>
            </a:r>
          </a:p>
        </p:txBody>
      </p:sp>
      <p:pic>
        <p:nvPicPr>
          <p:cNvPr id="6" name="Content Placeholder 5" descr="img_014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371600"/>
            <a:ext cx="4368800" cy="3276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Job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Support</a:t>
            </a:r>
          </a:p>
          <a:p>
            <a:pPr lvl="1"/>
            <a:r>
              <a:rPr lang="en-US" dirty="0" smtClean="0"/>
              <a:t>Data Management Plans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Computer Forensics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Working with faculty in an increasingly informatics oriented environment</a:t>
            </a:r>
          </a:p>
          <a:p>
            <a:pPr lvl="1"/>
            <a:r>
              <a:rPr lang="en-US" dirty="0" smtClean="0"/>
              <a:t>CO-PI on several grants</a:t>
            </a:r>
          </a:p>
          <a:p>
            <a:r>
              <a:rPr lang="en-US" dirty="0" smtClean="0"/>
              <a:t>Advocate for Open Science</a:t>
            </a:r>
          </a:p>
          <a:p>
            <a:r>
              <a:rPr lang="en-US" dirty="0" smtClean="0"/>
              <a:t>Developing a Data Repository</a:t>
            </a:r>
          </a:p>
          <a:p>
            <a:r>
              <a:rPr lang="en-US" dirty="0" smtClean="0"/>
              <a:t>Actual Librarianship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By Many Funding Agencies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Encourage better data management</a:t>
            </a:r>
          </a:p>
          <a:p>
            <a:pPr lvl="1"/>
            <a:r>
              <a:rPr lang="en-US" dirty="0" smtClean="0"/>
              <a:t>Require thought about how to disseminate data</a:t>
            </a:r>
          </a:p>
          <a:p>
            <a:r>
              <a:rPr lang="en-US" dirty="0" smtClean="0"/>
              <a:t>I wrote 30 or so last year</a:t>
            </a:r>
          </a:p>
          <a:p>
            <a:pPr lvl="1"/>
            <a:r>
              <a:rPr lang="en-US" dirty="0" smtClean="0"/>
              <a:t>Think the number will 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</a:t>
            </a:r>
            <a:r>
              <a:rPr lang="en-US" dirty="0" err="1" smtClean="0"/>
              <a:t>Sorta</a:t>
            </a:r>
            <a:r>
              <a:rPr lang="en-US" dirty="0" smtClean="0"/>
              <a:t>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don’t really help researchers manage data better</a:t>
            </a:r>
          </a:p>
          <a:p>
            <a:pPr lvl="1"/>
            <a:r>
              <a:rPr lang="en-US" dirty="0" smtClean="0"/>
              <a:t>Most researchers continue their old practices</a:t>
            </a:r>
          </a:p>
          <a:p>
            <a:pPr lvl="2"/>
            <a:r>
              <a:rPr lang="en-US" dirty="0" smtClean="0"/>
              <a:t>“Will comply with University standards” – there are none</a:t>
            </a:r>
          </a:p>
          <a:p>
            <a:pPr lvl="2"/>
            <a:r>
              <a:rPr lang="en-US" dirty="0" smtClean="0"/>
              <a:t>DMPs are too short to really explain this</a:t>
            </a:r>
          </a:p>
          <a:p>
            <a:pPr lvl="1"/>
            <a:r>
              <a:rPr lang="en-US" dirty="0" smtClean="0"/>
              <a:t>Little enforcement</a:t>
            </a:r>
          </a:p>
          <a:p>
            <a:pPr lvl="1"/>
            <a:r>
              <a:rPr lang="en-US" dirty="0" smtClean="0"/>
              <a:t>Many critical issues are easily overlooked</a:t>
            </a:r>
          </a:p>
          <a:p>
            <a:r>
              <a:rPr lang="en-US" dirty="0" smtClean="0"/>
              <a:t>Guidelines are often vague or overlook important issues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Are </a:t>
            </a:r>
            <a:r>
              <a:rPr lang="en-US" dirty="0" err="1" smtClean="0"/>
              <a:t>Sorta</a:t>
            </a:r>
            <a:r>
              <a:rPr lang="en-US" dirty="0" smtClean="0"/>
              <a:t>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Encourages interaction with librarians and other research support staff</a:t>
            </a:r>
          </a:p>
          <a:p>
            <a:r>
              <a:rPr lang="en-US" dirty="0" smtClean="0"/>
              <a:t>Often issues are discovered through this interaction</a:t>
            </a:r>
          </a:p>
          <a:p>
            <a:pPr lvl="1"/>
            <a:r>
              <a:rPr lang="en-US" dirty="0" smtClean="0"/>
              <a:t>Intellectual Property Right Issues</a:t>
            </a:r>
          </a:p>
          <a:p>
            <a:pPr lvl="1"/>
            <a:r>
              <a:rPr lang="en-US" dirty="0" smtClean="0"/>
              <a:t>Better data practices (small steps)</a:t>
            </a:r>
          </a:p>
          <a:p>
            <a:pPr lvl="1"/>
            <a:r>
              <a:rPr lang="en-US" dirty="0" smtClean="0"/>
              <a:t>Collaboration</a:t>
            </a:r>
          </a:p>
          <a:p>
            <a:r>
              <a:rPr lang="en-US" dirty="0" smtClean="0"/>
              <a:t>Awareness of Open 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e-ahead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200" y="304800"/>
            <a:ext cx="89154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agencies will require them</a:t>
            </a:r>
          </a:p>
          <a:p>
            <a:r>
              <a:rPr lang="en-US" dirty="0" smtClean="0"/>
              <a:t>Faculty will write their own</a:t>
            </a:r>
          </a:p>
          <a:p>
            <a:pPr lvl="1"/>
            <a:r>
              <a:rPr lang="en-US" dirty="0" smtClean="0"/>
              <a:t>Most grants are down to the wire</a:t>
            </a:r>
          </a:p>
          <a:p>
            <a:pPr lvl="1"/>
            <a:r>
              <a:rPr lang="en-US" dirty="0" smtClean="0"/>
              <a:t>It’s not rocket surgery – after they have seen one they usually get it.</a:t>
            </a:r>
          </a:p>
          <a:p>
            <a:r>
              <a:rPr lang="en-US" dirty="0" smtClean="0"/>
              <a:t>As faculty do their own, they will often miss important details.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 of Data Librarianship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Skills I Use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Librarians Are Important Collaborators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958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Organize Data</a:t>
            </a:r>
          </a:p>
          <a:p>
            <a:pPr lvl="1"/>
            <a:r>
              <a:rPr lang="en-US" dirty="0" smtClean="0"/>
              <a:t>Reduce time spent on data management</a:t>
            </a:r>
          </a:p>
          <a:p>
            <a:pPr lvl="1"/>
            <a:r>
              <a:rPr lang="en-US" dirty="0" smtClean="0"/>
              <a:t>Increase validity and accuracy of data</a:t>
            </a:r>
          </a:p>
          <a:p>
            <a:r>
              <a:rPr lang="en-US" dirty="0" smtClean="0"/>
              <a:t>Curate Data</a:t>
            </a:r>
          </a:p>
          <a:p>
            <a:pPr lvl="1"/>
            <a:r>
              <a:rPr lang="en-US" dirty="0" smtClean="0"/>
              <a:t>Increase usefulness and lifespan of data</a:t>
            </a:r>
          </a:p>
          <a:p>
            <a:pPr lvl="1"/>
            <a:r>
              <a:rPr lang="en-US" dirty="0" smtClean="0"/>
              <a:t>Increase breadth of usefulness</a:t>
            </a:r>
          </a:p>
          <a:p>
            <a:r>
              <a:rPr lang="en-US" dirty="0" smtClean="0"/>
              <a:t>Promote data</a:t>
            </a:r>
          </a:p>
          <a:p>
            <a:pPr lvl="1"/>
            <a:r>
              <a:rPr lang="en-US" dirty="0" smtClean="0"/>
              <a:t>Increase impact and visibility of data</a:t>
            </a:r>
          </a:p>
        </p:txBody>
      </p:sp>
      <p:pic>
        <p:nvPicPr>
          <p:cNvPr id="7" name="Content Placeholder 6" descr="libraria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45640" y="1828800"/>
            <a:ext cx="3216760" cy="3886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</a:p>
          <a:p>
            <a:r>
              <a:rPr lang="en-US" dirty="0" smtClean="0"/>
              <a:t>Cave Microbiology</a:t>
            </a:r>
          </a:p>
          <a:p>
            <a:r>
              <a:rPr lang="en-US" dirty="0" smtClean="0"/>
              <a:t>Legacy Astronomical Data</a:t>
            </a:r>
          </a:p>
          <a:p>
            <a:r>
              <a:rPr lang="en-US" dirty="0" smtClean="0"/>
              <a:t>Herbaria</a:t>
            </a:r>
          </a:p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 Microbiology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Astronomical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Thousands of files on found hard drives on a raid array</a:t>
            </a:r>
          </a:p>
          <a:p>
            <a:r>
              <a:rPr lang="en-US" dirty="0" smtClean="0"/>
              <a:t>Associated observation notes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Floppies</a:t>
            </a:r>
          </a:p>
          <a:p>
            <a:pPr lvl="1"/>
            <a:r>
              <a:rPr lang="en-US" dirty="0" smtClean="0"/>
              <a:t>Zips</a:t>
            </a:r>
          </a:p>
          <a:p>
            <a:r>
              <a:rPr lang="en-US" dirty="0" smtClean="0"/>
              <a:t>Hardware is failing making data recovery difficult</a:t>
            </a:r>
            <a:endParaRPr lang="en-US" dirty="0"/>
          </a:p>
        </p:txBody>
      </p:sp>
      <p:pic>
        <p:nvPicPr>
          <p:cNvPr id="5" name="Content Placeholder 4" descr="6a00d8341bf67c53ef0147e246e81c970b-500w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429000" cy="363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herbarium wants to</a:t>
            </a:r>
          </a:p>
          <a:p>
            <a:pPr lvl="1"/>
            <a:r>
              <a:rPr lang="en-US" dirty="0" smtClean="0"/>
              <a:t>Spend less time as sys-admin</a:t>
            </a:r>
          </a:p>
          <a:p>
            <a:pPr lvl="1"/>
            <a:r>
              <a:rPr lang="en-US" dirty="0" smtClean="0"/>
              <a:t>Better automate procedures</a:t>
            </a:r>
          </a:p>
          <a:p>
            <a:pPr lvl="1"/>
            <a:r>
              <a:rPr lang="en-US" dirty="0" smtClean="0"/>
              <a:t>Create better more interoperable metadata</a:t>
            </a:r>
          </a:p>
          <a:p>
            <a:r>
              <a:rPr lang="en-US" dirty="0" smtClean="0"/>
              <a:t>We are also exploring bringing all University museum data into the library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Better linking of data</a:t>
            </a:r>
            <a:endParaRPr lang="en-US" dirty="0"/>
          </a:p>
        </p:txBody>
      </p:sp>
      <p:pic>
        <p:nvPicPr>
          <p:cNvPr id="5" name="Content Placeholder 4" descr="Leptoloma-cognatum-77116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1295400"/>
            <a:ext cx="3505200" cy="503741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 is a recent convert to open data</a:t>
            </a:r>
          </a:p>
          <a:p>
            <a:r>
              <a:rPr lang="en-US" dirty="0" smtClean="0"/>
              <a:t>Her data is one of a kind and very expensive</a:t>
            </a:r>
          </a:p>
          <a:p>
            <a:r>
              <a:rPr lang="en-US" dirty="0" smtClean="0"/>
              <a:t>Very archaic and inefficient workflow</a:t>
            </a:r>
          </a:p>
          <a:p>
            <a:r>
              <a:rPr lang="en-US" dirty="0" smtClean="0"/>
              <a:t>Little documentation </a:t>
            </a:r>
          </a:p>
          <a:p>
            <a:r>
              <a:rPr lang="en-US" dirty="0" smtClean="0"/>
              <a:t>She is an enthusiastic and exciting colleague</a:t>
            </a:r>
          </a:p>
          <a:p>
            <a:r>
              <a:rPr lang="en-US" dirty="0" smtClean="0"/>
              <a:t>Recently took lead of NSF Neuroscience Program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Advocacy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New Open Life Style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and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Most of my work is open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flas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4343400" cy="3767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Openness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Better Collaboration</a:t>
            </a:r>
          </a:p>
          <a:p>
            <a:endParaRPr lang="en-US" dirty="0" smtClean="0"/>
          </a:p>
          <a:p>
            <a:r>
              <a:rPr lang="en-US" dirty="0" smtClean="0"/>
              <a:t>Easier Communication</a:t>
            </a:r>
          </a:p>
          <a:p>
            <a:endParaRPr lang="en-US" dirty="0" smtClean="0"/>
          </a:p>
          <a:p>
            <a:r>
              <a:rPr lang="en-US" dirty="0" smtClean="0"/>
              <a:t>I pay attention to details</a:t>
            </a:r>
          </a:p>
          <a:p>
            <a:endParaRPr lang="en-US" dirty="0" smtClean="0"/>
          </a:p>
          <a:p>
            <a:r>
              <a:rPr lang="en-US" dirty="0" smtClean="0"/>
              <a:t>Copyright is established</a:t>
            </a:r>
          </a:p>
          <a:p>
            <a:pPr lvl="1"/>
            <a:r>
              <a:rPr lang="en-US" dirty="0" smtClean="0"/>
              <a:t>I think</a:t>
            </a:r>
            <a:endParaRPr lang="en-US" dirty="0"/>
          </a:p>
        </p:txBody>
      </p:sp>
      <p:pic>
        <p:nvPicPr>
          <p:cNvPr id="10" name="Content Placeholder 9" descr="shag.lg.ari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93746" y="2057400"/>
            <a:ext cx="4123765" cy="3505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Archving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Fun Stuff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381" y="1828800"/>
            <a:ext cx="6442219" cy="4198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Packaging -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XFDU</a:t>
            </a:r>
          </a:p>
          <a:p>
            <a:pPr lvl="1"/>
            <a:r>
              <a:rPr lang="en-US" dirty="0" smtClean="0"/>
              <a:t>Developed by CCSDS at NASA</a:t>
            </a:r>
          </a:p>
          <a:p>
            <a:pPr lvl="1"/>
            <a:r>
              <a:rPr lang="en-US" dirty="0" smtClean="0"/>
              <a:t>A structural metadata standard</a:t>
            </a:r>
          </a:p>
          <a:p>
            <a:pPr lvl="1"/>
            <a:r>
              <a:rPr lang="en-US" dirty="0" smtClean="0"/>
              <a:t>A container for all other metadata</a:t>
            </a:r>
          </a:p>
          <a:p>
            <a:pPr lvl="1"/>
            <a:r>
              <a:rPr lang="en-US" dirty="0" smtClean="0"/>
              <a:t>Can recursively contain other XFDUs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Premis</a:t>
            </a:r>
            <a:endParaRPr lang="en-US" dirty="0" smtClean="0"/>
          </a:p>
          <a:p>
            <a:pPr lvl="1"/>
            <a:r>
              <a:rPr lang="en-US" dirty="0" smtClean="0"/>
              <a:t>Preservation Metadata</a:t>
            </a:r>
          </a:p>
          <a:p>
            <a:pPr lvl="1"/>
            <a:r>
              <a:rPr lang="en-US" dirty="0" smtClean="0"/>
              <a:t>Developed by the Library of Congress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Automating much of the process</a:t>
            </a:r>
          </a:p>
          <a:p>
            <a:endParaRPr lang="en-US" dirty="0" smtClean="0"/>
          </a:p>
          <a:p>
            <a:r>
              <a:rPr lang="en-US" dirty="0" smtClean="0"/>
              <a:t>Allows us to handle very heterogeneous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Possiblities</a:t>
            </a:r>
            <a:endParaRPr lang="en-US" dirty="0" smtClean="0"/>
          </a:p>
          <a:p>
            <a:pPr lvl="1"/>
            <a:r>
              <a:rPr lang="en-US" dirty="0" smtClean="0"/>
              <a:t>METS</a:t>
            </a:r>
          </a:p>
          <a:p>
            <a:pPr lvl="1"/>
            <a:r>
              <a:rPr lang="en-US" dirty="0" smtClean="0"/>
              <a:t>RDF (with appropriate vocabulary(</a:t>
            </a:r>
          </a:p>
          <a:p>
            <a:pPr lvl="1"/>
            <a:r>
              <a:rPr lang="en-US" dirty="0" smtClean="0"/>
              <a:t>FOXML</a:t>
            </a:r>
            <a:endParaRPr lang="en-US" dirty="0" smtClean="0"/>
          </a:p>
        </p:txBody>
      </p:sp>
      <p:pic>
        <p:nvPicPr>
          <p:cNvPr id="5" name="Picture 4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447800"/>
            <a:ext cx="3299660" cy="457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Data Model</a:t>
            </a: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381000" y="1905000"/>
            <a:ext cx="3398520" cy="2923413"/>
            <a:chOff x="381000" y="1905000"/>
            <a:chExt cx="3398520" cy="2923413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XFDU - Directory</a:t>
              </a:r>
              <a:endParaRPr lang="en-US" dirty="0"/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– PDI Meta</a:t>
              </a:r>
              <a:endParaRPr lang="en-US" sz="1200" dirty="0"/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Descriptive</a:t>
              </a:r>
              <a:endParaRPr lang="en-US" sz="1200" dirty="0"/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Behavior</a:t>
              </a:r>
              <a:endParaRPr lang="en-US" sz="1200" dirty="0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Premis</a:t>
                </a:r>
                <a:endParaRPr lang="en-US" sz="1100" dirty="0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OME</a:t>
                </a:r>
                <a:endParaRPr lang="en-US" sz="1100" dirty="0"/>
              </a:p>
            </p:txBody>
          </p:sp>
        </p:grp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LOM</a:t>
              </a:r>
              <a:endParaRPr lang="en-US" sz="1100" dirty="0"/>
            </a:p>
          </p:txBody>
        </p:sp>
        <p:sp>
          <p:nvSpPr>
            <p:cNvPr id="14" name="Rounded Rectangle 13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XFDU - Software</a:t>
              </a:r>
              <a:endParaRPr lang="en-US" sz="1100" dirty="0"/>
            </a:p>
          </p:txBody>
        </p:sp>
        <p:cxnSp>
          <p:nvCxnSpPr>
            <p:cNvPr id="16" name="Shape 15"/>
            <p:cNvCxnSpPr>
              <a:stCxn id="7" idx="2"/>
              <a:endCxn id="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7" idx="2"/>
              <a:endCxn id="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2"/>
              <a:endCxn id="1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3"/>
              <a:endCxn id="11" idx="1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3"/>
              <a:endCxn id="1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  <a:endCxn id="13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3"/>
              <a:endCxn id="14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4648200" y="1447801"/>
            <a:ext cx="3124200" cy="2438400"/>
            <a:chOff x="381000" y="1905000"/>
            <a:chExt cx="3398520" cy="2923413"/>
          </a:xfrm>
        </p:grpSpPr>
        <p:sp>
          <p:nvSpPr>
            <p:cNvPr id="36" name="Rounded Rectangle 35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File</a:t>
              </a:r>
              <a:endParaRPr lang="en-US" sz="1400" dirty="0"/>
            </a:p>
          </p:txBody>
        </p:sp>
        <p:sp>
          <p:nvSpPr>
            <p:cNvPr id="37" name="Rounded Rectangle 36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50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51" name="Rounded Rectangle 50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43" name="Shape 42"/>
            <p:cNvCxnSpPr>
              <a:stCxn id="36" idx="2"/>
              <a:endCxn id="37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6" idx="2"/>
              <a:endCxn id="38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6" idx="2"/>
              <a:endCxn id="39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7" idx="3"/>
              <a:endCxn id="51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3"/>
              <a:endCxn id="41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3"/>
              <a:endCxn id="42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5"/>
          <p:cNvGrpSpPr/>
          <p:nvPr/>
        </p:nvGrpSpPr>
        <p:grpSpPr>
          <a:xfrm>
            <a:off x="4648200" y="4114800"/>
            <a:ext cx="3124200" cy="2438400"/>
            <a:chOff x="381000" y="1905000"/>
            <a:chExt cx="3398520" cy="2923413"/>
          </a:xfrm>
        </p:grpSpPr>
        <p:sp>
          <p:nvSpPr>
            <p:cNvPr id="87" name="Rounded Rectangle 8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Directory</a:t>
              </a:r>
              <a:endParaRPr lang="en-US" sz="1400" dirty="0"/>
            </a:p>
          </p:txBody>
        </p:sp>
        <p:sp>
          <p:nvSpPr>
            <p:cNvPr id="88" name="Rounded Rectangle 8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0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94" name="Shape 93"/>
            <p:cNvCxnSpPr>
              <a:stCxn id="87" idx="2"/>
              <a:endCxn id="8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87" idx="2"/>
              <a:endCxn id="8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87" idx="2"/>
              <a:endCxn id="9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8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8" idx="3"/>
              <a:endCxn id="10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3"/>
              <a:endCxn id="92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3"/>
              <a:endCxn id="93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7" idx="3"/>
            <a:endCxn id="36" idx="1"/>
          </p:cNvCxnSpPr>
          <p:nvPr/>
        </p:nvCxnSpPr>
        <p:spPr>
          <a:xfrm flipV="1">
            <a:off x="1524000" y="1670254"/>
            <a:ext cx="3124200" cy="501446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" idx="3"/>
            <a:endCxn id="87" idx="1"/>
          </p:cNvCxnSpPr>
          <p:nvPr/>
        </p:nvCxnSpPr>
        <p:spPr>
          <a:xfrm>
            <a:off x="1524000" y="2171700"/>
            <a:ext cx="3124200" cy="2165553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3"/>
          </p:cNvCxnSpPr>
          <p:nvPr/>
        </p:nvCxnSpPr>
        <p:spPr>
          <a:xfrm flipV="1">
            <a:off x="5698940" y="3581400"/>
            <a:ext cx="2835460" cy="755853"/>
          </a:xfrm>
          <a:prstGeom prst="bentConnector3">
            <a:avLst>
              <a:gd name="adj1" fmla="val 86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7" idx="3"/>
          </p:cNvCxnSpPr>
          <p:nvPr/>
        </p:nvCxnSpPr>
        <p:spPr>
          <a:xfrm>
            <a:off x="5698940" y="4337253"/>
            <a:ext cx="2987860" cy="1301547"/>
          </a:xfrm>
          <a:prstGeom prst="bentConnector3">
            <a:avLst>
              <a:gd name="adj1" fmla="val 81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Could Be Doing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 Years in Behavioral Ecology/Evolutionary Biology</a:t>
            </a:r>
          </a:p>
          <a:p>
            <a:pPr lvl="1"/>
            <a:r>
              <a:rPr lang="en-US" dirty="0" smtClean="0"/>
              <a:t>Field Work</a:t>
            </a:r>
          </a:p>
          <a:p>
            <a:pPr lvl="1"/>
            <a:r>
              <a:rPr lang="en-US" dirty="0" smtClean="0"/>
              <a:t>Worked with many types of data</a:t>
            </a:r>
          </a:p>
          <a:p>
            <a:pPr lvl="2"/>
            <a:r>
              <a:rPr lang="en-US" dirty="0" smtClean="0"/>
              <a:t>Standard tabular data</a:t>
            </a:r>
          </a:p>
          <a:p>
            <a:pPr lvl="2"/>
            <a:r>
              <a:rPr lang="en-US" dirty="0" smtClean="0"/>
              <a:t>DNA Sequences</a:t>
            </a:r>
          </a:p>
          <a:p>
            <a:pPr lvl="2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Sound Recordings</a:t>
            </a:r>
          </a:p>
          <a:p>
            <a:pPr lvl="2"/>
            <a:r>
              <a:rPr lang="en-US" dirty="0" smtClean="0"/>
              <a:t>Simulations</a:t>
            </a:r>
          </a:p>
          <a:p>
            <a:pPr lvl="1"/>
            <a:r>
              <a:rPr lang="en-US" dirty="0" smtClean="0"/>
              <a:t>Worked in highly collaborative environments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MLS </a:t>
            </a:r>
          </a:p>
          <a:p>
            <a:pPr lvl="1"/>
            <a:r>
              <a:rPr lang="en-US" dirty="0" smtClean="0"/>
              <a:t>Focused on Bioinformatics and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Research Data Librarian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unterTrace-before-af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371600"/>
            <a:ext cx="4286250" cy="3333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pic>
        <p:nvPicPr>
          <p:cNvPr id="5" name="Picture 4" descr="trinid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676400"/>
            <a:ext cx="3200400" cy="4683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Content Placeholder 3" descr="guppy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62000" y="3962400"/>
            <a:ext cx="5047013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 Primary Investigators</a:t>
            </a:r>
          </a:p>
          <a:p>
            <a:r>
              <a:rPr lang="en-US" dirty="0" smtClean="0"/>
              <a:t>3 Different Institutions</a:t>
            </a:r>
          </a:p>
          <a:p>
            <a:r>
              <a:rPr lang="en-US" dirty="0" smtClean="0"/>
              <a:t>3 Different countries</a:t>
            </a:r>
          </a:p>
          <a:p>
            <a:r>
              <a:rPr lang="en-US" dirty="0" smtClean="0"/>
              <a:t> Diverse Types of Data</a:t>
            </a:r>
          </a:p>
          <a:p>
            <a:pPr lvl="1"/>
            <a:r>
              <a:rPr lang="en-US" dirty="0" smtClean="0"/>
              <a:t>Field data in notebooks (Trinidad)</a:t>
            </a:r>
          </a:p>
          <a:p>
            <a:pPr lvl="1"/>
            <a:r>
              <a:rPr lang="en-US" dirty="0" smtClean="0"/>
              <a:t>Images (Trinidad &amp; Toronto)</a:t>
            </a:r>
          </a:p>
          <a:p>
            <a:pPr lvl="1"/>
            <a:r>
              <a:rPr lang="en-US" dirty="0" smtClean="0"/>
              <a:t>DNA Sequences (Illinois)</a:t>
            </a:r>
          </a:p>
          <a:p>
            <a:pPr lvl="1"/>
            <a:r>
              <a:rPr lang="en-US" dirty="0" smtClean="0"/>
              <a:t>Data Collected in the Lab (Toronto Illinois)</a:t>
            </a:r>
          </a:p>
          <a:p>
            <a:pPr lvl="1"/>
            <a:r>
              <a:rPr lang="en-US" dirty="0" smtClean="0"/>
              <a:t>Sequence data was from a 3</a:t>
            </a:r>
            <a:r>
              <a:rPr lang="en-US" baseline="30000" dirty="0" smtClean="0"/>
              <a:t>rd</a:t>
            </a:r>
            <a:r>
              <a:rPr lang="en-US" dirty="0" smtClean="0"/>
              <a:t> Party Vendor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5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895600"/>
            <a:ext cx="4373563" cy="3038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Data Consistent Across Distance</a:t>
            </a:r>
          </a:p>
          <a:p>
            <a:pPr lvl="1"/>
            <a:r>
              <a:rPr lang="en-US" dirty="0" smtClean="0"/>
              <a:t>Even with good communication, we often had difficulties sharing data</a:t>
            </a:r>
          </a:p>
          <a:p>
            <a:pPr lvl="2"/>
            <a:r>
              <a:rPr lang="en-US" dirty="0" smtClean="0"/>
              <a:t>Format Issues</a:t>
            </a:r>
          </a:p>
          <a:p>
            <a:pPr lvl="2"/>
            <a:r>
              <a:rPr lang="en-US" dirty="0" smtClean="0"/>
              <a:t>Lack of Metadata</a:t>
            </a:r>
          </a:p>
          <a:p>
            <a:pPr lvl="2"/>
            <a:r>
              <a:rPr lang="en-US" dirty="0" smtClean="0"/>
              <a:t>Lack of Common Standard</a:t>
            </a:r>
          </a:p>
          <a:p>
            <a:pPr lvl="1"/>
            <a:r>
              <a:rPr lang="en-US" dirty="0" smtClean="0"/>
              <a:t>Loss of Data</a:t>
            </a:r>
          </a:p>
          <a:p>
            <a:pPr lvl="2"/>
            <a:r>
              <a:rPr lang="en-US" dirty="0" smtClean="0"/>
              <a:t>Missing/Illegible Data Sheets</a:t>
            </a:r>
          </a:p>
          <a:p>
            <a:pPr lvl="2"/>
            <a:r>
              <a:rPr lang="en-US" dirty="0" smtClean="0"/>
              <a:t>Machine Failure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Loss/Corruption</a:t>
            </a:r>
          </a:p>
          <a:p>
            <a:pPr lvl="1"/>
            <a:r>
              <a:rPr lang="en-US" dirty="0" smtClean="0"/>
              <a:t>With so many hands touching the data</a:t>
            </a:r>
          </a:p>
          <a:p>
            <a:pPr lvl="2"/>
            <a:r>
              <a:rPr lang="en-US" dirty="0" smtClean="0"/>
              <a:t>Data entry often varied</a:t>
            </a:r>
          </a:p>
          <a:p>
            <a:pPr lvl="2"/>
            <a:r>
              <a:rPr lang="en-US" dirty="0" smtClean="0"/>
              <a:t>Data was lost or corrupted due to error</a:t>
            </a:r>
          </a:p>
          <a:p>
            <a:r>
              <a:rPr lang="en-US" dirty="0" smtClean="0"/>
              <a:t>Lack of Automation</a:t>
            </a:r>
          </a:p>
          <a:p>
            <a:pPr lvl="1"/>
            <a:r>
              <a:rPr lang="en-US" dirty="0" smtClean="0"/>
              <a:t>Tens of thousands of guppies</a:t>
            </a:r>
          </a:p>
          <a:p>
            <a:pPr lvl="1"/>
            <a:r>
              <a:rPr lang="en-US" dirty="0" smtClean="0"/>
              <a:t>Hundreds of thousands of sequences</a:t>
            </a:r>
          </a:p>
          <a:p>
            <a:pPr lvl="1"/>
            <a:r>
              <a:rPr lang="en-US" dirty="0" smtClean="0"/>
              <a:t>Most data was entered by hand (high error rate)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815</Words>
  <Application>Microsoft Office PowerPoint</Application>
  <PresentationFormat>On-screen Show (4:3)</PresentationFormat>
  <Paragraphs>215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Outline</vt:lpstr>
      <vt:lpstr>My Background</vt:lpstr>
      <vt:lpstr>What I Was</vt:lpstr>
      <vt:lpstr>More Of Me</vt:lpstr>
      <vt:lpstr>Guppy Project</vt:lpstr>
      <vt:lpstr>Guppy Project</vt:lpstr>
      <vt:lpstr>Guppy Project – Challenges</vt:lpstr>
      <vt:lpstr>Guppy Project – Challenges</vt:lpstr>
      <vt:lpstr>Analysis</vt:lpstr>
      <vt:lpstr>Library Work</vt:lpstr>
      <vt:lpstr>Preserving Virtual Worlds</vt:lpstr>
      <vt:lpstr>Job</vt:lpstr>
      <vt:lpstr>What The Job Really Is</vt:lpstr>
      <vt:lpstr>Data Management Plans</vt:lpstr>
      <vt:lpstr>Why DMPs Sorta Suck</vt:lpstr>
      <vt:lpstr>Why DMPs Are Sorta Cool</vt:lpstr>
      <vt:lpstr>The Future Of DMPs</vt:lpstr>
      <vt:lpstr>Collaboration</vt:lpstr>
      <vt:lpstr>Why Librarians Are Important Collaborators</vt:lpstr>
      <vt:lpstr>Projects </vt:lpstr>
      <vt:lpstr>Molecular Physics</vt:lpstr>
      <vt:lpstr>Cave Microbiology</vt:lpstr>
      <vt:lpstr>Legacy Astronomical Data</vt:lpstr>
      <vt:lpstr>Herbarium</vt:lpstr>
      <vt:lpstr>Neuro-Imaging</vt:lpstr>
      <vt:lpstr>Advocacy</vt:lpstr>
      <vt:lpstr>Open Data and Research</vt:lpstr>
      <vt:lpstr>Benefits of Openness</vt:lpstr>
      <vt:lpstr>Data Archving</vt:lpstr>
      <vt:lpstr>System Overview</vt:lpstr>
      <vt:lpstr>Packaging - Metadata</vt:lpstr>
      <vt:lpstr>Example Data Model</vt:lpstr>
      <vt:lpstr>What I Could Be Doing Better</vt:lpstr>
    </vt:vector>
  </TitlesOfParts>
  <Company>Chaos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19</cp:revision>
  <dcterms:created xsi:type="dcterms:W3CDTF">2012-04-12T03:01:19Z</dcterms:created>
  <dcterms:modified xsi:type="dcterms:W3CDTF">2012-04-12T05:33:55Z</dcterms:modified>
</cp:coreProperties>
</file>