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4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Sheet1!$A$1:$A$2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4</c:v>
                </c:pt>
                <c:pt idx="1">
                  <c:v>30</c:v>
                </c:pt>
              </c:numCache>
            </c:numRef>
          </c:val>
        </c:ser>
        <c:axId val="81360000"/>
        <c:axId val="81361536"/>
      </c:barChart>
      <c:catAx>
        <c:axId val="81360000"/>
        <c:scaling>
          <c:orientation val="minMax"/>
        </c:scaling>
        <c:axPos val="b"/>
        <c:tickLblPos val="nextTo"/>
        <c:crossAx val="81361536"/>
        <c:crosses val="autoZero"/>
        <c:auto val="1"/>
        <c:lblAlgn val="ctr"/>
        <c:lblOffset val="100"/>
      </c:catAx>
      <c:valAx>
        <c:axId val="81361536"/>
        <c:scaling>
          <c:orientation val="minMax"/>
        </c:scaling>
        <c:axPos val="l"/>
        <c:majorGridlines/>
        <c:numFmt formatCode="General" sourceLinked="1"/>
        <c:tickLblPos val="nextTo"/>
        <c:crossAx val="813600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Sheet1!$A$1:$A$2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4</c:v>
                </c:pt>
                <c:pt idx="1">
                  <c:v>30</c:v>
                </c:pt>
              </c:numCache>
            </c:numRef>
          </c:val>
        </c:ser>
        <c:axId val="81767808"/>
        <c:axId val="113368064"/>
      </c:barChart>
      <c:catAx>
        <c:axId val="81767808"/>
        <c:scaling>
          <c:orientation val="minMax"/>
        </c:scaling>
        <c:axPos val="b"/>
        <c:tickLblPos val="nextTo"/>
        <c:crossAx val="113368064"/>
        <c:crosses val="autoZero"/>
        <c:auto val="1"/>
        <c:lblAlgn val="ctr"/>
        <c:lblOffset val="100"/>
      </c:catAx>
      <c:valAx>
        <c:axId val="113368064"/>
        <c:scaling>
          <c:orientation val="minMax"/>
        </c:scaling>
        <c:axPos val="l"/>
        <c:majorGridlines/>
        <c:numFmt formatCode="General" sourceLinked="1"/>
        <c:tickLblPos val="nextTo"/>
        <c:crossAx val="8176780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Sheet1!$A$1:$A$2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4</c:v>
                </c:pt>
                <c:pt idx="1">
                  <c:v>30</c:v>
                </c:pt>
              </c:numCache>
            </c:numRef>
          </c:val>
        </c:ser>
        <c:axId val="85804160"/>
        <c:axId val="85805696"/>
      </c:barChart>
      <c:catAx>
        <c:axId val="85804160"/>
        <c:scaling>
          <c:orientation val="minMax"/>
        </c:scaling>
        <c:axPos val="b"/>
        <c:tickLblPos val="nextTo"/>
        <c:crossAx val="85805696"/>
        <c:crosses val="autoZero"/>
        <c:auto val="1"/>
        <c:lblAlgn val="ctr"/>
        <c:lblOffset val="100"/>
      </c:catAx>
      <c:valAx>
        <c:axId val="85805696"/>
        <c:scaling>
          <c:orientation val="minMax"/>
        </c:scaling>
        <c:axPos val="l"/>
        <c:majorGridlines/>
        <c:numFmt formatCode="General" sourceLinked="1"/>
        <c:tickLblPos val="nextTo"/>
        <c:crossAx val="8580416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Sheet1!$A$1:$A$2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4</c:v>
                </c:pt>
                <c:pt idx="1">
                  <c:v>30</c:v>
                </c:pt>
              </c:numCache>
            </c:numRef>
          </c:val>
        </c:ser>
        <c:axId val="85809792"/>
        <c:axId val="85823872"/>
      </c:barChart>
      <c:catAx>
        <c:axId val="85809792"/>
        <c:scaling>
          <c:orientation val="minMax"/>
        </c:scaling>
        <c:axPos val="b"/>
        <c:tickLblPos val="nextTo"/>
        <c:crossAx val="85823872"/>
        <c:crosses val="autoZero"/>
        <c:auto val="1"/>
        <c:lblAlgn val="ctr"/>
        <c:lblOffset val="100"/>
      </c:catAx>
      <c:valAx>
        <c:axId val="85823872"/>
        <c:scaling>
          <c:orientation val="minMax"/>
        </c:scaling>
        <c:axPos val="l"/>
        <c:numFmt formatCode="General" sourceLinked="1"/>
        <c:tickLblPos val="nextTo"/>
        <c:crossAx val="85809792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plotArea>
      <c:layout/>
      <c:barChart>
        <c:barDir val="col"/>
        <c:grouping val="clustered"/>
        <c:ser>
          <c:idx val="0"/>
          <c:order val="0"/>
          <c:dPt>
            <c:idx val="0"/>
            <c:spPr>
              <a:noFill/>
              <a:ln>
                <a:solidFill>
                  <a:prstClr val="black"/>
                </a:solidFill>
              </a:ln>
            </c:spPr>
          </c:dPt>
          <c:dPt>
            <c:idx val="1"/>
            <c:spPr>
              <a:noFill/>
              <a:ln>
                <a:solidFill>
                  <a:schemeClr val="tx1"/>
                </a:solidFill>
              </a:ln>
            </c:spPr>
          </c:dPt>
          <c:cat>
            <c:strRef>
              <c:f>Sheet1!$A$1:$A$2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4</c:v>
                </c:pt>
                <c:pt idx="1">
                  <c:v>30</c:v>
                </c:pt>
              </c:numCache>
            </c:numRef>
          </c:val>
        </c:ser>
        <c:axId val="100081024"/>
        <c:axId val="100083200"/>
      </c:barChart>
      <c:catAx>
        <c:axId val="100081024"/>
        <c:scaling>
          <c:orientation val="minMax"/>
        </c:scaling>
        <c:axPos val="b"/>
        <c:tickLblPos val="nextTo"/>
        <c:crossAx val="100083200"/>
        <c:crosses val="autoZero"/>
        <c:auto val="1"/>
        <c:lblAlgn val="ctr"/>
        <c:lblOffset val="100"/>
      </c:catAx>
      <c:valAx>
        <c:axId val="100083200"/>
        <c:scaling>
          <c:orientation val="minMax"/>
        </c:scaling>
        <c:axPos val="l"/>
        <c:numFmt formatCode="General" sourceLinked="1"/>
        <c:tickLblPos val="nextTo"/>
        <c:crossAx val="10008102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plotArea>
      <c:layout/>
      <c:barChart>
        <c:barDir val="col"/>
        <c:grouping val="clustered"/>
        <c:ser>
          <c:idx val="0"/>
          <c:order val="0"/>
          <c:dPt>
            <c:idx val="0"/>
            <c:spPr>
              <a:noFill/>
              <a:ln>
                <a:solidFill>
                  <a:prstClr val="black"/>
                </a:solidFill>
              </a:ln>
            </c:spPr>
          </c:dPt>
          <c:dPt>
            <c:idx val="1"/>
            <c:spPr>
              <a:noFill/>
              <a:ln>
                <a:solidFill>
                  <a:schemeClr val="tx1"/>
                </a:solidFill>
              </a:ln>
            </c:spPr>
          </c:dPt>
          <c:cat>
            <c:strRef>
              <c:f>Sheet1!$A$1:$A$2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4</c:v>
                </c:pt>
                <c:pt idx="1">
                  <c:v>30</c:v>
                </c:pt>
              </c:numCache>
            </c:numRef>
          </c:val>
        </c:ser>
        <c:axId val="100119680"/>
        <c:axId val="100121216"/>
      </c:barChart>
      <c:catAx>
        <c:axId val="100119680"/>
        <c:scaling>
          <c:orientation val="minMax"/>
        </c:scaling>
        <c:axPos val="b"/>
        <c:tickLblPos val="nextTo"/>
        <c:crossAx val="100121216"/>
        <c:crosses val="autoZero"/>
        <c:auto val="1"/>
        <c:lblAlgn val="ctr"/>
        <c:lblOffset val="100"/>
      </c:catAx>
      <c:valAx>
        <c:axId val="10012121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Students</a:t>
                </a:r>
              </a:p>
            </c:rich>
          </c:tx>
          <c:layout/>
        </c:title>
        <c:numFmt formatCode="General" sourceLinked="1"/>
        <c:tickLblPos val="nextTo"/>
        <c:crossAx val="10011968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2B4F-F14A-4E6B-B745-B3A84269038F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2239-3C28-4E6D-8742-93AC1DD8E7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pminder.org/worl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ckr.com/photos/walkingsf/4521616274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10 Minutes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 Graphical Element Has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Color is a Graphical Element</a:t>
            </a:r>
          </a:p>
          <a:p>
            <a:pPr lvl="1"/>
            <a:r>
              <a:rPr lang="en-US" dirty="0" smtClean="0"/>
              <a:t>Why Is IBM Blue?</a:t>
            </a:r>
          </a:p>
          <a:p>
            <a:endParaRPr lang="en-US" dirty="0" smtClean="0"/>
          </a:p>
          <a:p>
            <a:r>
              <a:rPr lang="en-US" dirty="0" smtClean="0"/>
              <a:t>Shapes Are Graphical Elements</a:t>
            </a:r>
          </a:p>
          <a:p>
            <a:pPr lvl="1"/>
            <a:r>
              <a:rPr lang="en-US" dirty="0" smtClean="0"/>
              <a:t>How does a circle make you feel ?</a:t>
            </a:r>
          </a:p>
          <a:p>
            <a:pPr lvl="1"/>
            <a:r>
              <a:rPr lang="en-US" dirty="0" smtClean="0"/>
              <a:t>How does a triangle make you feel?</a:t>
            </a:r>
          </a:p>
          <a:p>
            <a:endParaRPr lang="en-US" dirty="0"/>
          </a:p>
          <a:p>
            <a:r>
              <a:rPr lang="en-US" dirty="0" smtClean="0"/>
              <a:t>Lines are Graphical Elements</a:t>
            </a:r>
          </a:p>
          <a:p>
            <a:pPr lvl="1"/>
            <a:r>
              <a:rPr lang="en-US" dirty="0" smtClean="0"/>
              <a:t>Lines suggest a relationship.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gapminder.org/world/#$majorMode=chart$is;shi=t;ly=2003;lb=f;il=t;fs=11;al=30;stl=t;st=t;nsl=t;se=t$wst;tts=C$ts;sp=5.59290322580644;ti=2010$zpv;v=0$inc_x;mmid=XCOORDS;iid=phAwcNAVuyj1jiMAkmq1iMg;by=ind$inc_y;mmid=YCOORDS;iid=phAwcNAVuyj2tPLxKvvnNPA;by=ind$inc_s;uniValue=8.21;iid=phAwcNAVuyj0XOoBL_n5tAQ;by=ind$inc_c;uniValue=255;gid=CATID0;by=grp$map_x;scale=log;dataMin=295;dataMax=79210$map_y;scale=lin;dataMin=19;dataMax=86$map_s;sma=49;smi=2.65$cd;bd=0$inds=;modified=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http://www.flickr.com/photos/walkingsf/4521616274/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exo_word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0235" y="1600200"/>
            <a:ext cx="7363529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3251804527_4b3d10d0a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ok to make your figures attractive</a:t>
            </a:r>
          </a:p>
          <a:p>
            <a:endParaRPr lang="en-US" dirty="0" smtClean="0"/>
          </a:p>
          <a:p>
            <a:r>
              <a:rPr lang="en-US" dirty="0" smtClean="0"/>
              <a:t>It’s ok to be artistic, but not just for arts’ sake</a:t>
            </a:r>
          </a:p>
          <a:p>
            <a:endParaRPr lang="en-US" dirty="0" smtClean="0"/>
          </a:p>
          <a:p>
            <a:r>
              <a:rPr lang="en-US" dirty="0" smtClean="0"/>
              <a:t>It’s necessary for your figures to tell a story</a:t>
            </a:r>
          </a:p>
          <a:p>
            <a:endParaRPr lang="en-US" dirty="0" smtClean="0"/>
          </a:p>
          <a:p>
            <a:r>
              <a:rPr lang="en-US" dirty="0" smtClean="0"/>
              <a:t>It’s not good to add extra elements just because</a:t>
            </a:r>
          </a:p>
          <a:p>
            <a:endParaRPr lang="en-US" dirty="0"/>
          </a:p>
          <a:p>
            <a:r>
              <a:rPr lang="en-US" dirty="0" smtClean="0"/>
              <a:t>KISS (Keep It Simple)</a:t>
            </a:r>
          </a:p>
          <a:p>
            <a:pPr lvl="1"/>
            <a:r>
              <a:rPr lang="en-US" dirty="0" smtClean="0"/>
              <a:t>Better said – Keep it as simple as possible.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Convey Complex Data In Simple Ways</a:t>
            </a:r>
          </a:p>
          <a:p>
            <a:endParaRPr lang="en-US" dirty="0" smtClean="0"/>
          </a:p>
          <a:p>
            <a:r>
              <a:rPr lang="en-US" dirty="0" smtClean="0"/>
              <a:t>Tell A Story</a:t>
            </a:r>
          </a:p>
          <a:p>
            <a:endParaRPr lang="en-US" dirty="0" smtClean="0"/>
          </a:p>
          <a:p>
            <a:r>
              <a:rPr lang="en-US" dirty="0" smtClean="0"/>
              <a:t>Simplify Complex Things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Data-Ink Ratio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Would You Visualize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Men: 4</a:t>
            </a:r>
          </a:p>
          <a:p>
            <a:pPr lvl="1"/>
            <a:r>
              <a:rPr lang="en-US" dirty="0" smtClean="0"/>
              <a:t>Women: 30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Least Amount of Ink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Men: 4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Women: 30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Chart Junk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Chart Junk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Not Enough Ink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171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Visualization</vt:lpstr>
      <vt:lpstr>What Are We Trying To Do?</vt:lpstr>
      <vt:lpstr>High Data-Ink Ratio</vt:lpstr>
      <vt:lpstr>The Least Amount of Ink</vt:lpstr>
      <vt:lpstr>Eliminate Chart Junk</vt:lpstr>
      <vt:lpstr>Eliminate Chart Junk</vt:lpstr>
      <vt:lpstr>Slide 7</vt:lpstr>
      <vt:lpstr>There Is Not Enough Ink</vt:lpstr>
      <vt:lpstr>Slide 9</vt:lpstr>
      <vt:lpstr>Data Density</vt:lpstr>
      <vt:lpstr>Every Graphical Element Has A Function</vt:lpstr>
      <vt:lpstr>Slide 12</vt:lpstr>
      <vt:lpstr>Slide 13</vt:lpstr>
      <vt:lpstr>Slide 14</vt:lpstr>
      <vt:lpstr>Slide 15</vt:lpstr>
      <vt:lpstr>Take Home Messages</vt:lpstr>
    </vt:vector>
  </TitlesOfParts>
  <Company>Chaos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Rob</dc:creator>
  <cp:lastModifiedBy>Rob</cp:lastModifiedBy>
  <cp:revision>10</cp:revision>
  <dcterms:created xsi:type="dcterms:W3CDTF">2012-02-02T03:57:40Z</dcterms:created>
  <dcterms:modified xsi:type="dcterms:W3CDTF">2012-02-02T05:34:40Z</dcterms:modified>
</cp:coreProperties>
</file>