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4" r:id="rId4"/>
    <p:sldId id="257" r:id="rId5"/>
    <p:sldId id="262" r:id="rId6"/>
    <p:sldId id="263" r:id="rId7"/>
    <p:sldId id="261" r:id="rId8"/>
    <p:sldId id="264" r:id="rId9"/>
    <p:sldId id="265" r:id="rId10"/>
    <p:sldId id="266" r:id="rId11"/>
    <p:sldId id="285" r:id="rId12"/>
    <p:sldId id="268" r:id="rId13"/>
    <p:sldId id="25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60" r:id="rId22"/>
    <p:sldId id="276" r:id="rId23"/>
    <p:sldId id="277" r:id="rId24"/>
    <p:sldId id="278" r:id="rId25"/>
    <p:sldId id="279" r:id="rId26"/>
    <p:sldId id="280" r:id="rId27"/>
    <p:sldId id="287" r:id="rId28"/>
    <p:sldId id="289" r:id="rId29"/>
    <p:sldId id="288" r:id="rId30"/>
    <p:sldId id="286" r:id="rId31"/>
    <p:sldId id="281" r:id="rId32"/>
    <p:sldId id="282" r:id="rId33"/>
    <p:sldId id="283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4660"/>
  </p:normalViewPr>
  <p:slideViewPr>
    <p:cSldViewPr>
      <p:cViewPr varScale="1">
        <p:scale>
          <a:sx n="128" d="100"/>
          <a:sy n="128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B2E012E-441E-4A78-AFD2-65A71C9FB26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530EFA4-6CDD-4C02-B285-34F170A4FB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eaK44PW5ko&amp;context=C40aed45ADvjVQa1PpcFMjWx5kDQ6C8xao52fQpCgvxqxtkPaSX3Q=" TargetMode="External"/><Relationship Id="rId2" Type="http://schemas.openxmlformats.org/officeDocument/2006/relationships/hyperlink" Target="http://openwetware.org/wiki/Koch_Lab:Data/MT_Gliding_Assay_Readme_Fi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://stevekochscience.blogspot.com/2011/02/open-data-success-story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dec.aisti.org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hyperlink" Target="http://olendorf.org/idec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ndorf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olendorf/teaching/blob/master/maryland-lecture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olendorf@unm.edu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penlybadlibrarian.com/" TargetMode="External"/><Relationship Id="rId4" Type="http://schemas.openxmlformats.org/officeDocument/2006/relationships/hyperlink" Target="https://github.com/olendor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Data Librarian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Olendorf</a:t>
            </a:r>
          </a:p>
          <a:p>
            <a:r>
              <a:rPr lang="en-US" dirty="0" smtClean="0"/>
              <a:t>University Libraries</a:t>
            </a:r>
          </a:p>
          <a:p>
            <a:r>
              <a:rPr lang="en-US" dirty="0" smtClean="0"/>
              <a:t>University of New Mexico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 descr="think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981200"/>
            <a:ext cx="5976078" cy="3962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loud Callout 4"/>
          <p:cNvSpPr/>
          <p:nvPr/>
        </p:nvSpPr>
        <p:spPr>
          <a:xfrm>
            <a:off x="4419600" y="685800"/>
            <a:ext cx="4114800" cy="190804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has got to be a better way.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Virtual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Archiving Second Life</a:t>
            </a:r>
          </a:p>
          <a:p>
            <a:pPr lvl="1"/>
            <a:r>
              <a:rPr lang="en-US" dirty="0" smtClean="0"/>
              <a:t>Complex Programming</a:t>
            </a:r>
          </a:p>
          <a:p>
            <a:pPr lvl="2"/>
            <a:r>
              <a:rPr lang="en-US" dirty="0" smtClean="0"/>
              <a:t>Required AI with no resources</a:t>
            </a:r>
          </a:p>
          <a:p>
            <a:pPr lvl="2"/>
            <a:r>
              <a:rPr lang="en-US" dirty="0" smtClean="0"/>
              <a:t>Complex linking of databases</a:t>
            </a:r>
          </a:p>
          <a:p>
            <a:pPr lvl="1"/>
            <a:r>
              <a:rPr lang="en-US" dirty="0" smtClean="0"/>
              <a:t>Highly Complex Intellectual Property</a:t>
            </a:r>
          </a:p>
          <a:p>
            <a:pPr lvl="2"/>
            <a:r>
              <a:rPr lang="en-US" dirty="0" smtClean="0"/>
              <a:t>Hundreds of Creators</a:t>
            </a:r>
          </a:p>
          <a:p>
            <a:pPr lvl="2"/>
            <a:r>
              <a:rPr lang="en-US" dirty="0" smtClean="0"/>
              <a:t>Orphan Objects</a:t>
            </a:r>
          </a:p>
          <a:p>
            <a:pPr lvl="2"/>
            <a:r>
              <a:rPr lang="en-US" dirty="0" smtClean="0"/>
              <a:t>Mixed Objects</a:t>
            </a:r>
          </a:p>
        </p:txBody>
      </p:sp>
      <p:pic>
        <p:nvPicPr>
          <p:cNvPr id="5" name="Content Placeholder 4" descr="SecondLife-SpaceportAlphaAerial2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876800" y="2438400"/>
            <a:ext cx="4419600" cy="3314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/>
          <a:lstStyle/>
          <a:p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905000"/>
            <a:ext cx="3700272" cy="39014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Research Data Librarian</a:t>
            </a:r>
          </a:p>
          <a:p>
            <a:pPr lvl="1"/>
            <a:r>
              <a:rPr lang="en-US" dirty="0" smtClean="0"/>
              <a:t>What The Wanted</a:t>
            </a:r>
          </a:p>
          <a:p>
            <a:pPr lvl="2"/>
            <a:r>
              <a:rPr lang="en-US" dirty="0" smtClean="0"/>
              <a:t>Someone to tell them what they wanted</a:t>
            </a:r>
            <a:endParaRPr lang="en-US" dirty="0"/>
          </a:p>
          <a:p>
            <a:pPr lvl="2"/>
            <a:r>
              <a:rPr lang="en-US" dirty="0" smtClean="0"/>
              <a:t>Need to work with faculty</a:t>
            </a:r>
          </a:p>
          <a:p>
            <a:pPr lvl="2"/>
            <a:r>
              <a:rPr lang="en-US" dirty="0" smtClean="0"/>
              <a:t>Experience with Research Data</a:t>
            </a:r>
          </a:p>
          <a:p>
            <a:pPr lvl="2"/>
            <a:r>
              <a:rPr lang="en-US" dirty="0" smtClean="0"/>
              <a:t>Experience with Digital Preservation</a:t>
            </a:r>
          </a:p>
          <a:p>
            <a:pPr lvl="2"/>
            <a:r>
              <a:rPr lang="en-US" dirty="0" smtClean="0"/>
              <a:t>Willingness to do traditional librarian tasks</a:t>
            </a:r>
          </a:p>
          <a:p>
            <a:pPr lvl="2"/>
            <a:r>
              <a:rPr lang="en-US" dirty="0" smtClean="0"/>
              <a:t>Programming Skills</a:t>
            </a:r>
          </a:p>
          <a:p>
            <a:pPr lvl="2"/>
            <a:r>
              <a:rPr lang="en-US" dirty="0" smtClean="0"/>
              <a:t>Familiarity with metadata standards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…</a:t>
            </a:r>
          </a:p>
        </p:txBody>
      </p:sp>
      <p:pic>
        <p:nvPicPr>
          <p:cNvPr id="6" name="Content Placeholder 5" descr="img_0145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876800" y="3048000"/>
            <a:ext cx="4038600" cy="3028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Job Really Is</a:t>
            </a:r>
            <a:br>
              <a:rPr lang="en-US" dirty="0" smtClean="0"/>
            </a:b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 Made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Research Support</a:t>
            </a:r>
          </a:p>
          <a:p>
            <a:pPr lvl="1"/>
            <a:r>
              <a:rPr lang="en-US" dirty="0" smtClean="0"/>
              <a:t>Data Management Plans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Curation</a:t>
            </a:r>
            <a:endParaRPr lang="en-US" dirty="0" smtClean="0"/>
          </a:p>
          <a:p>
            <a:pPr lvl="1"/>
            <a:r>
              <a:rPr lang="en-US" dirty="0" smtClean="0"/>
              <a:t>Computer Forensics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Working with faculty in an increasingly informatics oriented environment</a:t>
            </a:r>
          </a:p>
          <a:p>
            <a:pPr lvl="1"/>
            <a:r>
              <a:rPr lang="en-US" dirty="0" smtClean="0"/>
              <a:t>CO-PI on several grants</a:t>
            </a:r>
          </a:p>
          <a:p>
            <a:r>
              <a:rPr lang="en-US" dirty="0" smtClean="0"/>
              <a:t>Advocate for Open Science</a:t>
            </a:r>
          </a:p>
          <a:p>
            <a:r>
              <a:rPr lang="en-US" dirty="0" smtClean="0"/>
              <a:t>Developing a Data Repository</a:t>
            </a:r>
          </a:p>
          <a:p>
            <a:r>
              <a:rPr lang="en-US" dirty="0" smtClean="0"/>
              <a:t>Actual Librarianship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By Many Funding Agencies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Encourage better data management</a:t>
            </a:r>
          </a:p>
          <a:p>
            <a:pPr lvl="1"/>
            <a:r>
              <a:rPr lang="en-US" dirty="0" smtClean="0"/>
              <a:t>Require thought about how to disseminate data</a:t>
            </a:r>
          </a:p>
          <a:p>
            <a:r>
              <a:rPr lang="en-US" dirty="0" smtClean="0"/>
              <a:t>I wrote 30 or so last year</a:t>
            </a:r>
          </a:p>
          <a:p>
            <a:pPr lvl="1"/>
            <a:r>
              <a:rPr lang="en-US" dirty="0" smtClean="0"/>
              <a:t>Think the number will decrease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DMPs </a:t>
            </a:r>
            <a:r>
              <a:rPr lang="en-US" dirty="0" err="1" smtClean="0"/>
              <a:t>Sorta</a:t>
            </a:r>
            <a:r>
              <a:rPr lang="en-US" dirty="0" smtClean="0"/>
              <a:t> Suck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don’t really help researchers manage data better</a:t>
            </a:r>
          </a:p>
          <a:p>
            <a:pPr lvl="1"/>
            <a:r>
              <a:rPr lang="en-US" dirty="0" smtClean="0"/>
              <a:t>Most researchers continue their old practices</a:t>
            </a:r>
          </a:p>
          <a:p>
            <a:pPr lvl="2"/>
            <a:r>
              <a:rPr lang="en-US" dirty="0" smtClean="0"/>
              <a:t>“Will comply with University standards” – there are none</a:t>
            </a:r>
          </a:p>
          <a:p>
            <a:pPr lvl="2"/>
            <a:r>
              <a:rPr lang="en-US" dirty="0" smtClean="0"/>
              <a:t>DMPs are too short to really explain this</a:t>
            </a:r>
          </a:p>
          <a:p>
            <a:pPr lvl="1"/>
            <a:r>
              <a:rPr lang="en-US" dirty="0" smtClean="0"/>
              <a:t>Little enforcement</a:t>
            </a:r>
          </a:p>
          <a:p>
            <a:pPr lvl="1"/>
            <a:r>
              <a:rPr lang="en-US" dirty="0" smtClean="0"/>
              <a:t>Many critical issues are easily overlooked</a:t>
            </a:r>
          </a:p>
          <a:p>
            <a:r>
              <a:rPr lang="en-US" dirty="0" smtClean="0"/>
              <a:t>Guidelines are often vague or overlook important issues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DMPs Are </a:t>
            </a:r>
            <a:r>
              <a:rPr lang="en-US" dirty="0" err="1" smtClean="0"/>
              <a:t>Sorta</a:t>
            </a:r>
            <a:r>
              <a:rPr lang="en-US" dirty="0" smtClean="0"/>
              <a:t> Cool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Encourages interaction with librarians and other research support staff</a:t>
            </a:r>
          </a:p>
          <a:p>
            <a:r>
              <a:rPr lang="en-US" dirty="0" smtClean="0"/>
              <a:t>Often issues are discovered through this interaction</a:t>
            </a:r>
          </a:p>
          <a:p>
            <a:pPr lvl="1"/>
            <a:r>
              <a:rPr lang="en-US" dirty="0" smtClean="0"/>
              <a:t>Intellectual Property Right Issues</a:t>
            </a:r>
          </a:p>
          <a:p>
            <a:pPr lvl="1"/>
            <a:r>
              <a:rPr lang="en-US" dirty="0" smtClean="0"/>
              <a:t>Better data practices (small steps)</a:t>
            </a:r>
          </a:p>
          <a:p>
            <a:pPr lvl="1"/>
            <a:r>
              <a:rPr lang="en-US" dirty="0" smtClean="0"/>
              <a:t>Collaboration</a:t>
            </a:r>
          </a:p>
          <a:p>
            <a:r>
              <a:rPr lang="en-US" dirty="0" smtClean="0"/>
              <a:t>Awareness of Open Data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ture-ahead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6200" y="304800"/>
            <a:ext cx="89154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DMPs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agencies will require them</a:t>
            </a:r>
          </a:p>
          <a:p>
            <a:r>
              <a:rPr lang="en-US" dirty="0" smtClean="0"/>
              <a:t>Faculty will write their own</a:t>
            </a:r>
          </a:p>
          <a:p>
            <a:pPr lvl="1"/>
            <a:r>
              <a:rPr lang="en-US" dirty="0" smtClean="0"/>
              <a:t>Most grants are down to the wire</a:t>
            </a:r>
          </a:p>
          <a:p>
            <a:pPr lvl="1"/>
            <a:r>
              <a:rPr lang="en-US" dirty="0" smtClean="0"/>
              <a:t>It’s not rocket surgery – after they have seen one they usually get it.</a:t>
            </a:r>
          </a:p>
          <a:p>
            <a:r>
              <a:rPr lang="en-US" dirty="0" smtClean="0"/>
              <a:t>As faculty do their own, they will often miss important details.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Future of Data Librarianship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Projects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Librarians Are Important Collaborators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495800" y="1676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Organize Data</a:t>
            </a:r>
          </a:p>
          <a:p>
            <a:pPr lvl="1"/>
            <a:r>
              <a:rPr lang="en-US" dirty="0" smtClean="0"/>
              <a:t>Reduce time spent on data management</a:t>
            </a:r>
          </a:p>
          <a:p>
            <a:pPr lvl="1"/>
            <a:r>
              <a:rPr lang="en-US" dirty="0" smtClean="0"/>
              <a:t>Increase validity and accuracy of data</a:t>
            </a:r>
          </a:p>
          <a:p>
            <a:r>
              <a:rPr lang="en-US" dirty="0" smtClean="0"/>
              <a:t>Curate Data</a:t>
            </a:r>
          </a:p>
          <a:p>
            <a:pPr lvl="1"/>
            <a:r>
              <a:rPr lang="en-US" dirty="0" smtClean="0"/>
              <a:t>Increase usefulness and lifespan of data</a:t>
            </a:r>
          </a:p>
          <a:p>
            <a:pPr lvl="1"/>
            <a:r>
              <a:rPr lang="en-US" dirty="0" smtClean="0"/>
              <a:t>Increase breadth of usefulness</a:t>
            </a:r>
          </a:p>
          <a:p>
            <a:r>
              <a:rPr lang="en-US" dirty="0" smtClean="0"/>
              <a:t>Promote data</a:t>
            </a:r>
          </a:p>
          <a:p>
            <a:pPr lvl="1"/>
            <a:r>
              <a:rPr lang="en-US" dirty="0" smtClean="0"/>
              <a:t>Increase impact and visibility of data</a:t>
            </a:r>
          </a:p>
        </p:txBody>
      </p:sp>
      <p:pic>
        <p:nvPicPr>
          <p:cNvPr id="7" name="Content Placeholder 6" descr="librarian.pn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745640" y="1828800"/>
            <a:ext cx="3216760" cy="3886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Molecular Physics</a:t>
            </a:r>
          </a:p>
          <a:p>
            <a:r>
              <a:rPr lang="en-US" dirty="0" smtClean="0"/>
              <a:t>Cave Microbiology</a:t>
            </a:r>
          </a:p>
          <a:p>
            <a:r>
              <a:rPr lang="en-US" dirty="0" smtClean="0"/>
              <a:t>Legacy Astronomical Data</a:t>
            </a:r>
          </a:p>
          <a:p>
            <a:r>
              <a:rPr lang="en-US" dirty="0" smtClean="0"/>
              <a:t>Herbaria</a:t>
            </a:r>
          </a:p>
          <a:p>
            <a:r>
              <a:rPr lang="en-US" dirty="0" err="1" smtClean="0"/>
              <a:t>Neuro</a:t>
            </a:r>
            <a:r>
              <a:rPr lang="en-US" dirty="0" smtClean="0"/>
              <a:t>-Imaging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Physics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openwetware.org/wiki/Koch_Lab:Data/MT_Gliding_Assay_Readme_File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http://www.youtube.com/watch?v=heaK44PW5ko&amp;context=C40aed45ADvjVQa1PpcFMjWx5kDQ6C8xao52fQpCgvxqxtkPaSX3Q=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stevekochscience.blogspot.com/2011/02/open-data-success-story.html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371600"/>
            <a:ext cx="2633840" cy="34940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Cave Microbiology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2659592" cy="19946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343400" y="2057400"/>
            <a:ext cx="4270248" cy="3493008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idec.aisti.org</a:t>
            </a:r>
            <a:endParaRPr lang="en-US" dirty="0" smtClean="0"/>
          </a:p>
          <a:p>
            <a:r>
              <a:rPr lang="en-US" dirty="0">
                <a:hlinkClick r:id="rId4"/>
              </a:rPr>
              <a:t>http://olendorf.org/idec/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42" y="3352800"/>
            <a:ext cx="2895600" cy="2171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38650"/>
            <a:ext cx="3178951" cy="167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24744" cy="1143000"/>
          </a:xfrm>
        </p:spPr>
        <p:txBody>
          <a:bodyPr/>
          <a:lstStyle/>
          <a:p>
            <a:r>
              <a:rPr lang="en-US" dirty="0" smtClean="0"/>
              <a:t>Legacy Astronomical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67200" y="16764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Thousands of files on found hard drives on a raid array</a:t>
            </a:r>
          </a:p>
          <a:p>
            <a:r>
              <a:rPr lang="en-US" dirty="0" smtClean="0"/>
              <a:t>Associated observation notes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Floppies</a:t>
            </a:r>
          </a:p>
          <a:p>
            <a:pPr lvl="1"/>
            <a:r>
              <a:rPr lang="en-US" dirty="0" smtClean="0"/>
              <a:t>Zips</a:t>
            </a:r>
          </a:p>
          <a:p>
            <a:r>
              <a:rPr lang="en-US" dirty="0" smtClean="0"/>
              <a:t>Hardware is failing making data recovery difficult</a:t>
            </a:r>
            <a:endParaRPr lang="en-US" dirty="0"/>
          </a:p>
        </p:txBody>
      </p:sp>
      <p:pic>
        <p:nvPicPr>
          <p:cNvPr id="5" name="Content Placeholder 4" descr="6a00d8341bf67c53ef0147e246e81c970b-500wi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3429000" cy="36324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Herbarium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herbarium wants to</a:t>
            </a:r>
          </a:p>
          <a:p>
            <a:pPr lvl="1"/>
            <a:r>
              <a:rPr lang="en-US" dirty="0" smtClean="0"/>
              <a:t>Spend less time as sys-admin</a:t>
            </a:r>
          </a:p>
          <a:p>
            <a:pPr lvl="1"/>
            <a:r>
              <a:rPr lang="en-US" dirty="0" smtClean="0"/>
              <a:t>Better automate procedures</a:t>
            </a:r>
          </a:p>
          <a:p>
            <a:pPr lvl="1"/>
            <a:r>
              <a:rPr lang="en-US" dirty="0" smtClean="0"/>
              <a:t>Create better more interoperable metadata</a:t>
            </a:r>
          </a:p>
          <a:p>
            <a:r>
              <a:rPr lang="en-US" dirty="0" smtClean="0"/>
              <a:t>We are also exploring bringing all University museum data into the library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Better linking of data</a:t>
            </a:r>
            <a:endParaRPr lang="en-US" dirty="0"/>
          </a:p>
        </p:txBody>
      </p:sp>
      <p:pic>
        <p:nvPicPr>
          <p:cNvPr id="5" name="Content Placeholder 4" descr="Leptoloma-cognatum-77116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876800" y="1295400"/>
            <a:ext cx="3505200" cy="50374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Faculty is a recent convert to open data</a:t>
            </a:r>
          </a:p>
          <a:p>
            <a:r>
              <a:rPr lang="en-US" dirty="0" smtClean="0"/>
              <a:t>Her data is one of a kind and very expensive</a:t>
            </a:r>
          </a:p>
          <a:p>
            <a:r>
              <a:rPr lang="en-US" dirty="0" smtClean="0"/>
              <a:t>Very archaic and inefficient workflow</a:t>
            </a:r>
          </a:p>
          <a:p>
            <a:r>
              <a:rPr lang="en-US" dirty="0" smtClean="0"/>
              <a:t>Little documentation </a:t>
            </a:r>
          </a:p>
          <a:p>
            <a:r>
              <a:rPr lang="en-US" dirty="0" smtClean="0"/>
              <a:t>She is an enthusiastic and exciting colleague</a:t>
            </a:r>
          </a:p>
          <a:p>
            <a:r>
              <a:rPr lang="en-US" dirty="0" smtClean="0"/>
              <a:t>Recently took lead of NSF Neuroscience Program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Advocacy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New Open Life Style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 and Research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Most of my work is open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flas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362200"/>
            <a:ext cx="4343400" cy="37679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New Open Lifestyle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676400"/>
            <a:ext cx="4038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Better Collaboration</a:t>
            </a:r>
          </a:p>
          <a:p>
            <a:endParaRPr lang="en-US" dirty="0" smtClean="0"/>
          </a:p>
          <a:p>
            <a:r>
              <a:rPr lang="en-US" dirty="0" smtClean="0"/>
              <a:t>Easier Communication</a:t>
            </a:r>
          </a:p>
          <a:p>
            <a:endParaRPr lang="en-US" dirty="0" smtClean="0"/>
          </a:p>
          <a:p>
            <a:r>
              <a:rPr lang="en-US" dirty="0" smtClean="0"/>
              <a:t>I pay attention to details</a:t>
            </a:r>
          </a:p>
          <a:p>
            <a:endParaRPr lang="en-US" dirty="0" smtClean="0"/>
          </a:p>
          <a:p>
            <a:r>
              <a:rPr lang="en-US" dirty="0" smtClean="0"/>
              <a:t>Copyright is established</a:t>
            </a:r>
          </a:p>
          <a:p>
            <a:pPr lvl="1"/>
            <a:r>
              <a:rPr lang="en-US" dirty="0" smtClean="0"/>
              <a:t>I think</a:t>
            </a:r>
          </a:p>
        </p:txBody>
      </p:sp>
      <p:pic>
        <p:nvPicPr>
          <p:cNvPr id="10" name="Content Placeholder 9" descr="shag.lg.aries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493746" y="2057400"/>
            <a:ext cx="4123765" cy="3505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extBox 1"/>
          <p:cNvSpPr txBox="1"/>
          <p:nvPr/>
        </p:nvSpPr>
        <p:spPr>
          <a:xfrm>
            <a:off x="762000" y="5906869"/>
            <a:ext cx="563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https://github.com/olendorf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github.com/olendorf/teaching/blob/master/maryland-lecture.pptx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Archving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Fun Stuff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Picture 3" descr="SDXTMPPPT01.emf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6381" y="1828800"/>
            <a:ext cx="6442219" cy="4198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Packaging -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XFDU</a:t>
            </a:r>
          </a:p>
          <a:p>
            <a:pPr lvl="1"/>
            <a:r>
              <a:rPr lang="en-US" dirty="0" smtClean="0"/>
              <a:t>Developed by CCSDS at NASA</a:t>
            </a:r>
          </a:p>
          <a:p>
            <a:pPr lvl="1"/>
            <a:r>
              <a:rPr lang="en-US" dirty="0" smtClean="0"/>
              <a:t>A structural metadata standard</a:t>
            </a:r>
          </a:p>
          <a:p>
            <a:pPr lvl="1"/>
            <a:r>
              <a:rPr lang="en-US" dirty="0" smtClean="0"/>
              <a:t>A container for all other metadata</a:t>
            </a:r>
          </a:p>
          <a:p>
            <a:pPr lvl="1"/>
            <a:r>
              <a:rPr lang="en-US" dirty="0" smtClean="0"/>
              <a:t>Can recursively contain other XFDUs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Premis</a:t>
            </a:r>
            <a:endParaRPr lang="en-US" dirty="0" smtClean="0"/>
          </a:p>
          <a:p>
            <a:pPr lvl="1"/>
            <a:r>
              <a:rPr lang="en-US" dirty="0" smtClean="0"/>
              <a:t>Preservation Metadata</a:t>
            </a:r>
          </a:p>
          <a:p>
            <a:pPr lvl="1"/>
            <a:r>
              <a:rPr lang="en-US" dirty="0" smtClean="0"/>
              <a:t>Developed by the Library of Congress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Automating much of the process</a:t>
            </a:r>
          </a:p>
          <a:p>
            <a:endParaRPr lang="en-US" dirty="0" smtClean="0"/>
          </a:p>
          <a:p>
            <a:r>
              <a:rPr lang="en-US" dirty="0" smtClean="0"/>
              <a:t>Allows us to handle very heterogeneous data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Possiblities</a:t>
            </a:r>
            <a:endParaRPr lang="en-US" dirty="0" smtClean="0"/>
          </a:p>
          <a:p>
            <a:pPr lvl="1"/>
            <a:r>
              <a:rPr lang="en-US" dirty="0" smtClean="0"/>
              <a:t>METS</a:t>
            </a:r>
          </a:p>
          <a:p>
            <a:pPr lvl="1"/>
            <a:r>
              <a:rPr lang="en-US" dirty="0" smtClean="0"/>
              <a:t>RDF (with appropriate vocabulary(</a:t>
            </a:r>
          </a:p>
          <a:p>
            <a:pPr lvl="1"/>
            <a:r>
              <a:rPr lang="en-US" dirty="0" smtClean="0"/>
              <a:t>FOXML</a:t>
            </a:r>
          </a:p>
        </p:txBody>
      </p:sp>
      <p:pic>
        <p:nvPicPr>
          <p:cNvPr id="5" name="Picture 4" descr="SDXTMPPPT01.emf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447800"/>
            <a:ext cx="3299660" cy="4578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Example Data Model</a:t>
            </a:r>
            <a:endParaRPr lang="en-US" dirty="0"/>
          </a:p>
        </p:txBody>
      </p:sp>
      <p:grpSp>
        <p:nvGrpSpPr>
          <p:cNvPr id="3" name="Group 33"/>
          <p:cNvGrpSpPr/>
          <p:nvPr/>
        </p:nvGrpSpPr>
        <p:grpSpPr>
          <a:xfrm>
            <a:off x="381000" y="1905000"/>
            <a:ext cx="3398520" cy="2923413"/>
            <a:chOff x="381000" y="1905000"/>
            <a:chExt cx="3398520" cy="2923413"/>
          </a:xfrm>
        </p:grpSpPr>
        <p:sp>
          <p:nvSpPr>
            <p:cNvPr id="7" name="Rounded Rectangle 6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XFDU - Directory</a:t>
              </a:r>
              <a:endParaRPr lang="en-US" dirty="0"/>
            </a:p>
          </p:txBody>
        </p:sp>
        <p:sp>
          <p:nvSpPr>
            <p:cNvPr id="8" name="Rounded Rectangle 7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– PDI Meta</a:t>
              </a:r>
              <a:endParaRPr lang="en-US" sz="1200" dirty="0"/>
            </a:p>
          </p:txBody>
        </p:sp>
        <p:sp>
          <p:nvSpPr>
            <p:cNvPr id="9" name="Rounded Rectangle 8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- Descriptive</a:t>
              </a:r>
              <a:endParaRPr lang="en-US" sz="1200" dirty="0"/>
            </a:p>
          </p:txBody>
        </p:sp>
        <p:sp>
          <p:nvSpPr>
            <p:cNvPr id="10" name="Rounded Rectangle 9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XFDU - Behavior</a:t>
              </a:r>
              <a:endParaRPr lang="en-US" sz="1200" dirty="0"/>
            </a:p>
          </p:txBody>
        </p:sp>
        <p:grpSp>
          <p:nvGrpSpPr>
            <p:cNvPr id="4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/>
                  <a:t>Premis</a:t>
                </a:r>
                <a:endParaRPr lang="en-US" sz="1100" dirty="0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 OME</a:t>
                </a:r>
                <a:endParaRPr lang="en-US" sz="1100" dirty="0"/>
              </a:p>
            </p:txBody>
          </p:sp>
        </p:grpSp>
        <p:sp>
          <p:nvSpPr>
            <p:cNvPr id="13" name="Rounded Rectangle 12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LOM</a:t>
              </a:r>
              <a:endParaRPr lang="en-US" sz="1100" dirty="0"/>
            </a:p>
          </p:txBody>
        </p:sp>
        <p:sp>
          <p:nvSpPr>
            <p:cNvPr id="14" name="Rounded Rectangle 13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XFDU - Software</a:t>
              </a:r>
              <a:endParaRPr lang="en-US" sz="1100" dirty="0"/>
            </a:p>
          </p:txBody>
        </p:sp>
        <p:cxnSp>
          <p:nvCxnSpPr>
            <p:cNvPr id="16" name="Shape 15"/>
            <p:cNvCxnSpPr>
              <a:stCxn id="7" idx="2"/>
              <a:endCxn id="8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7" idx="2"/>
              <a:endCxn id="9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7" idx="2"/>
              <a:endCxn id="10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3"/>
              <a:endCxn id="11" idx="1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3"/>
              <a:endCxn id="12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3"/>
              <a:endCxn id="13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3"/>
              <a:endCxn id="14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4"/>
          <p:cNvGrpSpPr/>
          <p:nvPr/>
        </p:nvGrpSpPr>
        <p:grpSpPr>
          <a:xfrm>
            <a:off x="4648200" y="1447801"/>
            <a:ext cx="3124200" cy="2438400"/>
            <a:chOff x="381000" y="1905000"/>
            <a:chExt cx="3398520" cy="2923413"/>
          </a:xfrm>
        </p:grpSpPr>
        <p:sp>
          <p:nvSpPr>
            <p:cNvPr id="36" name="Rounded Rectangle 35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XFDU - File</a:t>
              </a:r>
              <a:endParaRPr lang="en-US" sz="1400" dirty="0"/>
            </a:p>
          </p:txBody>
        </p:sp>
        <p:sp>
          <p:nvSpPr>
            <p:cNvPr id="37" name="Rounded Rectangle 36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– PDI Meta</a:t>
              </a:r>
              <a:endParaRPr lang="en-US" sz="1050" dirty="0"/>
            </a:p>
          </p:txBody>
        </p:sp>
        <p:sp>
          <p:nvSpPr>
            <p:cNvPr id="38" name="Rounded Rectangle 37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Descriptive</a:t>
              </a:r>
              <a:endParaRPr lang="en-US" sz="1050" dirty="0"/>
            </a:p>
          </p:txBody>
        </p:sp>
        <p:sp>
          <p:nvSpPr>
            <p:cNvPr id="39" name="Rounded Rectangle 38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Behavior</a:t>
              </a:r>
              <a:endParaRPr lang="en-US" sz="1050" dirty="0"/>
            </a:p>
          </p:txBody>
        </p:sp>
        <p:grpSp>
          <p:nvGrpSpPr>
            <p:cNvPr id="6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50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Premis</a:t>
                </a:r>
                <a:endParaRPr lang="en-US" sz="1000" dirty="0"/>
              </a:p>
            </p:txBody>
          </p:sp>
          <p:sp>
            <p:nvSpPr>
              <p:cNvPr id="51" name="Rounded Rectangle 50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 OME</a:t>
                </a:r>
                <a:endParaRPr lang="en-US" sz="1000" dirty="0"/>
              </a:p>
            </p:txBody>
          </p:sp>
        </p:grpSp>
        <p:sp>
          <p:nvSpPr>
            <p:cNvPr id="41" name="Rounded Rectangle 40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XFDU - Software</a:t>
              </a:r>
              <a:endParaRPr lang="en-US" sz="1000" dirty="0"/>
            </a:p>
          </p:txBody>
        </p:sp>
        <p:cxnSp>
          <p:nvCxnSpPr>
            <p:cNvPr id="43" name="Shape 42"/>
            <p:cNvCxnSpPr>
              <a:stCxn id="36" idx="2"/>
              <a:endCxn id="37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36" idx="2"/>
              <a:endCxn id="38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36" idx="2"/>
              <a:endCxn id="39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7" idx="3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7" idx="3"/>
              <a:endCxn id="51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8" idx="3"/>
              <a:endCxn id="41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9" idx="3"/>
              <a:endCxn id="42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85"/>
          <p:cNvGrpSpPr/>
          <p:nvPr/>
        </p:nvGrpSpPr>
        <p:grpSpPr>
          <a:xfrm>
            <a:off x="4648200" y="4114800"/>
            <a:ext cx="3124200" cy="2438400"/>
            <a:chOff x="381000" y="1905000"/>
            <a:chExt cx="3398520" cy="2923413"/>
          </a:xfrm>
        </p:grpSpPr>
        <p:sp>
          <p:nvSpPr>
            <p:cNvPr id="87" name="Rounded Rectangle 86"/>
            <p:cNvSpPr/>
            <p:nvPr/>
          </p:nvSpPr>
          <p:spPr>
            <a:xfrm>
              <a:off x="381000" y="19050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XFDU - Directory</a:t>
              </a:r>
              <a:endParaRPr lang="en-US" sz="1400" dirty="0"/>
            </a:p>
          </p:txBody>
        </p:sp>
        <p:sp>
          <p:nvSpPr>
            <p:cNvPr id="88" name="Rounded Rectangle 87"/>
            <p:cNvSpPr>
              <a:spLocks noChangeAspect="1"/>
            </p:cNvSpPr>
            <p:nvPr/>
          </p:nvSpPr>
          <p:spPr>
            <a:xfrm>
              <a:off x="1143000" y="2733675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– PDI Meta</a:t>
              </a:r>
              <a:endParaRPr lang="en-US" sz="1050" dirty="0"/>
            </a:p>
          </p:txBody>
        </p:sp>
        <p:sp>
          <p:nvSpPr>
            <p:cNvPr id="89" name="Rounded Rectangle 88"/>
            <p:cNvSpPr>
              <a:spLocks noChangeAspect="1"/>
            </p:cNvSpPr>
            <p:nvPr/>
          </p:nvSpPr>
          <p:spPr>
            <a:xfrm>
              <a:off x="1143000" y="3581400"/>
              <a:ext cx="91440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Descriptive</a:t>
              </a:r>
              <a:endParaRPr lang="en-US" sz="1050" dirty="0"/>
            </a:p>
          </p:txBody>
        </p:sp>
        <p:sp>
          <p:nvSpPr>
            <p:cNvPr id="90" name="Rounded Rectangle 89"/>
            <p:cNvSpPr>
              <a:spLocks noChangeAspect="1"/>
            </p:cNvSpPr>
            <p:nvPr/>
          </p:nvSpPr>
          <p:spPr>
            <a:xfrm>
              <a:off x="1143000" y="4428363"/>
              <a:ext cx="857250" cy="40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XFDU - Behavior</a:t>
              </a:r>
              <a:endParaRPr lang="en-US" sz="1050" dirty="0"/>
            </a:p>
          </p:txBody>
        </p:sp>
        <p:grpSp>
          <p:nvGrpSpPr>
            <p:cNvPr id="17" name="Group 26"/>
            <p:cNvGrpSpPr/>
            <p:nvPr/>
          </p:nvGrpSpPr>
          <p:grpSpPr>
            <a:xfrm>
              <a:off x="3048000" y="2514600"/>
              <a:ext cx="731520" cy="838200"/>
              <a:chOff x="3048000" y="3048000"/>
              <a:chExt cx="731520" cy="838200"/>
            </a:xfrm>
          </p:grpSpPr>
          <p:sp>
            <p:nvSpPr>
              <p:cNvPr id="101" name="Rounded Rectangle 10"/>
              <p:cNvSpPr>
                <a:spLocks noChangeAspect="1"/>
              </p:cNvSpPr>
              <p:nvPr/>
            </p:nvSpPr>
            <p:spPr>
              <a:xfrm>
                <a:off x="3048000" y="3048000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Premis</a:t>
                </a:r>
                <a:endParaRPr lang="en-US" sz="1000" dirty="0"/>
              </a:p>
            </p:txBody>
          </p:sp>
          <p:sp>
            <p:nvSpPr>
              <p:cNvPr id="102" name="Rounded Rectangle 101"/>
              <p:cNvSpPr>
                <a:spLocks noChangeAspect="1"/>
              </p:cNvSpPr>
              <p:nvPr/>
            </p:nvSpPr>
            <p:spPr>
              <a:xfrm>
                <a:off x="3048000" y="3544824"/>
                <a:ext cx="731520" cy="341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 OME</a:t>
                </a:r>
                <a:endParaRPr lang="en-US" sz="1000" dirty="0"/>
              </a:p>
            </p:txBody>
          </p:sp>
        </p:grpSp>
        <p:sp>
          <p:nvSpPr>
            <p:cNvPr id="92" name="Rounded Rectangle 91"/>
            <p:cNvSpPr>
              <a:spLocks noChangeAspect="1"/>
            </p:cNvSpPr>
            <p:nvPr/>
          </p:nvSpPr>
          <p:spPr>
            <a:xfrm>
              <a:off x="3048000" y="3610737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3" name="Rounded Rectangle 92"/>
            <p:cNvSpPr>
              <a:spLocks noChangeAspect="1"/>
            </p:cNvSpPr>
            <p:nvPr/>
          </p:nvSpPr>
          <p:spPr>
            <a:xfrm>
              <a:off x="3048000" y="4457700"/>
              <a:ext cx="731520" cy="341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XFDU - Software</a:t>
              </a:r>
              <a:endParaRPr lang="en-US" sz="1000" dirty="0"/>
            </a:p>
          </p:txBody>
        </p:sp>
        <p:cxnSp>
          <p:nvCxnSpPr>
            <p:cNvPr id="94" name="Shape 93"/>
            <p:cNvCxnSpPr>
              <a:stCxn id="87" idx="2"/>
              <a:endCxn id="88" idx="1"/>
            </p:cNvCxnSpPr>
            <p:nvPr/>
          </p:nvCxnSpPr>
          <p:spPr>
            <a:xfrm rot="16200000" flipH="1">
              <a:off x="800100" y="2590800"/>
              <a:ext cx="495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hape 94"/>
            <p:cNvCxnSpPr>
              <a:stCxn id="87" idx="2"/>
              <a:endCxn id="89" idx="1"/>
            </p:cNvCxnSpPr>
            <p:nvPr/>
          </p:nvCxnSpPr>
          <p:spPr>
            <a:xfrm rot="16200000" flipH="1">
              <a:off x="376238" y="3014662"/>
              <a:ext cx="1343025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hape 95"/>
            <p:cNvCxnSpPr>
              <a:stCxn id="87" idx="2"/>
              <a:endCxn id="90" idx="1"/>
            </p:cNvCxnSpPr>
            <p:nvPr/>
          </p:nvCxnSpPr>
          <p:spPr>
            <a:xfrm rot="16200000" flipH="1">
              <a:off x="-47244" y="3438144"/>
              <a:ext cx="2189988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88" idx="3"/>
            </p:cNvCxnSpPr>
            <p:nvPr/>
          </p:nvCxnSpPr>
          <p:spPr>
            <a:xfrm flipV="1">
              <a:off x="2057400" y="2685288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8" idx="3"/>
              <a:endCxn id="102" idx="1"/>
            </p:cNvCxnSpPr>
            <p:nvPr/>
          </p:nvCxnSpPr>
          <p:spPr>
            <a:xfrm>
              <a:off x="2057400" y="2933700"/>
              <a:ext cx="990600" cy="2484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9" idx="3"/>
              <a:endCxn id="92" idx="1"/>
            </p:cNvCxnSpPr>
            <p:nvPr/>
          </p:nvCxnSpPr>
          <p:spPr>
            <a:xfrm>
              <a:off x="2057400" y="378142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0" idx="3"/>
              <a:endCxn id="93" idx="1"/>
            </p:cNvCxnSpPr>
            <p:nvPr/>
          </p:nvCxnSpPr>
          <p:spPr>
            <a:xfrm>
              <a:off x="2000250" y="4628388"/>
              <a:ext cx="1047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stCxn id="7" idx="3"/>
            <a:endCxn id="36" idx="1"/>
          </p:cNvCxnSpPr>
          <p:nvPr/>
        </p:nvCxnSpPr>
        <p:spPr>
          <a:xfrm flipV="1">
            <a:off x="1524000" y="1670254"/>
            <a:ext cx="3124200" cy="501446"/>
          </a:xfrm>
          <a:prstGeom prst="bentConnector3">
            <a:avLst>
              <a:gd name="adj1" fmla="val 86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7" idx="3"/>
            <a:endCxn id="87" idx="1"/>
          </p:cNvCxnSpPr>
          <p:nvPr/>
        </p:nvCxnSpPr>
        <p:spPr>
          <a:xfrm>
            <a:off x="1524000" y="2171700"/>
            <a:ext cx="3124200" cy="2165553"/>
          </a:xfrm>
          <a:prstGeom prst="bentConnector3">
            <a:avLst>
              <a:gd name="adj1" fmla="val 86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7" idx="3"/>
          </p:cNvCxnSpPr>
          <p:nvPr/>
        </p:nvCxnSpPr>
        <p:spPr>
          <a:xfrm flipV="1">
            <a:off x="5698940" y="3581400"/>
            <a:ext cx="2835460" cy="755853"/>
          </a:xfrm>
          <a:prstGeom prst="bentConnector3">
            <a:avLst>
              <a:gd name="adj1" fmla="val 86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87" idx="3"/>
          </p:cNvCxnSpPr>
          <p:nvPr/>
        </p:nvCxnSpPr>
        <p:spPr>
          <a:xfrm>
            <a:off x="5698940" y="4337253"/>
            <a:ext cx="2987860" cy="1301547"/>
          </a:xfrm>
          <a:prstGeom prst="bentConnector3">
            <a:avLst>
              <a:gd name="adj1" fmla="val 819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24744" cy="1143000"/>
          </a:xfrm>
        </p:spPr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600201"/>
            <a:ext cx="4114800" cy="3836546"/>
          </a:xfrm>
        </p:spPr>
      </p:pic>
      <p:sp>
        <p:nvSpPr>
          <p:cNvPr id="5" name="TextBox 4"/>
          <p:cNvSpPr txBox="1"/>
          <p:nvPr/>
        </p:nvSpPr>
        <p:spPr>
          <a:xfrm>
            <a:off x="1981200" y="5715000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olendorf@unm.edu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github.com/olendorf</a:t>
            </a:r>
            <a:endParaRPr lang="en-US" dirty="0" smtClean="0"/>
          </a:p>
          <a:p>
            <a:r>
              <a:rPr lang="en-US" dirty="0" smtClean="0"/>
              <a:t>Website (in development): </a:t>
            </a:r>
            <a:r>
              <a:rPr lang="en-US" dirty="0" smtClean="0">
                <a:hlinkClick r:id="rId5"/>
              </a:rPr>
              <a:t>http://openlybadlibrarian.com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8600"/>
            <a:ext cx="7024744" cy="1143000"/>
          </a:xfrm>
        </p:spPr>
        <p:txBody>
          <a:bodyPr/>
          <a:lstStyle/>
          <a:p>
            <a:r>
              <a:rPr lang="en-US" dirty="0" smtClean="0"/>
              <a:t>What I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17145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20 Years in Behavioral Ecology/Evolutionary Biology</a:t>
            </a:r>
          </a:p>
          <a:p>
            <a:pPr lvl="1"/>
            <a:r>
              <a:rPr lang="en-US" dirty="0" smtClean="0"/>
              <a:t>Field Work</a:t>
            </a:r>
          </a:p>
          <a:p>
            <a:pPr lvl="1"/>
            <a:r>
              <a:rPr lang="en-US" dirty="0" smtClean="0"/>
              <a:t>Worked with many types of data</a:t>
            </a:r>
          </a:p>
          <a:p>
            <a:pPr lvl="2"/>
            <a:r>
              <a:rPr lang="en-US" dirty="0" smtClean="0"/>
              <a:t>Standard tabular data</a:t>
            </a:r>
          </a:p>
          <a:p>
            <a:pPr lvl="2"/>
            <a:r>
              <a:rPr lang="en-US" dirty="0" smtClean="0"/>
              <a:t>DNA Sequences</a:t>
            </a:r>
          </a:p>
          <a:p>
            <a:pPr lvl="2"/>
            <a:r>
              <a:rPr lang="en-US" dirty="0" smtClean="0"/>
              <a:t>Images</a:t>
            </a:r>
          </a:p>
          <a:p>
            <a:pPr lvl="2"/>
            <a:r>
              <a:rPr lang="en-US" dirty="0" smtClean="0"/>
              <a:t>Sound Recordings</a:t>
            </a:r>
          </a:p>
          <a:p>
            <a:pPr lvl="2"/>
            <a:r>
              <a:rPr lang="en-US" dirty="0" smtClean="0"/>
              <a:t>Simulations (Genetic Algorithms)</a:t>
            </a:r>
          </a:p>
          <a:p>
            <a:pPr lvl="1"/>
            <a:r>
              <a:rPr lang="en-US" dirty="0" smtClean="0"/>
              <a:t>Worked in highly collaborative environments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4500"/>
            <a:ext cx="362077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MLS </a:t>
            </a:r>
          </a:p>
          <a:p>
            <a:pPr lvl="1"/>
            <a:r>
              <a:rPr lang="en-US" dirty="0" smtClean="0"/>
              <a:t>Focused on Bioinformatics and Data </a:t>
            </a:r>
            <a:r>
              <a:rPr lang="en-US" dirty="0" err="1" smtClean="0"/>
              <a:t>Curation</a:t>
            </a:r>
            <a:endParaRPr lang="en-US" dirty="0" smtClean="0"/>
          </a:p>
          <a:p>
            <a:r>
              <a:rPr lang="en-US" dirty="0" smtClean="0"/>
              <a:t>Currently</a:t>
            </a:r>
          </a:p>
          <a:p>
            <a:pPr lvl="1"/>
            <a:r>
              <a:rPr lang="en-US" dirty="0" smtClean="0"/>
              <a:t>Research Data Librarian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unterTrace-before-aft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3581400" cy="27855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Guppy Project</a:t>
            </a:r>
            <a:endParaRPr lang="en-US" dirty="0"/>
          </a:p>
        </p:txBody>
      </p:sp>
      <p:pic>
        <p:nvPicPr>
          <p:cNvPr id="5" name="Picture 4" descr="trinid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295400"/>
            <a:ext cx="3200400" cy="46832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Content Placeholder 3" descr="guppy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362200" y="4461933"/>
            <a:ext cx="4419600" cy="22687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Guppy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4 Primary Investigators</a:t>
            </a:r>
          </a:p>
          <a:p>
            <a:r>
              <a:rPr lang="en-US" dirty="0" smtClean="0"/>
              <a:t>3 Different Institutions</a:t>
            </a:r>
          </a:p>
          <a:p>
            <a:r>
              <a:rPr lang="en-US" dirty="0" smtClean="0"/>
              <a:t>3 Different countries</a:t>
            </a:r>
          </a:p>
          <a:p>
            <a:r>
              <a:rPr lang="en-US" dirty="0" smtClean="0"/>
              <a:t> Diverse Types of Data</a:t>
            </a:r>
          </a:p>
          <a:p>
            <a:pPr lvl="1"/>
            <a:r>
              <a:rPr lang="en-US" dirty="0" smtClean="0"/>
              <a:t>Field data in notebooks (Trinidad)</a:t>
            </a:r>
          </a:p>
          <a:p>
            <a:pPr lvl="1"/>
            <a:r>
              <a:rPr lang="en-US" dirty="0" smtClean="0"/>
              <a:t>Images (Trinidad &amp; Toronto)</a:t>
            </a:r>
          </a:p>
          <a:p>
            <a:pPr lvl="1"/>
            <a:r>
              <a:rPr lang="en-US" dirty="0" smtClean="0"/>
              <a:t>DNA Sequences (Illinois)</a:t>
            </a:r>
          </a:p>
          <a:p>
            <a:pPr lvl="1"/>
            <a:r>
              <a:rPr lang="en-US" dirty="0" smtClean="0"/>
              <a:t>Data Collected in the Lab (Toronto Illinois)</a:t>
            </a:r>
          </a:p>
          <a:p>
            <a:pPr lvl="1"/>
            <a:r>
              <a:rPr lang="en-US" dirty="0" smtClean="0"/>
              <a:t>Sequence data was from a 3</a:t>
            </a:r>
            <a:r>
              <a:rPr lang="en-US" baseline="30000" dirty="0" smtClean="0"/>
              <a:t>rd</a:t>
            </a:r>
            <a:r>
              <a:rPr lang="en-US" dirty="0" smtClean="0"/>
              <a:t> Party Vendor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57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2286000"/>
            <a:ext cx="3480729" cy="24181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Guppy Project –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3652"/>
            <a:ext cx="4800600" cy="36961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Keeping Data Consistent Across Distance</a:t>
            </a:r>
          </a:p>
          <a:p>
            <a:pPr lvl="1"/>
            <a:r>
              <a:rPr lang="en-US" dirty="0" smtClean="0"/>
              <a:t>Even with good communication, we often had difficulties sharing data</a:t>
            </a:r>
          </a:p>
          <a:p>
            <a:pPr lvl="2"/>
            <a:r>
              <a:rPr lang="en-US" dirty="0" smtClean="0"/>
              <a:t>Format Issues</a:t>
            </a:r>
          </a:p>
          <a:p>
            <a:pPr lvl="2"/>
            <a:r>
              <a:rPr lang="en-US" dirty="0" smtClean="0"/>
              <a:t>Lack of Metadata</a:t>
            </a:r>
          </a:p>
          <a:p>
            <a:pPr lvl="2"/>
            <a:r>
              <a:rPr lang="en-US" dirty="0" smtClean="0"/>
              <a:t>Lack of Common Standard</a:t>
            </a:r>
          </a:p>
          <a:p>
            <a:pPr lvl="1"/>
            <a:r>
              <a:rPr lang="en-US" dirty="0" smtClean="0"/>
              <a:t>Loss of Data</a:t>
            </a:r>
          </a:p>
          <a:p>
            <a:pPr lvl="2"/>
            <a:r>
              <a:rPr lang="en-US" dirty="0" smtClean="0"/>
              <a:t>Missing/Illegible Data Sheets</a:t>
            </a:r>
          </a:p>
          <a:p>
            <a:pPr lvl="2"/>
            <a:r>
              <a:rPr lang="en-US" dirty="0" smtClean="0"/>
              <a:t>Machine Failure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Guppy Project –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Loss/Corruption</a:t>
            </a:r>
          </a:p>
          <a:p>
            <a:pPr lvl="1"/>
            <a:r>
              <a:rPr lang="en-US" dirty="0" smtClean="0"/>
              <a:t>With so many hands touching the data</a:t>
            </a:r>
          </a:p>
          <a:p>
            <a:pPr lvl="2"/>
            <a:r>
              <a:rPr lang="en-US" dirty="0" smtClean="0"/>
              <a:t>Data entry often varied</a:t>
            </a:r>
          </a:p>
          <a:p>
            <a:pPr lvl="2"/>
            <a:r>
              <a:rPr lang="en-US" dirty="0" smtClean="0"/>
              <a:t>Data was lost or corrupted due to error</a:t>
            </a:r>
          </a:p>
          <a:p>
            <a:r>
              <a:rPr lang="en-US" dirty="0" smtClean="0"/>
              <a:t>Lack of Automation</a:t>
            </a:r>
          </a:p>
          <a:p>
            <a:pPr lvl="1"/>
            <a:r>
              <a:rPr lang="en-US" dirty="0" smtClean="0"/>
              <a:t>Tens of thousands of guppies</a:t>
            </a:r>
          </a:p>
          <a:p>
            <a:pPr lvl="1"/>
            <a:r>
              <a:rPr lang="en-US" dirty="0" smtClean="0"/>
              <a:t>Hundreds of thousands of sequences</a:t>
            </a:r>
          </a:p>
          <a:p>
            <a:pPr lvl="1"/>
            <a:r>
              <a:rPr lang="en-US" dirty="0" smtClean="0"/>
              <a:t>Most data was entered by hand (high error rate)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265</TotalTime>
  <Words>861</Words>
  <Application>Microsoft Office PowerPoint</Application>
  <PresentationFormat>On-screen Show (4:3)</PresentationFormat>
  <Paragraphs>228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Austin</vt:lpstr>
      <vt:lpstr>Research Data Librarian</vt:lpstr>
      <vt:lpstr>Outline</vt:lpstr>
      <vt:lpstr>My Background</vt:lpstr>
      <vt:lpstr>What I Was</vt:lpstr>
      <vt:lpstr>More Recently</vt:lpstr>
      <vt:lpstr>Guppy Project</vt:lpstr>
      <vt:lpstr>Guppy Project</vt:lpstr>
      <vt:lpstr>Guppy Project – Challenges</vt:lpstr>
      <vt:lpstr>Guppy Project – Challenges</vt:lpstr>
      <vt:lpstr>Analysis</vt:lpstr>
      <vt:lpstr>Library Work</vt:lpstr>
      <vt:lpstr>Preserving Virtual Worlds</vt:lpstr>
      <vt:lpstr>Job</vt:lpstr>
      <vt:lpstr>What The Job Really Is What I Made It</vt:lpstr>
      <vt:lpstr>Data Management Plans</vt:lpstr>
      <vt:lpstr>Why DMPs Sorta Suck</vt:lpstr>
      <vt:lpstr>Why DMPs Are Sorta Cool</vt:lpstr>
      <vt:lpstr>The Future Of DMPs</vt:lpstr>
      <vt:lpstr>Collaboration</vt:lpstr>
      <vt:lpstr>Why Librarians Are Important Collaborators</vt:lpstr>
      <vt:lpstr>Projects </vt:lpstr>
      <vt:lpstr>Molecular Physics</vt:lpstr>
      <vt:lpstr>Cave Microbiology</vt:lpstr>
      <vt:lpstr>Legacy Astronomical Data</vt:lpstr>
      <vt:lpstr>Herbarium</vt:lpstr>
      <vt:lpstr>Neuro-Imaging</vt:lpstr>
      <vt:lpstr>Advocacy</vt:lpstr>
      <vt:lpstr>Open Data and Research</vt:lpstr>
      <vt:lpstr>My New Open Lifestyle</vt:lpstr>
      <vt:lpstr>Data Archving</vt:lpstr>
      <vt:lpstr>System Overview</vt:lpstr>
      <vt:lpstr>Packaging - Metadata</vt:lpstr>
      <vt:lpstr>Example Data Model</vt:lpstr>
      <vt:lpstr>Questions/Discussion</vt:lpstr>
    </vt:vector>
  </TitlesOfParts>
  <Company>Chaos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Robert Olendorf</cp:lastModifiedBy>
  <cp:revision>31</cp:revision>
  <dcterms:created xsi:type="dcterms:W3CDTF">2012-04-12T03:01:19Z</dcterms:created>
  <dcterms:modified xsi:type="dcterms:W3CDTF">2012-04-12T18:06:21Z</dcterms:modified>
</cp:coreProperties>
</file>