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57" r:id="rId4"/>
    <p:sldId id="256" r:id="rId5"/>
    <p:sldId id="264" r:id="rId6"/>
    <p:sldId id="265" r:id="rId7"/>
    <p:sldId id="266" r:id="rId8"/>
    <p:sldId id="267" r:id="rId9"/>
    <p:sldId id="273" r:id="rId10"/>
    <p:sldId id="258" r:id="rId11"/>
    <p:sldId id="272" r:id="rId12"/>
    <p:sldId id="259" r:id="rId13"/>
    <p:sldId id="260" r:id="rId14"/>
    <p:sldId id="261" r:id="rId15"/>
    <p:sldId id="271" r:id="rId16"/>
    <p:sldId id="263" r:id="rId17"/>
    <p:sldId id="262" r:id="rId18"/>
    <p:sldId id="269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0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1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4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5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1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8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8042-4204-4272-B23B-10DCCD0B6F44}" type="datetimeFigureOut">
              <a:rPr lang="en-US" smtClean="0"/>
              <a:pPr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traightdope.com/columns/read/2405/are-150-people-killed-each-year-by-falling-coconuts" TargetMode="External"/><Relationship Id="rId4" Type="http://schemas.openxmlformats.org/officeDocument/2006/relationships/hyperlink" Target="http://www.shark.org.au/quote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omenwaterwork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Data </a:t>
            </a:r>
            <a:r>
              <a:rPr lang="en-US" dirty="0" err="1" smtClean="0">
                <a:latin typeface="Georgia" pitchFamily="18" charset="0"/>
              </a:rPr>
              <a:t>Data</a:t>
            </a:r>
            <a:r>
              <a:rPr lang="en-US" dirty="0" smtClean="0">
                <a:latin typeface="Georgia" pitchFamily="18" charset="0"/>
              </a:rPr>
              <a:t> Everywhere Not a Bit To Think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more dangerous at the Beach?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"</a:t>
            </a:r>
            <a:r>
              <a:rPr lang="en-US" dirty="0"/>
              <a:t>Falling coconuts kill 150 people worldwide each year, 15 times the number of fatalities attributable to sharks."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810000"/>
            <a:ext cx="4038600" cy="290388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4038600" cy="25241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 7"/>
          <p:cNvSpPr/>
          <p:nvPr/>
        </p:nvSpPr>
        <p:spPr>
          <a:xfrm>
            <a:off x="595707" y="4419600"/>
            <a:ext cx="1587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hlinkClick r:id="rId4"/>
              </a:rPr>
              <a:t>http://www.shark.org.au/quotes.html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457200" y="5105400"/>
            <a:ext cx="3200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hlinkClick r:id="rId5"/>
              </a:rPr>
              <a:t>http://www.straightdope.com/columns/read/2405/are-150-people-killed-each-year-by-falling-coconuts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7788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Racial Inequalities and IQ</a:t>
            </a:r>
            <a:endParaRPr lang="en-US" dirty="0"/>
          </a:p>
        </p:txBody>
      </p:sp>
      <p:pic>
        <p:nvPicPr>
          <p:cNvPr id="5" name="Content Placeholder 4" descr="retar0{image0}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371600"/>
            <a:ext cx="5715000" cy="486146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Good News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15" y="1600200"/>
            <a:ext cx="6195970" cy="4525963"/>
          </a:xfrm>
        </p:spPr>
      </p:pic>
    </p:spTree>
    <p:extLst>
      <p:ext uri="{BB962C8B-B14F-4D97-AF65-F5344CB8AC3E}">
        <p14:creationId xmlns:p14="http://schemas.microsoft.com/office/powerpoint/2010/main" val="428467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WOW!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4" name="Content Placeholder 3" descr="waterusag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7945" y="1600200"/>
            <a:ext cx="6228109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WOW?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4" name="Content Placeholder 3" descr="waterusag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7945" y="1600200"/>
            <a:ext cx="6228109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WOW?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4" name="Content Placeholder 3" descr="waterusag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7945" y="1600200"/>
            <a:ext cx="6228109" cy="4525963"/>
          </a:xfrm>
        </p:spPr>
      </p:pic>
      <p:grpSp>
        <p:nvGrpSpPr>
          <p:cNvPr id="3" name="Group 13"/>
          <p:cNvGrpSpPr/>
          <p:nvPr/>
        </p:nvGrpSpPr>
        <p:grpSpPr>
          <a:xfrm>
            <a:off x="2438400" y="2819400"/>
            <a:ext cx="4572000" cy="609600"/>
            <a:chOff x="2438400" y="2819400"/>
            <a:chExt cx="4572000" cy="609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38400" y="2819400"/>
              <a:ext cx="4572000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3048000"/>
              <a:ext cx="4572000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38400" y="3429000"/>
              <a:ext cx="4572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H="1">
            <a:off x="7010400" y="22098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010400" y="22098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010400" y="2209800"/>
            <a:ext cx="838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32396" y="1523999"/>
            <a:ext cx="1981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Very Hypothetical Sustainable Levels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Thomas Malthus – Theory of Scarcity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4" name="Content Placeholder 3" descr="malthusbasictheory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209800"/>
            <a:ext cx="4400384" cy="3055547"/>
          </a:xfrm>
        </p:spPr>
      </p:pic>
      <p:pic>
        <p:nvPicPr>
          <p:cNvPr id="7" name="Content Placeholder 6" descr="malthus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14109" y="1600200"/>
            <a:ext cx="3306782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How We Ask Questions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Women Water and Work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Water is scarce.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Women often suffer from inequality.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Water is not evenly or fairly distributed.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Can we solve the water </a:t>
            </a:r>
            <a:r>
              <a:rPr lang="en-US" dirty="0" smtClean="0">
                <a:latin typeface="Georgia" pitchFamily="18" charset="0"/>
              </a:rPr>
              <a:t>scarcity issue </a:t>
            </a:r>
            <a:r>
              <a:rPr lang="en-US" dirty="0" smtClean="0">
                <a:latin typeface="Georgia" pitchFamily="18" charset="0"/>
              </a:rPr>
              <a:t>by solving inequality issues?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Can we solve inequality issues by solving water issues?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Assignment!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Georgia" pitchFamily="18" charset="0"/>
              </a:rPr>
              <a:t>Work through the ADVANCED WATER FOOTPRINT calculator.</a:t>
            </a:r>
          </a:p>
          <a:p>
            <a:r>
              <a:rPr lang="en-US" dirty="0" smtClean="0">
                <a:latin typeface="Georgia" pitchFamily="18" charset="0"/>
              </a:rPr>
              <a:t>Write an essay about it. (1 page) </a:t>
            </a:r>
            <a:endParaRPr lang="en-US" dirty="0" smtClean="0">
              <a:latin typeface="Georgia" pitchFamily="18" charset="0"/>
            </a:endParaRPr>
          </a:p>
          <a:p>
            <a:pPr lvl="1"/>
            <a:r>
              <a:rPr lang="en-US" dirty="0" smtClean="0">
                <a:latin typeface="Georgia" pitchFamily="18" charset="0"/>
              </a:rPr>
              <a:t>Suggested Themes</a:t>
            </a:r>
            <a:endParaRPr lang="en-US" dirty="0" smtClean="0">
              <a:latin typeface="Georgia" pitchFamily="18" charset="0"/>
            </a:endParaRPr>
          </a:p>
          <a:p>
            <a:pPr lvl="2"/>
            <a:r>
              <a:rPr lang="en-US" dirty="0" smtClean="0">
                <a:latin typeface="Georgia" pitchFamily="18" charset="0"/>
              </a:rPr>
              <a:t>Strengths</a:t>
            </a:r>
          </a:p>
          <a:p>
            <a:pPr lvl="2"/>
            <a:r>
              <a:rPr lang="en-US" dirty="0" smtClean="0">
                <a:latin typeface="Georgia" pitchFamily="18" charset="0"/>
              </a:rPr>
              <a:t>Weaknesses</a:t>
            </a:r>
          </a:p>
          <a:p>
            <a:pPr lvl="2"/>
            <a:r>
              <a:rPr lang="en-US" dirty="0" smtClean="0">
                <a:latin typeface="Georgia" pitchFamily="18" charset="0"/>
              </a:rPr>
              <a:t>Assumptions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Annoying me in an intelligent way is good.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Post your writing on the </a:t>
            </a:r>
            <a:r>
              <a:rPr lang="en-US" dirty="0" smtClean="0">
                <a:latin typeface="Georgia" pitchFamily="18" charset="0"/>
              </a:rPr>
              <a:t>blog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://womenwaterwork.org/</a:t>
            </a:r>
            <a:endParaRPr lang="en-US" dirty="0" smtClean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Working Openly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idea is to share and collaborate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Your writing is your own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Borrowing with attribution is recommended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Commenting on your classmates work is a nice thing to do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Editing your work in response to others’ writing and comments is good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PLAGARISM IS RIGHT OUT!!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8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pic>
        <p:nvPicPr>
          <p:cNvPr id="4" name="Content Placeholder 3" descr="think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88826" y="1752600"/>
            <a:ext cx="5850173" cy="3878919"/>
          </a:xfrm>
        </p:spPr>
      </p:pic>
      <p:sp>
        <p:nvSpPr>
          <p:cNvPr id="5" name="Cloud Callout 4"/>
          <p:cNvSpPr/>
          <p:nvPr/>
        </p:nvSpPr>
        <p:spPr>
          <a:xfrm>
            <a:off x="4267200" y="990600"/>
            <a:ext cx="2209800" cy="137464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 I Data?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Definitions of Data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entury Schoolbook" pitchFamily="18" charset="0"/>
              </a:rPr>
              <a:t>Factual </a:t>
            </a:r>
            <a:r>
              <a:rPr lang="en-US" dirty="0">
                <a:latin typeface="Century Schoolbook" pitchFamily="18" charset="0"/>
              </a:rPr>
              <a:t>information (as measurements or statistics) used as a basis for reasoning, discussion, or </a:t>
            </a:r>
            <a:r>
              <a:rPr lang="en-US" dirty="0" smtClean="0">
                <a:latin typeface="Century Schoolbook" pitchFamily="18" charset="0"/>
              </a:rPr>
              <a:t>calculation.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entury Schoolbook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entury Schoolbook" pitchFamily="18" charset="0"/>
              </a:rPr>
              <a:t>Information output by a sensing device or organ that includes both useful and irrelevant or redundant information and must be processed to be meaningful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entury Schoolbook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entury Schoolbook" pitchFamily="18" charset="0"/>
              </a:rPr>
              <a:t>Information </a:t>
            </a:r>
            <a:r>
              <a:rPr lang="en-US" dirty="0">
                <a:latin typeface="Century Schoolbook" pitchFamily="18" charset="0"/>
              </a:rPr>
              <a:t>in numerical form that can be digitally transmitted or </a:t>
            </a:r>
            <a:r>
              <a:rPr lang="en-US" dirty="0" smtClean="0">
                <a:latin typeface="Century Schoolbook" pitchFamily="18" charset="0"/>
              </a:rPr>
              <a:t>processed.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entury Schoolbook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entury Schoolbook" pitchFamily="18" charset="0"/>
              </a:rPr>
              <a:t>Factual </a:t>
            </a:r>
            <a:r>
              <a:rPr lang="en-US" dirty="0">
                <a:latin typeface="Century Schoolbook" pitchFamily="18" charset="0"/>
              </a:rPr>
              <a:t>information, especially information organized for analysis or used to reason or make decisions.</a:t>
            </a:r>
          </a:p>
        </p:txBody>
      </p:sp>
    </p:spTree>
    <p:extLst>
      <p:ext uri="{BB962C8B-B14F-4D97-AF65-F5344CB8AC3E}">
        <p14:creationId xmlns:p14="http://schemas.microsoft.com/office/powerpoint/2010/main" val="344940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Some Famous Philosophers of Data and Knowledge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>
                <a:latin typeface="Georgia" pitchFamily="18" charset="0"/>
              </a:rPr>
              <a:t>Data is a precious thing and will last longer than the systems themselves.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latin typeface="Georgia" pitchFamily="18" charset="0"/>
              </a:rPr>
              <a:t>Tim Berners-Lee (Computer Scientist, Inventor of the World Wide Web)</a:t>
            </a:r>
          </a:p>
          <a:p>
            <a:pPr marL="0" indent="0">
              <a:buNone/>
            </a:pPr>
            <a:endParaRPr lang="en-US" b="1" dirty="0" smtClean="0">
              <a:latin typeface="Georgi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itchFamily="18" charset="0"/>
              </a:rPr>
              <a:t>Experts often possess more data than judgment.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latin typeface="Georgia" pitchFamily="18" charset="0"/>
              </a:rPr>
              <a:t>Colin Powell (Army General, Secretary of State)</a:t>
            </a:r>
          </a:p>
          <a:p>
            <a:pPr marL="0" indent="0">
              <a:buNone/>
            </a:pPr>
            <a:endParaRPr lang="en-US" b="1" dirty="0">
              <a:latin typeface="Georgi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Biographical data, even those recorded in the public registers, are the most private things one has, and to declare them openly is rather like facing a psychoanalyst.</a:t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err="1" smtClean="0">
                <a:latin typeface="Georgia" pitchFamily="18" charset="0"/>
              </a:rPr>
              <a:t>Italo</a:t>
            </a:r>
            <a:r>
              <a:rPr lang="en-US" b="1" dirty="0" smtClean="0">
                <a:latin typeface="Georgia" pitchFamily="18" charset="0"/>
              </a:rPr>
              <a:t> Calvino (Author)</a:t>
            </a:r>
          </a:p>
          <a:p>
            <a:pPr marL="0" indent="0">
              <a:buNone/>
            </a:pPr>
            <a:endParaRPr lang="en-US" b="1" dirty="0">
              <a:latin typeface="Georgi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Data </a:t>
            </a:r>
            <a:r>
              <a:rPr lang="en-US" dirty="0">
                <a:latin typeface="Georgia" pitchFamily="18" charset="0"/>
              </a:rPr>
              <a:t>is not information, information is not knowledge, knowledge is not understanding, understanding is not wisdom.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latin typeface="Georgia" pitchFamily="18" charset="0"/>
              </a:rPr>
              <a:t>Clifford Stoll (Astronomer, Author)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>
                <a:latin typeface="Georgia" pitchFamily="18" charset="0"/>
              </a:rPr>
              <a:t>Data is what distinguishes the dilettante from the artist.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latin typeface="Georgia" pitchFamily="18" charset="0"/>
              </a:rPr>
              <a:t>George </a:t>
            </a:r>
            <a:r>
              <a:rPr lang="en-US" b="1" dirty="0">
                <a:latin typeface="Georgia" pitchFamily="18" charset="0"/>
              </a:rPr>
              <a:t>V. </a:t>
            </a:r>
            <a:r>
              <a:rPr lang="en-US" b="1" dirty="0" smtClean="0">
                <a:latin typeface="Georgia" pitchFamily="18" charset="0"/>
              </a:rPr>
              <a:t>Higgins (Lawyer, Professor, Crime Novelist)</a:t>
            </a:r>
          </a:p>
          <a:p>
            <a:pPr marL="0" indent="0">
              <a:buNone/>
            </a:pPr>
            <a:endParaRPr lang="en-US" b="1" dirty="0">
              <a:latin typeface="Georgi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Facts are meaningless. You could use facts to prove anything that's even remotely true!</a:t>
            </a:r>
          </a:p>
          <a:p>
            <a:pPr marL="0" indent="0">
              <a:buNone/>
            </a:pPr>
            <a:r>
              <a:rPr lang="en-US" b="1" dirty="0" smtClean="0">
                <a:latin typeface="Georgia" pitchFamily="18" charset="0"/>
              </a:rPr>
              <a:t>	Home Simpson (Nuclear Safety Engineer, Philosopher)</a:t>
            </a:r>
            <a:endParaRPr lang="en-US" b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How Data Fits In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81400" y="1676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Theory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15000" y="28956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Hypothesis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15000" y="4724400"/>
            <a:ext cx="1752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Prediction(s)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90800" y="52578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Test</a:t>
            </a:r>
          </a:p>
          <a:p>
            <a:pPr algn="ctr"/>
            <a:r>
              <a:rPr lang="en-US" dirty="0" smtClean="0">
                <a:latin typeface="Georgia" pitchFamily="18" charset="0"/>
              </a:rPr>
              <a:t>(Experiment)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3581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Analysis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4845547">
            <a:off x="1570736" y="4732160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2029997">
            <a:off x="5065332" y="2129751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6095999" y="3962401"/>
            <a:ext cx="8382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9363627">
            <a:off x="4486283" y="5393410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8908349">
            <a:off x="2267637" y="2811872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9502676">
            <a:off x="447733" y="1948565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The Scientific Method!!!</a:t>
            </a:r>
            <a:endParaRPr lang="en-US" sz="2400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How Data Fits In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81400" y="1676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Theory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05600" y="1066800"/>
            <a:ext cx="1143000" cy="533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Data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10013916">
            <a:off x="5113612" y="1498494"/>
            <a:ext cx="1143000" cy="20370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9502676">
            <a:off x="199457" y="2402737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The Scientific Method!!!</a:t>
            </a:r>
            <a:endParaRPr lang="en-US" sz="2400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How Data Fits In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81400" y="1676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Theory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15000" y="28956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Hypothesis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15000" y="47244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Prediction(s)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90800" y="52578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Test</a:t>
            </a:r>
          </a:p>
          <a:p>
            <a:pPr algn="ctr"/>
            <a:r>
              <a:rPr lang="en-US" dirty="0" smtClean="0">
                <a:latin typeface="Georgia" pitchFamily="18" charset="0"/>
              </a:rPr>
              <a:t>(Experiment)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3581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Analysis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4845547">
            <a:off x="1570736" y="4732160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2029997">
            <a:off x="5065332" y="2129751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6095999" y="3962401"/>
            <a:ext cx="8382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9363627">
            <a:off x="4486283" y="5393410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8908349">
            <a:off x="2267637" y="2811872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9502676">
            <a:off x="856498" y="1994731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The Scientific Method!!!</a:t>
            </a:r>
            <a:endParaRPr lang="en-US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1000" y="5486400"/>
            <a:ext cx="1143000" cy="533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Data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7217717">
            <a:off x="454649" y="4665500"/>
            <a:ext cx="1143000" cy="20370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24000" y="5638800"/>
            <a:ext cx="914400" cy="20370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05600" y="1066800"/>
            <a:ext cx="1143000" cy="533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Data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10013916">
            <a:off x="5113612" y="1498494"/>
            <a:ext cx="1143000" cy="20370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So What Does </a:t>
            </a:r>
            <a:r>
              <a:rPr lang="en-US" dirty="0" smtClean="0">
                <a:latin typeface="Georgia" pitchFamily="18" charset="0"/>
              </a:rPr>
              <a:t>The Scientific Method </a:t>
            </a:r>
            <a:r>
              <a:rPr lang="en-US" dirty="0" smtClean="0">
                <a:latin typeface="Georgia" pitchFamily="18" charset="0"/>
              </a:rPr>
              <a:t>Mean To Us?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Characteristics Should We Attach To Data?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5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320</Words>
  <Application>Microsoft Office PowerPoint</Application>
  <PresentationFormat>On-screen Show (4:3)</PresentationFormat>
  <Paragraphs>81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Data Data Everywhere Not a Bit To Think</vt:lpstr>
      <vt:lpstr>What Is Data?</vt:lpstr>
      <vt:lpstr>Definitions of Data</vt:lpstr>
      <vt:lpstr>Some Famous Philosophers of Data and Knowledge</vt:lpstr>
      <vt:lpstr>How Data Fits In</vt:lpstr>
      <vt:lpstr>How Data Fits In</vt:lpstr>
      <vt:lpstr>How Data Fits In</vt:lpstr>
      <vt:lpstr>So What Does The Scientific Method Mean To Us?</vt:lpstr>
      <vt:lpstr>What Characteristics Should We Attach To Data?</vt:lpstr>
      <vt:lpstr>What’s more dangerous at the Beach?</vt:lpstr>
      <vt:lpstr>Racial Inequalities and IQ</vt:lpstr>
      <vt:lpstr>Good News</vt:lpstr>
      <vt:lpstr>WOW!</vt:lpstr>
      <vt:lpstr>WOW?</vt:lpstr>
      <vt:lpstr>WOW?</vt:lpstr>
      <vt:lpstr>Thomas Malthus – Theory of Scarcity</vt:lpstr>
      <vt:lpstr>How We Ask Questions</vt:lpstr>
      <vt:lpstr>Assignment!</vt:lpstr>
      <vt:lpstr>Working Openly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 of Data</dc:title>
  <dc:creator>Robert Olendorf</dc:creator>
  <cp:lastModifiedBy>Robert Olendorf</cp:lastModifiedBy>
  <cp:revision>23</cp:revision>
  <dcterms:created xsi:type="dcterms:W3CDTF">2012-01-18T22:36:50Z</dcterms:created>
  <dcterms:modified xsi:type="dcterms:W3CDTF">2012-01-19T17:38:58Z</dcterms:modified>
</cp:coreProperties>
</file>