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6" r:id="rId4"/>
    <p:sldId id="264" r:id="rId5"/>
    <p:sldId id="265" r:id="rId6"/>
    <p:sldId id="266" r:id="rId7"/>
    <p:sldId id="267" r:id="rId8"/>
    <p:sldId id="263" r:id="rId9"/>
    <p:sldId id="262" r:id="rId10"/>
    <p:sldId id="258" r:id="rId11"/>
    <p:sldId id="259" r:id="rId12"/>
    <p:sldId id="260" r:id="rId13"/>
    <p:sldId id="26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4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8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48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1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3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06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1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05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2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78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8042-4204-4272-B23B-10DCCD0B6F44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6F90-2431-45F7-A158-88172D765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5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traightdope.com/columns/read/2405/are-150-people-killed-each-year-by-falling-coconuts" TargetMode="External"/><Relationship Id="rId4" Type="http://schemas.openxmlformats.org/officeDocument/2006/relationships/hyperlink" Target="http://www.shark.org.au/quote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A Rude Introduction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more dangerous at the Beach?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 "Falling coconuts kill 150 people worldwide each year, 15 times the number of fatalities attributable to sharks."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3810000"/>
            <a:ext cx="4038600" cy="29038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524000"/>
            <a:ext cx="4038600" cy="2524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595707" y="4419600"/>
            <a:ext cx="1587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4"/>
              </a:rPr>
              <a:t>http://www.shark.org.au/quotes.html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81000" y="5334000"/>
            <a:ext cx="320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5"/>
              </a:rPr>
              <a:t>http://www.straightdope.com/columns/read/2405/are-150-people-killed-each-year-by-falling-coconuts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37788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Good News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4015" y="1600200"/>
            <a:ext cx="6195970" cy="4525963"/>
          </a:xfrm>
        </p:spPr>
      </p:pic>
    </p:spTree>
    <p:extLst>
      <p:ext uri="{BB962C8B-B14F-4D97-AF65-F5344CB8AC3E}">
        <p14:creationId xmlns:p14="http://schemas.microsoft.com/office/powerpoint/2010/main" xmlns="" val="42846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WOW!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WOW?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waterus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945" y="1600200"/>
            <a:ext cx="6228109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Assignment!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Work through the ADVANCED WATER FOOTPRINT calculator.</a:t>
            </a:r>
          </a:p>
          <a:p>
            <a:r>
              <a:rPr lang="en-US" dirty="0" smtClean="0">
                <a:latin typeface="Georgia" pitchFamily="18" charset="0"/>
              </a:rPr>
              <a:t>Write an essay (1-2 pages) about it.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Strengths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Weaknesses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Assumptions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Points awarded for pissing me off in an intelligent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Definitions of 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Factual </a:t>
            </a:r>
            <a:r>
              <a:rPr lang="en-US" dirty="0">
                <a:latin typeface="Century Schoolbook" pitchFamily="18" charset="0"/>
              </a:rPr>
              <a:t>information (as measurements or statistics) used as a basis for reasoning, discussion, or </a:t>
            </a:r>
            <a:r>
              <a:rPr lang="en-US" dirty="0" smtClean="0">
                <a:latin typeface="Century Schoolbook" pitchFamily="18" charset="0"/>
              </a:rPr>
              <a:t>calculation.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Information output by a sensing device or organ that includes both useful and irrelevant or redundant information and must be processed to be meaningful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Information </a:t>
            </a:r>
            <a:r>
              <a:rPr lang="en-US" dirty="0">
                <a:latin typeface="Century Schoolbook" pitchFamily="18" charset="0"/>
              </a:rPr>
              <a:t>in numerical form that can be digitally transmitted or </a:t>
            </a:r>
            <a:r>
              <a:rPr lang="en-US" dirty="0" smtClean="0">
                <a:latin typeface="Century Schoolbook" pitchFamily="18" charset="0"/>
              </a:rPr>
              <a:t>processed.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entury Schoolbook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Schoolbook" pitchFamily="18" charset="0"/>
              </a:rPr>
              <a:t>Factual </a:t>
            </a:r>
            <a:r>
              <a:rPr lang="en-US" dirty="0">
                <a:latin typeface="Century Schoolbook" pitchFamily="18" charset="0"/>
              </a:rPr>
              <a:t>information, especially information organized for analysis or used to reason or make decisions.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4494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Some Famous Philosophers of Data and Knowledge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>
                <a:latin typeface="Georgia" pitchFamily="18" charset="0"/>
              </a:rPr>
              <a:t>Data is a precious thing and will last longer than the systems themselves.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Tim Berners-Lee</a:t>
            </a:r>
          </a:p>
          <a:p>
            <a:pPr marL="0" indent="0">
              <a:buNone/>
            </a:pPr>
            <a:endParaRPr lang="en-US" b="1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itchFamily="18" charset="0"/>
              </a:rPr>
              <a:t>Experts often possess more data than judgment.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Colin Powell</a:t>
            </a: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Biographical data, even those recorded in the public registers, are the most private things one has, and to declare them openly is rather like facing a psychoanalyst.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err="1" smtClean="0">
                <a:latin typeface="Georgia" pitchFamily="18" charset="0"/>
              </a:rPr>
              <a:t>Italo</a:t>
            </a:r>
            <a:r>
              <a:rPr lang="en-US" b="1" dirty="0" smtClean="0">
                <a:latin typeface="Georgia" pitchFamily="18" charset="0"/>
              </a:rPr>
              <a:t> Calvino</a:t>
            </a: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Data </a:t>
            </a:r>
            <a:r>
              <a:rPr lang="en-US" dirty="0">
                <a:latin typeface="Georgia" pitchFamily="18" charset="0"/>
              </a:rPr>
              <a:t>is not information, information is not knowledge, knowledge is not understanding, understanding is not wisdom.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Clifford </a:t>
            </a:r>
            <a:r>
              <a:rPr lang="en-US" b="1" dirty="0">
                <a:latin typeface="Georgia" pitchFamily="18" charset="0"/>
              </a:rPr>
              <a:t>Stoll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>
                <a:latin typeface="Georgia" pitchFamily="18" charset="0"/>
              </a:rPr>
              <a:t>Data is what distinguishes the dilettante from the artist.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George </a:t>
            </a:r>
            <a:r>
              <a:rPr lang="en-US" b="1" dirty="0">
                <a:latin typeface="Georgia" pitchFamily="18" charset="0"/>
              </a:rPr>
              <a:t>V. </a:t>
            </a:r>
            <a:r>
              <a:rPr lang="en-US" b="1" dirty="0" smtClean="0">
                <a:latin typeface="Georgia" pitchFamily="18" charset="0"/>
              </a:rPr>
              <a:t>Higgins</a:t>
            </a:r>
          </a:p>
          <a:p>
            <a:pPr marL="0" indent="0">
              <a:buNone/>
            </a:pPr>
            <a:endParaRPr lang="en-US" b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Facts are meaningless. You could use facts to prove anything that's even remotely true!</a:t>
            </a:r>
          </a:p>
          <a:p>
            <a:pPr marL="0" indent="0">
              <a:buNone/>
            </a:pPr>
            <a:r>
              <a:rPr lang="en-US" b="1" dirty="0" smtClean="0">
                <a:latin typeface="Georgia" pitchFamily="18" charset="0"/>
              </a:rPr>
              <a:t>	Home Simpson</a:t>
            </a:r>
            <a:endParaRPr lang="en-US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8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2895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Hypothesis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0" y="4724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Prediction(s)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0800" y="5257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Test</a:t>
            </a:r>
          </a:p>
          <a:p>
            <a:pPr algn="ctr"/>
            <a:r>
              <a:rPr lang="en-US" dirty="0" smtClean="0">
                <a:latin typeface="Georgia" pitchFamily="18" charset="0"/>
              </a:rPr>
              <a:t>(Experiment)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Analysis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4845547">
            <a:off x="1570736" y="473216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9997">
            <a:off x="5065332" y="2129751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095999" y="3962401"/>
            <a:ext cx="838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9363627">
            <a:off x="4486283" y="539341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8908349">
            <a:off x="2267637" y="2811872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502676">
            <a:off x="447733" y="194856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05600" y="10668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0013916">
            <a:off x="5113612" y="1498494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502676">
            <a:off x="199457" y="2402737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</a:rPr>
              <a:t>How Data Fits In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1676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Theory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2895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Hypothesis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0" y="4724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Prediction(s)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0800" y="52578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Test</a:t>
            </a:r>
          </a:p>
          <a:p>
            <a:pPr algn="ctr"/>
            <a:r>
              <a:rPr lang="en-US" dirty="0" smtClean="0">
                <a:latin typeface="Georgia" pitchFamily="18" charset="0"/>
              </a:rPr>
              <a:t>(Experiment)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Analysis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4845547">
            <a:off x="1570736" y="473216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9997">
            <a:off x="5065332" y="2129751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6095999" y="3962401"/>
            <a:ext cx="8382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9363627">
            <a:off x="4486283" y="5393410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8908349">
            <a:off x="2267637" y="2811872"/>
            <a:ext cx="1143000" cy="20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9502676">
            <a:off x="856498" y="199473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The Scientific Method!!!</a:t>
            </a:r>
            <a:endParaRPr lang="en-US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" y="54864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7217717">
            <a:off x="454649" y="4665500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24000" y="5638800"/>
            <a:ext cx="9144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05600" y="1066800"/>
            <a:ext cx="11430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itchFamily="18" charset="0"/>
              </a:rPr>
              <a:t>Data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0013916">
            <a:off x="5113612" y="1498494"/>
            <a:ext cx="1143000" cy="20370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So What Does This Mean To Us?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The is no answer right?</a:t>
            </a:r>
          </a:p>
          <a:p>
            <a:r>
              <a:rPr lang="en-US" dirty="0" smtClean="0">
                <a:latin typeface="Georgia" pitchFamily="18" charset="0"/>
              </a:rPr>
              <a:t>Is there a end to the scientific method?</a:t>
            </a:r>
          </a:p>
          <a:p>
            <a:r>
              <a:rPr lang="en-US" dirty="0" smtClean="0">
                <a:latin typeface="Georgia" pitchFamily="18" charset="0"/>
              </a:rPr>
              <a:t>Why is it useful?</a:t>
            </a:r>
          </a:p>
          <a:p>
            <a:r>
              <a:rPr lang="en-US" dirty="0" smtClean="0">
                <a:latin typeface="Georgia" pitchFamily="18" charset="0"/>
              </a:rPr>
              <a:t>Can we set policy?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Thomas Malthus – Theory of Scarcity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4" name="Content Placeholder 3" descr="malthusbasictheory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09800"/>
            <a:ext cx="4400384" cy="3055547"/>
          </a:xfrm>
        </p:spPr>
      </p:pic>
      <p:pic>
        <p:nvPicPr>
          <p:cNvPr id="7" name="Content Placeholder 6" descr="malthus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14109" y="1600200"/>
            <a:ext cx="3306782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How We Ask Questions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itchFamily="18" charset="0"/>
              </a:rPr>
              <a:t>Women Water and Work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Water is scarce.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Women often suffer from inequality.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Water is not evenly or fairly distributed.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Can we solve the water issue by solving inequality issues?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Can we solve inequality issues by solving water issues?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234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</vt:lpstr>
      <vt:lpstr>Definitions of Data</vt:lpstr>
      <vt:lpstr>Some Famous Philosophers of Data and Knowledge</vt:lpstr>
      <vt:lpstr>How Data Fits In</vt:lpstr>
      <vt:lpstr>How Data Fits In</vt:lpstr>
      <vt:lpstr>How Data Fits In</vt:lpstr>
      <vt:lpstr>So What Does This Mean To Us?</vt:lpstr>
      <vt:lpstr>Thomas Malthus – Theory of Scarcity</vt:lpstr>
      <vt:lpstr>How We Ask Questions</vt:lpstr>
      <vt:lpstr>What’s more dangerous at the Beach?</vt:lpstr>
      <vt:lpstr>Good News</vt:lpstr>
      <vt:lpstr>WOW!</vt:lpstr>
      <vt:lpstr>WOW?</vt:lpstr>
      <vt:lpstr>Assignment!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 of Data</dc:title>
  <dc:creator>Robert Olendorf</dc:creator>
  <cp:lastModifiedBy>Rob</cp:lastModifiedBy>
  <cp:revision>14</cp:revision>
  <dcterms:created xsi:type="dcterms:W3CDTF">2012-01-18T22:36:50Z</dcterms:created>
  <dcterms:modified xsi:type="dcterms:W3CDTF">2012-01-19T05:32:55Z</dcterms:modified>
</cp:coreProperties>
</file>