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57" r:id="rId3"/>
    <p:sldId id="258" r:id="rId4"/>
    <p:sldId id="259" r:id="rId5"/>
    <p:sldId id="273" r:id="rId6"/>
    <p:sldId id="260" r:id="rId7"/>
    <p:sldId id="261" r:id="rId8"/>
    <p:sldId id="276" r:id="rId9"/>
    <p:sldId id="262" r:id="rId10"/>
    <p:sldId id="263" r:id="rId11"/>
    <p:sldId id="274" r:id="rId12"/>
    <p:sldId id="264" r:id="rId13"/>
    <p:sldId id="265" r:id="rId14"/>
    <p:sldId id="266" r:id="rId15"/>
    <p:sldId id="275" r:id="rId16"/>
    <p:sldId id="267" r:id="rId17"/>
    <p:sldId id="268" r:id="rId18"/>
    <p:sldId id="269" r:id="rId19"/>
    <p:sldId id="270" r:id="rId20"/>
    <p:sldId id="272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150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19D08E6-44D2-45FF-809D-8BF2D3D4E878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DA902F4-16CF-439F-A025-D05D80A21904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08E6-44D2-45FF-809D-8BF2D3D4E878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02F4-16CF-439F-A025-D05D80A21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08E6-44D2-45FF-809D-8BF2D3D4E878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02F4-16CF-439F-A025-D05D80A21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08E6-44D2-45FF-809D-8BF2D3D4E878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02F4-16CF-439F-A025-D05D80A21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08E6-44D2-45FF-809D-8BF2D3D4E878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02F4-16CF-439F-A025-D05D80A21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08E6-44D2-45FF-809D-8BF2D3D4E878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02F4-16CF-439F-A025-D05D80A2190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08E6-44D2-45FF-809D-8BF2D3D4E878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02F4-16CF-439F-A025-D05D80A21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08E6-44D2-45FF-809D-8BF2D3D4E878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02F4-16CF-439F-A025-D05D80A21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08E6-44D2-45FF-809D-8BF2D3D4E878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02F4-16CF-439F-A025-D05D80A21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08E6-44D2-45FF-809D-8BF2D3D4E878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02F4-16CF-439F-A025-D05D80A2190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08E6-44D2-45FF-809D-8BF2D3D4E878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02F4-16CF-439F-A025-D05D80A21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19D08E6-44D2-45FF-809D-8BF2D3D4E878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DA902F4-16CF-439F-A025-D05D80A219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tevekochscience.blogspot.com/2011/02/open-data-success-story.html" TargetMode="External"/><Relationship Id="rId2" Type="http://schemas.openxmlformats.org/officeDocument/2006/relationships/hyperlink" Target="http://www.youtube.com/watch?v=heaK44PW5ko&amp;feature=g-all-s&amp;context=G263cc50FAAAAAAAAAAA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hyperlink" Target="http://www.kochlab.org/files/Passiva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br>
              <a:rPr lang="en-US" dirty="0" smtClean="0"/>
            </a:br>
            <a:r>
              <a:rPr lang="en-US" strike="sngStrike" dirty="0" smtClean="0">
                <a:solidFill>
                  <a:schemeClr val="bg1">
                    <a:lumMod val="85000"/>
                  </a:schemeClr>
                </a:solidFill>
              </a:rPr>
              <a:t>Final</a:t>
            </a:r>
            <a:r>
              <a:rPr lang="en-US" dirty="0" smtClean="0"/>
              <a:t> Last </a:t>
            </a:r>
            <a:br>
              <a:rPr lang="en-US" dirty="0" smtClean="0"/>
            </a:br>
            <a:r>
              <a:rPr lang="en-US" dirty="0" smtClean="0"/>
              <a:t>Cut </a:t>
            </a:r>
            <a:r>
              <a:rPr lang="en-US" strike="sngStrike" dirty="0" smtClean="0">
                <a:solidFill>
                  <a:schemeClr val="bg1">
                    <a:lumMod val="85000"/>
                  </a:schemeClr>
                </a:solidFill>
              </a:rPr>
              <a:t>Waltz</a:t>
            </a:r>
            <a:endParaRPr lang="en-US" strike="sngStrik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Being Good Citizens in a World of Data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It’s Not Always About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Prediction Was Risky!</a:t>
            </a:r>
          </a:p>
          <a:p>
            <a:pPr lvl="1"/>
            <a:r>
              <a:rPr lang="en-US" dirty="0" smtClean="0"/>
              <a:t>The predictions were precise</a:t>
            </a:r>
          </a:p>
          <a:p>
            <a:pPr lvl="1"/>
            <a:r>
              <a:rPr lang="en-US" dirty="0" smtClean="0"/>
              <a:t>Failure was clear and well defined</a:t>
            </a:r>
          </a:p>
          <a:p>
            <a:r>
              <a:rPr lang="en-US" dirty="0" smtClean="0"/>
              <a:t>Newtonian physics also predicted deflection</a:t>
            </a:r>
          </a:p>
          <a:p>
            <a:pPr lvl="1"/>
            <a:r>
              <a:rPr lang="en-US" dirty="0" smtClean="0"/>
              <a:t>But only by half as much</a:t>
            </a:r>
          </a:p>
          <a:p>
            <a:r>
              <a:rPr lang="en-US" dirty="0" smtClean="0"/>
              <a:t>Is relativity proven?</a:t>
            </a:r>
          </a:p>
          <a:p>
            <a:r>
              <a:rPr lang="en-US" dirty="0" smtClean="0"/>
              <a:t>Why are things like climate change so much harder?</a:t>
            </a:r>
            <a:endParaRPr lang="en-US" dirty="0"/>
          </a:p>
        </p:txBody>
      </p:sp>
      <p:pic>
        <p:nvPicPr>
          <p:cNvPr id="5" name="Content Placeholder 4" descr="deflection.jpg"/>
          <p:cNvPicPr>
            <a:picLocks noGrp="1" noChangeAspect="1"/>
          </p:cNvPicPr>
          <p:nvPr>
            <p:ph sz="quarter" idx="14"/>
          </p:nvPr>
        </p:nvPicPr>
        <p:blipFill>
          <a:blip r:embed="rId2" cstate="print"/>
          <a:stretch>
            <a:fillRect/>
          </a:stretch>
        </p:blipFill>
        <p:spPr>
          <a:xfrm>
            <a:off x="4645025" y="3098304"/>
            <a:ext cx="3419475" cy="1923454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approach data/science/research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Semi-Practical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78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Skeptical</a:t>
            </a:r>
            <a:endParaRPr lang="en-US" dirty="0"/>
          </a:p>
        </p:txBody>
      </p:sp>
      <p:pic>
        <p:nvPicPr>
          <p:cNvPr id="9" name="Content Placeholder 8" descr="swtor_skeptica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2988" y="2384028"/>
            <a:ext cx="6777037" cy="3388518"/>
          </a:xfrm>
        </p:spPr>
      </p:pic>
      <p:sp>
        <p:nvSpPr>
          <p:cNvPr id="10" name="Oval Callout 9"/>
          <p:cNvSpPr/>
          <p:nvPr/>
        </p:nvSpPr>
        <p:spPr>
          <a:xfrm>
            <a:off x="4724400" y="1066800"/>
            <a:ext cx="4191000" cy="1527048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Oh, people can come up with statistics to prove anything, Kent. 14% of people know that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	-Homer Simpson-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024744" cy="1143000"/>
          </a:xfrm>
        </p:spPr>
        <p:txBody>
          <a:bodyPr/>
          <a:lstStyle/>
          <a:p>
            <a:r>
              <a:rPr lang="en-US" dirty="0" smtClean="0"/>
              <a:t>But Don’t Be Homer</a:t>
            </a:r>
            <a:endParaRPr lang="en-US" dirty="0"/>
          </a:p>
        </p:txBody>
      </p:sp>
      <p:pic>
        <p:nvPicPr>
          <p:cNvPr id="4" name="Content Placeholder 3" descr="homer's brain_thumb.pn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1483113" y="2312988"/>
            <a:ext cx="2539225" cy="3494087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val Callout 2"/>
          <p:cNvSpPr/>
          <p:nvPr/>
        </p:nvSpPr>
        <p:spPr>
          <a:xfrm>
            <a:off x="3810000" y="1219200"/>
            <a:ext cx="4419600" cy="2746248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Oh, Lisa, you and your stories: Bart's a vampire, beer kills brain cells. Now let's go back to that... building...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thingie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 where our beds and TV... is.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Pay Attention to First Principles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it make sense?</a:t>
            </a:r>
          </a:p>
          <a:p>
            <a:pPr lvl="1"/>
            <a:r>
              <a:rPr lang="en-US" dirty="0" smtClean="0"/>
              <a:t>Ideally you have </a:t>
            </a:r>
          </a:p>
          <a:p>
            <a:pPr lvl="2"/>
            <a:r>
              <a:rPr lang="en-US" dirty="0" smtClean="0"/>
              <a:t>Previous evidence</a:t>
            </a:r>
          </a:p>
          <a:p>
            <a:pPr lvl="2"/>
            <a:r>
              <a:rPr lang="en-US" dirty="0" smtClean="0"/>
              <a:t>Sound Theory</a:t>
            </a:r>
          </a:p>
          <a:p>
            <a:pPr lvl="2"/>
            <a:r>
              <a:rPr lang="en-US" dirty="0" smtClean="0"/>
              <a:t>Basic Principles</a:t>
            </a:r>
          </a:p>
          <a:p>
            <a:r>
              <a:rPr lang="en-US" dirty="0" smtClean="0"/>
              <a:t>NOT – would I like to believe it.</a:t>
            </a:r>
          </a:p>
          <a:p>
            <a:r>
              <a:rPr lang="en-US" dirty="0" smtClean="0"/>
              <a:t>How Does It Compare to Competing Theories?</a:t>
            </a:r>
          </a:p>
          <a:p>
            <a:pPr lvl="1"/>
            <a:r>
              <a:rPr lang="en-US" dirty="0" smtClean="0"/>
              <a:t>Are they all testable?</a:t>
            </a:r>
          </a:p>
          <a:p>
            <a:pPr lvl="1"/>
            <a:r>
              <a:rPr lang="en-US" dirty="0" smtClean="0"/>
              <a:t>What evidence do the other theories enjoy?</a:t>
            </a:r>
          </a:p>
          <a:p>
            <a:pPr lvl="1"/>
            <a:r>
              <a:rPr lang="en-US" dirty="0" smtClean="0"/>
              <a:t>(Sorry, divine intervention is not allowed)</a:t>
            </a:r>
          </a:p>
          <a:p>
            <a:pPr lvl="1"/>
            <a:r>
              <a:rPr lang="en-US" dirty="0" smtClean="0"/>
              <a:t>Nor is arguments about financial cost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Consider The Motivations of the Players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Cigarette companies have a lot to lose </a:t>
            </a:r>
          </a:p>
          <a:p>
            <a:r>
              <a:rPr lang="en-US" dirty="0" smtClean="0"/>
              <a:t>American Cancer Society</a:t>
            </a:r>
          </a:p>
          <a:p>
            <a:endParaRPr lang="en-US" dirty="0" smtClean="0"/>
          </a:p>
          <a:p>
            <a:r>
              <a:rPr lang="en-US" dirty="0" smtClean="0"/>
              <a:t>Oil companies and automobile have a lot to lose</a:t>
            </a:r>
          </a:p>
          <a:p>
            <a:r>
              <a:rPr lang="en-US" dirty="0" smtClean="0"/>
              <a:t>Average citizen ?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00200"/>
            <a:ext cx="2438400" cy="334670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962400"/>
            <a:ext cx="3048000" cy="232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07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Big Is Your Data?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Data Is Bigger Than Your Data?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Databases in 2010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World Data Centre for </a:t>
            </a:r>
            <a:r>
              <a:rPr lang="en-US" b="1" dirty="0" smtClean="0"/>
              <a:t>Climate (6.2 PB)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National Energy Research Scientific Computing </a:t>
            </a:r>
            <a:r>
              <a:rPr lang="en-US" b="1" dirty="0" smtClean="0"/>
              <a:t>Center (2.6 PB)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AT&amp;T (323 TB)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Google (91 million searches, 50% of searches)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Sprint (2.85 Trillion Records)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ChoicePoint</a:t>
            </a:r>
            <a:r>
              <a:rPr lang="en-US" b="1" dirty="0" smtClean="0"/>
              <a:t> (250 TB)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YouTube (45 TB)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Amazon (42 TB)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Central Intelligence </a:t>
            </a:r>
            <a:r>
              <a:rPr lang="en-US" b="1" dirty="0" smtClean="0"/>
              <a:t>Agency (?? How does he know?)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Library of </a:t>
            </a:r>
            <a:r>
              <a:rPr lang="en-US" b="1" dirty="0" smtClean="0"/>
              <a:t>Congress (20TB)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correct way to compare this?</a:t>
            </a:r>
          </a:p>
          <a:p>
            <a:pPr lvl="1"/>
            <a:r>
              <a:rPr lang="en-US" dirty="0" smtClean="0"/>
              <a:t>Volume?</a:t>
            </a:r>
          </a:p>
          <a:p>
            <a:pPr lvl="1"/>
            <a:r>
              <a:rPr lang="en-US" dirty="0" smtClean="0"/>
              <a:t>Objects?</a:t>
            </a:r>
          </a:p>
          <a:p>
            <a:pPr lvl="1"/>
            <a:r>
              <a:rPr lang="en-US" dirty="0" smtClean="0"/>
              <a:t>Impact?</a:t>
            </a:r>
          </a:p>
          <a:p>
            <a:r>
              <a:rPr lang="en-US" dirty="0" smtClean="0"/>
              <a:t>How much data world wide?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Top 10 Databases account for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0.0034% of Global Storage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Big Data Really Isn’t That Big</a:t>
            </a:r>
          </a:p>
          <a:p>
            <a:r>
              <a:rPr lang="en-US" dirty="0" smtClean="0"/>
              <a:t>But the problem is interesting</a:t>
            </a:r>
          </a:p>
          <a:p>
            <a:pPr lvl="1"/>
            <a:r>
              <a:rPr lang="en-US" dirty="0" smtClean="0"/>
              <a:t>How do we link all this data together?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024744" cy="1143000"/>
          </a:xfrm>
        </p:spPr>
        <p:txBody>
          <a:bodyPr/>
          <a:lstStyle/>
          <a:p>
            <a:r>
              <a:rPr lang="en-US" dirty="0" smtClean="0"/>
              <a:t>Big Impact of Small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http://www.youtube.com/watch?v=heaK44PW5ko&amp;feature=g-all-s&amp;context=G263cc50FAAAAAAAAAAA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http://stevekochscience.blogspot.com/2011/02/open-data-success-story.html</a:t>
            </a:r>
            <a:endParaRPr lang="en-US" dirty="0" smtClean="0">
              <a:hlinkClick r:id="rId4" tooltip="http://www.kochlab.org/files/Passivation/"/>
            </a:endParaRPr>
          </a:p>
          <a:p>
            <a:r>
              <a:rPr lang="en-US" dirty="0" smtClean="0">
                <a:hlinkClick r:id="rId4" tooltip="http://www.kochlab.org/files/Passivation/"/>
              </a:rPr>
              <a:t>http</a:t>
            </a:r>
            <a:r>
              <a:rPr lang="en-US" dirty="0">
                <a:hlinkClick r:id="rId4" tooltip="http://www.kochlab.org/files/Passivation/"/>
              </a:rPr>
              <a:t>://www.kochlab.org/files/Passivation/</a:t>
            </a:r>
            <a:endParaRPr lang="en-US" dirty="0"/>
          </a:p>
        </p:txBody>
      </p:sp>
      <p:pic>
        <p:nvPicPr>
          <p:cNvPr id="5" name="Content Placeholder 4" descr="Chef solo 2 (1).JPG"/>
          <p:cNvPicPr>
            <a:picLocks noGrp="1" noChangeAspect="1"/>
          </p:cNvPicPr>
          <p:nvPr>
            <p:ph sz="quarter" idx="14"/>
          </p:nvPr>
        </p:nvPicPr>
        <p:blipFill>
          <a:blip r:embed="rId5" cstate="print"/>
          <a:stretch>
            <a:fillRect/>
          </a:stretch>
        </p:blipFill>
        <p:spPr>
          <a:xfrm>
            <a:off x="5029200" y="1828800"/>
            <a:ext cx="3377738" cy="35052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66800" y="609600"/>
            <a:ext cx="7024744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Content Placeholder 8" descr="crichton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752600"/>
            <a:ext cx="7255573" cy="4724399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Steve Does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Generate High Quality Data</a:t>
            </a:r>
          </a:p>
          <a:p>
            <a:r>
              <a:rPr lang="en-US" dirty="0" smtClean="0"/>
              <a:t>Keeps it pretty organized</a:t>
            </a:r>
          </a:p>
          <a:p>
            <a:r>
              <a:rPr lang="en-US" dirty="0" smtClean="0"/>
              <a:t>Release data in a timely manner</a:t>
            </a:r>
          </a:p>
          <a:p>
            <a:r>
              <a:rPr lang="en-US" dirty="0" smtClean="0"/>
              <a:t>Gives lots of background</a:t>
            </a:r>
          </a:p>
          <a:p>
            <a:r>
              <a:rPr lang="en-US" dirty="0" smtClean="0"/>
              <a:t>Uses social media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Wrong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Lack of metadata (formal)</a:t>
            </a:r>
          </a:p>
          <a:p>
            <a:r>
              <a:rPr lang="en-US" dirty="0" smtClean="0"/>
              <a:t>Data is difficult to navigate</a:t>
            </a:r>
          </a:p>
          <a:p>
            <a:r>
              <a:rPr lang="en-US" dirty="0" smtClean="0"/>
              <a:t>Limited sys-admin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8" y="2466990"/>
            <a:ext cx="3419475" cy="3186082"/>
          </a:xfrm>
        </p:spPr>
      </p:pic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Nothing is proven</a:t>
            </a:r>
          </a:p>
          <a:p>
            <a:r>
              <a:rPr lang="en-US" dirty="0" smtClean="0"/>
              <a:t>Critical Thinking is always important</a:t>
            </a:r>
          </a:p>
          <a:p>
            <a:r>
              <a:rPr lang="en-US" dirty="0" smtClean="0"/>
              <a:t>Data &amp; Theory work together</a:t>
            </a:r>
          </a:p>
          <a:p>
            <a:r>
              <a:rPr lang="en-US" dirty="0" smtClean="0"/>
              <a:t>Big Data is made from small data</a:t>
            </a:r>
          </a:p>
          <a:p>
            <a:r>
              <a:rPr lang="en-US" dirty="0" smtClean="0"/>
              <a:t>Big Ideas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2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crichton1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83115" y="1559322"/>
            <a:ext cx="7041685" cy="484147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 descr="crichton1a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381001" y="2339658"/>
            <a:ext cx="4083794" cy="3527742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crichton2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800600" y="2362200"/>
            <a:ext cx="4038600" cy="3505200"/>
          </a:xfrm>
        </p:spPr>
      </p:pic>
      <p:sp>
        <p:nvSpPr>
          <p:cNvPr id="8" name="Rectangle 7"/>
          <p:cNvSpPr/>
          <p:nvPr/>
        </p:nvSpPr>
        <p:spPr>
          <a:xfrm>
            <a:off x="2438400" y="2819400"/>
            <a:ext cx="762000" cy="24384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90600" y="457200"/>
            <a:ext cx="7024744" cy="1143000"/>
          </a:xfrm>
        </p:spPr>
        <p:txBody>
          <a:bodyPr/>
          <a:lstStyle/>
          <a:p>
            <a:r>
              <a:rPr lang="en-US" dirty="0" smtClean="0"/>
              <a:t>A Longer Time Scale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00200"/>
            <a:ext cx="6685765" cy="4827123"/>
          </a:xfrm>
        </p:spPr>
      </p:pic>
    </p:spTree>
    <p:extLst>
      <p:ext uri="{BB962C8B-B14F-4D97-AF65-F5344CB8AC3E}">
        <p14:creationId xmlns:p14="http://schemas.microsoft.com/office/powerpoint/2010/main" val="4005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Message Here?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Data is now substitute for critical thinking</a:t>
            </a:r>
          </a:p>
          <a:p>
            <a:pPr lvl="1"/>
            <a:r>
              <a:rPr lang="en-US" dirty="0" smtClean="0"/>
              <a:t>Corollary: common sense is dangerous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Correlation Does Not Equal Causation</a:t>
            </a:r>
          </a:p>
          <a:p>
            <a:pPr lvl="1"/>
            <a:r>
              <a:rPr lang="en-US" dirty="0" smtClean="0"/>
              <a:t>Maybe global temperature drives CO</a:t>
            </a:r>
            <a:r>
              <a:rPr lang="en-US" baseline="-25000" dirty="0" smtClean="0"/>
              <a:t>2</a:t>
            </a:r>
          </a:p>
          <a:p>
            <a:pPr lvl="1"/>
            <a:r>
              <a:rPr lang="en-US" dirty="0" smtClean="0"/>
              <a:t>Maybe a 3</a:t>
            </a:r>
            <a:r>
              <a:rPr lang="en-US" baseline="30000" dirty="0" smtClean="0"/>
              <a:t>rd</a:t>
            </a:r>
            <a:r>
              <a:rPr lang="en-US" dirty="0" smtClean="0"/>
              <a:t> unknown factor is involved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“Global Experiment” is impossible</a:t>
            </a:r>
          </a:p>
          <a:p>
            <a:endParaRPr lang="en-US" dirty="0" smtClean="0"/>
          </a:p>
          <a:p>
            <a:r>
              <a:rPr lang="en-US" dirty="0" smtClean="0"/>
              <a:t>More Temperature Data…</a:t>
            </a:r>
          </a:p>
          <a:p>
            <a:pPr lvl="1"/>
            <a:r>
              <a:rPr lang="en-US" dirty="0" smtClean="0"/>
              <a:t>Will not necessarily fix this</a:t>
            </a:r>
          </a:p>
          <a:p>
            <a:pPr lvl="1"/>
            <a:r>
              <a:rPr lang="en-US" dirty="0" smtClean="0"/>
              <a:t>Does help with modeling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Think extra-globally</a:t>
            </a:r>
          </a:p>
          <a:p>
            <a:pPr lvl="1"/>
            <a:r>
              <a:rPr lang="en-US" dirty="0" smtClean="0"/>
              <a:t>What do we know about CO</a:t>
            </a:r>
            <a:r>
              <a:rPr lang="en-US" baseline="-25000" dirty="0" smtClean="0"/>
              <a:t>2</a:t>
            </a:r>
          </a:p>
          <a:p>
            <a:pPr lvl="1"/>
            <a:r>
              <a:rPr lang="en-US" dirty="0" smtClean="0"/>
              <a:t>What do we know about climatic history?</a:t>
            </a:r>
          </a:p>
          <a:p>
            <a:pPr lvl="1"/>
            <a:r>
              <a:rPr lang="en-US" dirty="0" smtClean="0"/>
              <a:t>Actually when we look at everything, the case is pretty strong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We Test Theories When Experiments Aren’t Practical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Einstein didn’t know how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Einstein Had A Problem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21" y="3145631"/>
            <a:ext cx="1359408" cy="1828800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His theory of relativity seemed to address the short comings of Newtonian physics</a:t>
            </a:r>
          </a:p>
          <a:p>
            <a:endParaRPr lang="en-US" dirty="0" smtClean="0"/>
          </a:p>
          <a:p>
            <a:r>
              <a:rPr lang="en-US" dirty="0" smtClean="0"/>
              <a:t>His prediction of curved space was very difficult to test </a:t>
            </a:r>
          </a:p>
          <a:p>
            <a:pPr lvl="1"/>
            <a:r>
              <a:rPr lang="en-US" dirty="0" smtClean="0"/>
              <a:t>Things were really small and really big</a:t>
            </a:r>
          </a:p>
        </p:txBody>
      </p:sp>
    </p:spTree>
    <p:extLst>
      <p:ext uri="{BB962C8B-B14F-4D97-AF65-F5344CB8AC3E}">
        <p14:creationId xmlns:p14="http://schemas.microsoft.com/office/powerpoint/2010/main" val="358186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Relativity With an Observation</a:t>
            </a:r>
            <a:endParaRPr lang="en-US" dirty="0"/>
          </a:p>
        </p:txBody>
      </p:sp>
      <p:pic>
        <p:nvPicPr>
          <p:cNvPr id="7" name="Content Placeholder 6" descr="eclipse.jp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1394249" y="2312988"/>
            <a:ext cx="2716953" cy="3494087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Arthur Stanley </a:t>
            </a:r>
            <a:r>
              <a:rPr lang="en-US" dirty="0" err="1" smtClean="0"/>
              <a:t>Eddington</a:t>
            </a:r>
            <a:r>
              <a:rPr lang="en-US" dirty="0" smtClean="0"/>
              <a:t> devised the eclipse experiment</a:t>
            </a:r>
          </a:p>
          <a:p>
            <a:endParaRPr lang="en-US" dirty="0" smtClean="0"/>
          </a:p>
          <a:p>
            <a:r>
              <a:rPr lang="en-US" dirty="0" smtClean="0"/>
              <a:t>Technically this is not an experiment</a:t>
            </a:r>
          </a:p>
          <a:p>
            <a:pPr lvl="1"/>
            <a:r>
              <a:rPr lang="en-US" dirty="0" smtClean="0"/>
              <a:t>Natural Experiment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Why is it so powerful?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220</TotalTime>
  <Words>592</Words>
  <Application>Microsoft Office PowerPoint</Application>
  <PresentationFormat>On-screen Show (4:3)</PresentationFormat>
  <Paragraphs>114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Austin</vt:lpstr>
      <vt:lpstr>The  Final Last  Cut Waltz</vt:lpstr>
      <vt:lpstr>PowerPoint Presentation</vt:lpstr>
      <vt:lpstr>PowerPoint Presentation</vt:lpstr>
      <vt:lpstr>PowerPoint Presentation</vt:lpstr>
      <vt:lpstr>A Longer Time Scale</vt:lpstr>
      <vt:lpstr>What’s The Message Here?</vt:lpstr>
      <vt:lpstr>How Can We Test Theories When Experiments Aren’t Practical</vt:lpstr>
      <vt:lpstr>Einstein Had A Problem</vt:lpstr>
      <vt:lpstr>Testing Relativity With an Observation</vt:lpstr>
      <vt:lpstr>It’s Not Always About Experiments</vt:lpstr>
      <vt:lpstr>How to approach data/science/research</vt:lpstr>
      <vt:lpstr>Be Skeptical</vt:lpstr>
      <vt:lpstr>But Don’t Be Homer</vt:lpstr>
      <vt:lpstr>Pay Attention to First Principles</vt:lpstr>
      <vt:lpstr>Consider The Motivations of the Players</vt:lpstr>
      <vt:lpstr>How Big Is Your Data?</vt:lpstr>
      <vt:lpstr>Top 10 Databases in 2010</vt:lpstr>
      <vt:lpstr>Little Big Data</vt:lpstr>
      <vt:lpstr>Big Impact of Small Data</vt:lpstr>
      <vt:lpstr>What Steve Does </vt:lpstr>
      <vt:lpstr>Final Thoughts</vt:lpstr>
    </vt:vector>
  </TitlesOfParts>
  <Company>Chaos Enterprises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</dc:creator>
  <cp:lastModifiedBy>Robert Olendorf</cp:lastModifiedBy>
  <cp:revision>27</cp:revision>
  <dcterms:created xsi:type="dcterms:W3CDTF">2012-04-17T02:28:04Z</dcterms:created>
  <dcterms:modified xsi:type="dcterms:W3CDTF">2012-04-17T16:47:07Z</dcterms:modified>
</cp:coreProperties>
</file>