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7" r:id="rId4"/>
    <p:sldId id="256" r:id="rId5"/>
    <p:sldId id="264" r:id="rId6"/>
    <p:sldId id="265" r:id="rId7"/>
    <p:sldId id="266" r:id="rId8"/>
    <p:sldId id="267" r:id="rId9"/>
    <p:sldId id="258" r:id="rId10"/>
    <p:sldId id="272" r:id="rId11"/>
    <p:sldId id="259" r:id="rId12"/>
    <p:sldId id="260" r:id="rId13"/>
    <p:sldId id="261" r:id="rId14"/>
    <p:sldId id="271" r:id="rId15"/>
    <p:sldId id="263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4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8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48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1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03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06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1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50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72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78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5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traightdope.com/columns/read/2405/are-150-people-killed-each-year-by-falling-coconuts" TargetMode="External"/><Relationship Id="rId4" Type="http://schemas.openxmlformats.org/officeDocument/2006/relationships/hyperlink" Target="http://www.shark.org.au/quot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Data </a:t>
            </a:r>
            <a:r>
              <a:rPr lang="en-US" dirty="0" err="1" smtClean="0">
                <a:latin typeface="Georgia" pitchFamily="18" charset="0"/>
              </a:rPr>
              <a:t>Data</a:t>
            </a:r>
            <a:r>
              <a:rPr lang="en-US" dirty="0" smtClean="0">
                <a:latin typeface="Georgia" pitchFamily="18" charset="0"/>
              </a:rPr>
              <a:t> Everywhere Not a Bit To Think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Racial Inequalities and IQ</a:t>
            </a:r>
            <a:endParaRPr lang="en-US" dirty="0"/>
          </a:p>
        </p:txBody>
      </p:sp>
      <p:pic>
        <p:nvPicPr>
          <p:cNvPr id="5" name="Content Placeholder 4" descr="retar0{image0}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371600"/>
            <a:ext cx="5715000" cy="48614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Good News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15" y="1600200"/>
            <a:ext cx="6195970" cy="4525963"/>
          </a:xfrm>
        </p:spPr>
      </p:pic>
    </p:spTree>
    <p:extLst>
      <p:ext uri="{BB962C8B-B14F-4D97-AF65-F5344CB8AC3E}">
        <p14:creationId xmlns="" xmlns:p14="http://schemas.microsoft.com/office/powerpoint/2010/main" val="42846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WOW!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WOW?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WOW?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  <p:grpSp>
        <p:nvGrpSpPr>
          <p:cNvPr id="3" name="Group 13"/>
          <p:cNvGrpSpPr/>
          <p:nvPr/>
        </p:nvGrpSpPr>
        <p:grpSpPr>
          <a:xfrm>
            <a:off x="2438400" y="2819400"/>
            <a:ext cx="4572000" cy="609600"/>
            <a:chOff x="2438400" y="2819400"/>
            <a:chExt cx="4572000" cy="609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2819400"/>
              <a:ext cx="457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048000"/>
              <a:ext cx="4572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38400" y="3429000"/>
              <a:ext cx="457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Thomas Malthus – Theory of Scarcity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malthusbasictheory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09800"/>
            <a:ext cx="4400384" cy="3055547"/>
          </a:xfrm>
        </p:spPr>
      </p:pic>
      <p:pic>
        <p:nvPicPr>
          <p:cNvPr id="7" name="Content Placeholder 6" descr="malthu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14109" y="1600200"/>
            <a:ext cx="3306782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How We Ask Questions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Women Water and Work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scarce.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Women often suffer from inequality.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not evenly or fairly distributed.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the water issue by solving inequality issues?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inequality issues by solving water issues?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Assignment!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Work through the ADVANCED WATER FOOTPRINT calculator.</a:t>
            </a:r>
          </a:p>
          <a:p>
            <a:r>
              <a:rPr lang="en-US" dirty="0" smtClean="0">
                <a:latin typeface="Georgia" pitchFamily="18" charset="0"/>
              </a:rPr>
              <a:t>Write an essay </a:t>
            </a:r>
            <a:r>
              <a:rPr lang="en-US" dirty="0" smtClean="0">
                <a:latin typeface="Georgia" pitchFamily="18" charset="0"/>
              </a:rPr>
              <a:t>about </a:t>
            </a:r>
            <a:r>
              <a:rPr lang="en-US" dirty="0" smtClean="0">
                <a:latin typeface="Georgia" pitchFamily="18" charset="0"/>
              </a:rPr>
              <a:t>it</a:t>
            </a:r>
            <a:r>
              <a:rPr lang="en-US" dirty="0" smtClean="0">
                <a:latin typeface="Georgia" pitchFamily="18" charset="0"/>
              </a:rPr>
              <a:t>. (1 page) </a:t>
            </a:r>
            <a:endParaRPr lang="en-US" dirty="0" smtClean="0">
              <a:latin typeface="Georgia" pitchFamily="18" charset="0"/>
            </a:endParaRPr>
          </a:p>
          <a:p>
            <a:pPr lvl="1"/>
            <a:r>
              <a:rPr lang="en-US" dirty="0" smtClean="0">
                <a:latin typeface="Georgia" pitchFamily="18" charset="0"/>
              </a:rPr>
              <a:t>Strengths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Weaknesses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Assumptions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Annoying me in an intelligent way is good.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Post your writing on the blog</a:t>
            </a:r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8826" y="1752600"/>
            <a:ext cx="5850173" cy="3878919"/>
          </a:xfrm>
        </p:spPr>
      </p:pic>
      <p:sp>
        <p:nvSpPr>
          <p:cNvPr id="5" name="Cloud Callout 4"/>
          <p:cNvSpPr/>
          <p:nvPr/>
        </p:nvSpPr>
        <p:spPr>
          <a:xfrm>
            <a:off x="4267200" y="990600"/>
            <a:ext cx="2209800" cy="13746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 I Data?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Definitions of 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 (as measurements or statistics) used as a basis for reasoning, discussion, or </a:t>
            </a:r>
            <a:r>
              <a:rPr lang="en-US" dirty="0" smtClean="0">
                <a:latin typeface="Century Schoolbook" pitchFamily="18" charset="0"/>
              </a:rPr>
              <a:t>calculation.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output by a sensing device or organ that includes both useful and irrelevant or redundant information and must be processed to be meaningful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</a:t>
            </a:r>
            <a:r>
              <a:rPr lang="en-US" dirty="0">
                <a:latin typeface="Century Schoolbook" pitchFamily="18" charset="0"/>
              </a:rPr>
              <a:t>in numerical form that can be digitally transmitted or </a:t>
            </a:r>
            <a:r>
              <a:rPr lang="en-US" dirty="0" smtClean="0">
                <a:latin typeface="Century Schoolbook" pitchFamily="18" charset="0"/>
              </a:rPr>
              <a:t>processed.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information, especially information organized for analysis or used to reason or make decisions.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4494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Some Famous Philosophers of Data and Knowledge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a precious thing and will last longer than the systems themselves.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Tim </a:t>
            </a:r>
            <a:r>
              <a:rPr lang="en-US" b="1" dirty="0" smtClean="0">
                <a:latin typeface="Georgia" pitchFamily="18" charset="0"/>
              </a:rPr>
              <a:t>Berners-Lee (Computer Scientist, Inventor of the World Wide Web)</a:t>
            </a: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itchFamily="18" charset="0"/>
              </a:rPr>
              <a:t>Experts often possess more data than judgment.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Colin </a:t>
            </a:r>
            <a:r>
              <a:rPr lang="en-US" b="1" dirty="0" smtClean="0">
                <a:latin typeface="Georgia" pitchFamily="18" charset="0"/>
              </a:rPr>
              <a:t>Powell (Army General, Secretary of State)</a:t>
            </a: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Biographical data, even those recorded in the public registers, are the most private things one has, and to declare them openly is rather like facing a psychoanalyst.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err="1" smtClean="0">
                <a:latin typeface="Georgia" pitchFamily="18" charset="0"/>
              </a:rPr>
              <a:t>Italo</a:t>
            </a:r>
            <a:r>
              <a:rPr lang="en-US" b="1" dirty="0" smtClean="0">
                <a:latin typeface="Georgia" pitchFamily="18" charset="0"/>
              </a:rPr>
              <a:t> </a:t>
            </a:r>
            <a:r>
              <a:rPr lang="en-US" b="1" dirty="0" smtClean="0">
                <a:latin typeface="Georgia" pitchFamily="18" charset="0"/>
              </a:rPr>
              <a:t>Calvino (Author)</a:t>
            </a: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Data </a:t>
            </a:r>
            <a:r>
              <a:rPr lang="en-US" dirty="0">
                <a:latin typeface="Georgia" pitchFamily="18" charset="0"/>
              </a:rPr>
              <a:t>is not information, information is not knowledge, knowledge is not understanding, understanding is not wisdom.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Clifford </a:t>
            </a:r>
            <a:r>
              <a:rPr lang="en-US" b="1" dirty="0" smtClean="0">
                <a:latin typeface="Georgia" pitchFamily="18" charset="0"/>
              </a:rPr>
              <a:t>Stoll (Astronomer, Author)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what distinguishes the dilettante from the artist.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George </a:t>
            </a:r>
            <a:r>
              <a:rPr lang="en-US" b="1" dirty="0">
                <a:latin typeface="Georgia" pitchFamily="18" charset="0"/>
              </a:rPr>
              <a:t>V. </a:t>
            </a:r>
            <a:r>
              <a:rPr lang="en-US" b="1" dirty="0" smtClean="0">
                <a:latin typeface="Georgia" pitchFamily="18" charset="0"/>
              </a:rPr>
              <a:t>Higgins (Lawyer, Professor, Crime Novelist)</a:t>
            </a: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Facts are meaningless. You could use facts to prove anything that's even remotely true!</a:t>
            </a:r>
          </a:p>
          <a:p>
            <a:pPr marL="0" indent="0">
              <a:buNone/>
            </a:pPr>
            <a:r>
              <a:rPr lang="en-US" b="1" dirty="0" smtClean="0">
                <a:latin typeface="Georgia" pitchFamily="18" charset="0"/>
              </a:rPr>
              <a:t>	Home </a:t>
            </a:r>
            <a:r>
              <a:rPr lang="en-US" b="1" dirty="0" smtClean="0">
                <a:latin typeface="Georgia" pitchFamily="18" charset="0"/>
              </a:rPr>
              <a:t>Simpson (Nuclear Safety Engineer, Philosopher)</a:t>
            </a:r>
            <a:endParaRPr lang="en-US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28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447733" y="194856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502676">
            <a:off x="199457" y="2402737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856498" y="199473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" y="54864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7217717">
            <a:off x="454649" y="4665500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24000" y="5638800"/>
            <a:ext cx="9144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 What Does This Mean To Us?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Is there a “final” correct answer?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Is there a end to the scientific method?</a:t>
            </a:r>
          </a:p>
          <a:p>
            <a:r>
              <a:rPr lang="en-US" dirty="0" smtClean="0">
                <a:latin typeface="Georgia" pitchFamily="18" charset="0"/>
              </a:rPr>
              <a:t>Why is it useful?</a:t>
            </a:r>
          </a:p>
          <a:p>
            <a:r>
              <a:rPr lang="en-US" dirty="0" smtClean="0">
                <a:latin typeface="Georgia" pitchFamily="18" charset="0"/>
              </a:rPr>
              <a:t>Can we set policy?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more dangerous at the Beach?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Falling coconuts kill 150 people worldwide each year, 15 times the number of fatalities attributable to sharks."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0"/>
            <a:ext cx="4038600" cy="29038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038600" cy="2524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595707" y="4419600"/>
            <a:ext cx="158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4"/>
              </a:rPr>
              <a:t>http://www.shark.org.au/quotes.html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57200" y="5105400"/>
            <a:ext cx="320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5"/>
              </a:rPr>
              <a:t>http://www.straightdope.com/columns/read/2405/are-150-people-killed-each-year-by-falling-coconuts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13778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279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Data Everywhere Not a Bit To Think</vt:lpstr>
      <vt:lpstr>What Is Data?</vt:lpstr>
      <vt:lpstr>Definitions of Data</vt:lpstr>
      <vt:lpstr>Some Famous Philosophers of Data and Knowledge</vt:lpstr>
      <vt:lpstr>How Data Fits In</vt:lpstr>
      <vt:lpstr>How Data Fits In</vt:lpstr>
      <vt:lpstr>How Data Fits In</vt:lpstr>
      <vt:lpstr>So What Does This Mean To Us?</vt:lpstr>
      <vt:lpstr>What’s more dangerous at the Beach?</vt:lpstr>
      <vt:lpstr>Racial Inequalities and IQ</vt:lpstr>
      <vt:lpstr>Good News</vt:lpstr>
      <vt:lpstr>WOW!</vt:lpstr>
      <vt:lpstr>WOW?</vt:lpstr>
      <vt:lpstr>WOW?</vt:lpstr>
      <vt:lpstr>Thomas Malthus – Theory of Scarcity</vt:lpstr>
      <vt:lpstr>How We Ask Questions</vt:lpstr>
      <vt:lpstr>Assignment!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 of Data</dc:title>
  <dc:creator>Robert Olendorf</dc:creator>
  <cp:lastModifiedBy>Rob</cp:lastModifiedBy>
  <cp:revision>17</cp:revision>
  <dcterms:created xsi:type="dcterms:W3CDTF">2012-01-18T22:36:50Z</dcterms:created>
  <dcterms:modified xsi:type="dcterms:W3CDTF">2012-01-19T14:47:40Z</dcterms:modified>
</cp:coreProperties>
</file>