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45bf86f4ca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45bf86f4ca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45bf86f4ca_1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45bf86f4ca_1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5bf86f4ca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5bf86f4ca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OS: By use of the Story Map method we </a:t>
            </a:r>
            <a:r>
              <a:rPr lang="pl"/>
              <a:t>wanted to achieve a practical, see-through plan of work. By setting milestones, respectively to the releases, we clear out the steps that need to be taken to develop the product. It clears out what are our main objectives, and what are our tasks within each release. It is set in a chronological order so that it presents what are the essentials- the basic features.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45bf86f4c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45bf86f4c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56ac31afcf6eae2a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6ac31afcf6eae2a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12.jpg"/><Relationship Id="rId5" Type="http://schemas.openxmlformats.org/officeDocument/2006/relationships/image" Target="../media/image13.jpg"/><Relationship Id="rId6" Type="http://schemas.openxmlformats.org/officeDocument/2006/relationships/image" Target="../media/image11.jpg"/><Relationship Id="rId7" Type="http://schemas.openxmlformats.org/officeDocument/2006/relationships/image" Target="../media/image9.jpg"/><Relationship Id="rId8"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62325" y="189600"/>
            <a:ext cx="8520600" cy="1008000"/>
          </a:xfrm>
          <a:prstGeom prst="rect">
            <a:avLst/>
          </a:prstGeom>
          <a:effectLst>
            <a:outerShdw blurRad="57150" rotWithShape="0" algn="bl" dir="5400000" dist="114300">
              <a:srgbClr val="6FA8DC">
                <a:alpha val="50000"/>
              </a:srgbClr>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lang="pl"/>
              <a:t>Shotmaniacs </a:t>
            </a:r>
            <a:endParaRPr/>
          </a:p>
        </p:txBody>
      </p:sp>
      <p:sp>
        <p:nvSpPr>
          <p:cNvPr id="55" name="Google Shape;55;p13"/>
          <p:cNvSpPr txBox="1"/>
          <p:nvPr>
            <p:ph idx="1" type="subTitle"/>
          </p:nvPr>
        </p:nvSpPr>
        <p:spPr>
          <a:xfrm>
            <a:off x="370963" y="9776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l" sz="2100"/>
              <a:t>Group 2</a:t>
            </a:r>
            <a:endParaRPr sz="2100"/>
          </a:p>
        </p:txBody>
      </p:sp>
      <p:pic>
        <p:nvPicPr>
          <p:cNvPr id="56" name="Google Shape;56;p13"/>
          <p:cNvPicPr preferRelativeResize="0"/>
          <p:nvPr/>
        </p:nvPicPr>
        <p:blipFill>
          <a:blip r:embed="rId3">
            <a:alphaModFix/>
          </a:blip>
          <a:stretch>
            <a:fillRect/>
          </a:stretch>
        </p:blipFill>
        <p:spPr>
          <a:xfrm>
            <a:off x="3544914" y="1396325"/>
            <a:ext cx="2271476" cy="3628698"/>
          </a:xfrm>
          <a:prstGeom prst="rect">
            <a:avLst/>
          </a:prstGeom>
          <a:noFill/>
          <a:ln>
            <a:noFill/>
          </a:ln>
          <a:effectLst>
            <a:outerShdw blurRad="57150" rotWithShape="0" algn="bl" dir="12120000" dist="19050">
              <a:srgbClr val="6D9EEB"/>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134725" y="860911"/>
            <a:ext cx="6603824" cy="360444"/>
          </a:xfrm>
          <a:prstGeom prst="rect">
            <a:avLst/>
          </a:prstGeom>
          <a:noFill/>
          <a:ln>
            <a:noFill/>
          </a:ln>
        </p:spPr>
      </p:pic>
      <p:sp>
        <p:nvSpPr>
          <p:cNvPr id="62" name="Google Shape;62;p14"/>
          <p:cNvSpPr txBox="1"/>
          <p:nvPr>
            <p:ph type="title"/>
          </p:nvPr>
        </p:nvSpPr>
        <p:spPr>
          <a:xfrm>
            <a:off x="134725" y="1848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l" sz="2320"/>
              <a:t>User Stories &amp; Cost Estimation</a:t>
            </a:r>
            <a:endParaRPr sz="2320"/>
          </a:p>
        </p:txBody>
      </p:sp>
      <p:pic>
        <p:nvPicPr>
          <p:cNvPr id="63" name="Google Shape;63;p14"/>
          <p:cNvPicPr preferRelativeResize="0"/>
          <p:nvPr/>
        </p:nvPicPr>
        <p:blipFill>
          <a:blip r:embed="rId4">
            <a:alphaModFix/>
          </a:blip>
          <a:stretch>
            <a:fillRect/>
          </a:stretch>
        </p:blipFill>
        <p:spPr>
          <a:xfrm>
            <a:off x="134725" y="1210303"/>
            <a:ext cx="6603826" cy="3408947"/>
          </a:xfrm>
          <a:prstGeom prst="rect">
            <a:avLst/>
          </a:prstGeom>
          <a:noFill/>
          <a:ln>
            <a:noFill/>
          </a:ln>
        </p:spPr>
      </p:pic>
      <p:sp>
        <p:nvSpPr>
          <p:cNvPr id="64" name="Google Shape;64;p14"/>
          <p:cNvSpPr txBox="1"/>
          <p:nvPr/>
        </p:nvSpPr>
        <p:spPr>
          <a:xfrm>
            <a:off x="6577800" y="860900"/>
            <a:ext cx="2566200" cy="12930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Char char="●"/>
            </a:pPr>
            <a:r>
              <a:rPr lang="pl" sz="1200">
                <a:solidFill>
                  <a:schemeClr val="dk1"/>
                </a:solidFill>
              </a:rPr>
              <a:t>65% of all story points were allocated to user stories for the administrator!</a:t>
            </a:r>
            <a:endParaRPr sz="1200">
              <a:solidFill>
                <a:schemeClr val="dk1"/>
              </a:solidFill>
            </a:endParaRPr>
          </a:p>
          <a:p>
            <a:pPr indent="-304800" lvl="1" marL="914400" rtl="0" algn="l">
              <a:spcBef>
                <a:spcPts val="0"/>
              </a:spcBef>
              <a:spcAft>
                <a:spcPts val="0"/>
              </a:spcAft>
              <a:buClr>
                <a:schemeClr val="dk1"/>
              </a:buClr>
              <a:buSzPts val="1200"/>
              <a:buChar char="○"/>
            </a:pPr>
            <a:r>
              <a:rPr lang="pl" sz="1200">
                <a:solidFill>
                  <a:schemeClr val="dk1"/>
                </a:solidFill>
              </a:rPr>
              <a:t>High in complexity</a:t>
            </a:r>
            <a:endParaRPr sz="1200">
              <a:solidFill>
                <a:schemeClr val="dk1"/>
              </a:solidFill>
            </a:endParaRPr>
          </a:p>
          <a:p>
            <a:pPr indent="-304800" lvl="1" marL="914400" rtl="0" algn="l">
              <a:spcBef>
                <a:spcPts val="0"/>
              </a:spcBef>
              <a:spcAft>
                <a:spcPts val="0"/>
              </a:spcAft>
              <a:buClr>
                <a:schemeClr val="dk1"/>
              </a:buClr>
              <a:buSzPts val="1200"/>
              <a:buChar char="○"/>
            </a:pPr>
            <a:r>
              <a:rPr lang="pl" sz="1200">
                <a:solidFill>
                  <a:schemeClr val="dk1"/>
                </a:solidFill>
              </a:rPr>
              <a:t>Security concerns will also need addressing</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6749625" y="788250"/>
            <a:ext cx="23892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sz="1200">
                <a:solidFill>
                  <a:schemeClr val="dk1"/>
                </a:solidFill>
              </a:rPr>
              <a:t>Client user stories:</a:t>
            </a:r>
            <a:endParaRPr sz="1200">
              <a:solidFill>
                <a:schemeClr val="dk1"/>
              </a:solidFill>
            </a:endParaRPr>
          </a:p>
          <a:p>
            <a:pPr indent="-304800" lvl="0" marL="457200" rtl="0" algn="l">
              <a:spcBef>
                <a:spcPts val="0"/>
              </a:spcBef>
              <a:spcAft>
                <a:spcPts val="0"/>
              </a:spcAft>
              <a:buClr>
                <a:schemeClr val="dk1"/>
              </a:buClr>
              <a:buSzPts val="1200"/>
              <a:buChar char="●"/>
            </a:pPr>
            <a:r>
              <a:rPr lang="pl" sz="1200">
                <a:solidFill>
                  <a:schemeClr val="dk1"/>
                </a:solidFill>
              </a:rPr>
              <a:t>12</a:t>
            </a:r>
            <a:r>
              <a:rPr lang="pl" sz="1200">
                <a:solidFill>
                  <a:schemeClr val="dk1"/>
                </a:solidFill>
              </a:rPr>
              <a:t>% of </a:t>
            </a:r>
            <a:r>
              <a:rPr lang="pl" sz="1200">
                <a:solidFill>
                  <a:schemeClr val="dk1"/>
                </a:solidFill>
              </a:rPr>
              <a:t>all</a:t>
            </a:r>
            <a:r>
              <a:rPr lang="pl" sz="1200">
                <a:solidFill>
                  <a:schemeClr val="dk1"/>
                </a:solidFill>
              </a:rPr>
              <a:t> story points</a:t>
            </a:r>
            <a:endParaRPr sz="1200">
              <a:solidFill>
                <a:schemeClr val="dk1"/>
              </a:solidFill>
            </a:endParaRPr>
          </a:p>
          <a:p>
            <a:pPr indent="-304800" lvl="0" marL="457200" rtl="0" algn="l">
              <a:spcBef>
                <a:spcPts val="0"/>
              </a:spcBef>
              <a:spcAft>
                <a:spcPts val="0"/>
              </a:spcAft>
              <a:buClr>
                <a:schemeClr val="dk1"/>
              </a:buClr>
              <a:buSzPts val="1200"/>
              <a:buChar char="●"/>
            </a:pPr>
            <a:r>
              <a:rPr lang="pl" sz="1200">
                <a:solidFill>
                  <a:schemeClr val="dk1"/>
                </a:solidFill>
              </a:rPr>
              <a:t>Development for the client is expected to be the least complex.</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pl" sz="1200">
                <a:solidFill>
                  <a:schemeClr val="dk1"/>
                </a:solidFill>
              </a:rPr>
              <a:t>Crew member user stories:</a:t>
            </a:r>
            <a:endParaRPr sz="1200">
              <a:solidFill>
                <a:schemeClr val="dk1"/>
              </a:solidFill>
            </a:endParaRPr>
          </a:p>
          <a:p>
            <a:pPr indent="-304800" lvl="0" marL="457200" rtl="0" algn="l">
              <a:spcBef>
                <a:spcPts val="0"/>
              </a:spcBef>
              <a:spcAft>
                <a:spcPts val="0"/>
              </a:spcAft>
              <a:buClr>
                <a:schemeClr val="dk1"/>
              </a:buClr>
              <a:buSzPts val="1200"/>
              <a:buChar char="●"/>
            </a:pPr>
            <a:r>
              <a:rPr lang="pl" sz="1200">
                <a:solidFill>
                  <a:schemeClr val="dk1"/>
                </a:solidFill>
              </a:rPr>
              <a:t>16% of all story points</a:t>
            </a:r>
            <a:endParaRPr sz="1200">
              <a:solidFill>
                <a:schemeClr val="dk1"/>
              </a:solidFill>
            </a:endParaRPr>
          </a:p>
        </p:txBody>
      </p:sp>
      <p:pic>
        <p:nvPicPr>
          <p:cNvPr id="70" name="Google Shape;70;p15"/>
          <p:cNvPicPr preferRelativeResize="0"/>
          <p:nvPr/>
        </p:nvPicPr>
        <p:blipFill>
          <a:blip r:embed="rId3">
            <a:alphaModFix/>
          </a:blip>
          <a:stretch>
            <a:fillRect/>
          </a:stretch>
        </p:blipFill>
        <p:spPr>
          <a:xfrm>
            <a:off x="145800" y="1183125"/>
            <a:ext cx="6603824" cy="1815254"/>
          </a:xfrm>
          <a:prstGeom prst="rect">
            <a:avLst/>
          </a:prstGeom>
          <a:noFill/>
          <a:ln>
            <a:noFill/>
          </a:ln>
        </p:spPr>
      </p:pic>
      <p:pic>
        <p:nvPicPr>
          <p:cNvPr id="71" name="Google Shape;71;p15"/>
          <p:cNvPicPr preferRelativeResize="0"/>
          <p:nvPr/>
        </p:nvPicPr>
        <p:blipFill>
          <a:blip r:embed="rId4">
            <a:alphaModFix/>
          </a:blip>
          <a:stretch>
            <a:fillRect/>
          </a:stretch>
        </p:blipFill>
        <p:spPr>
          <a:xfrm>
            <a:off x="145800" y="822675"/>
            <a:ext cx="6603824" cy="360444"/>
          </a:xfrm>
          <a:prstGeom prst="rect">
            <a:avLst/>
          </a:prstGeom>
          <a:noFill/>
          <a:ln>
            <a:noFill/>
          </a:ln>
        </p:spPr>
      </p:pic>
      <p:pic>
        <p:nvPicPr>
          <p:cNvPr id="72" name="Google Shape;72;p15"/>
          <p:cNvPicPr preferRelativeResize="0"/>
          <p:nvPr/>
        </p:nvPicPr>
        <p:blipFill>
          <a:blip r:embed="rId5">
            <a:alphaModFix/>
          </a:blip>
          <a:stretch>
            <a:fillRect/>
          </a:stretch>
        </p:blipFill>
        <p:spPr>
          <a:xfrm>
            <a:off x="145800" y="2998375"/>
            <a:ext cx="6603824" cy="1329376"/>
          </a:xfrm>
          <a:prstGeom prst="rect">
            <a:avLst/>
          </a:prstGeom>
          <a:noFill/>
          <a:ln>
            <a:noFill/>
          </a:ln>
        </p:spPr>
      </p:pic>
      <p:sp>
        <p:nvSpPr>
          <p:cNvPr id="73" name="Google Shape;73;p15"/>
          <p:cNvSpPr txBox="1"/>
          <p:nvPr>
            <p:ph type="title"/>
          </p:nvPr>
        </p:nvSpPr>
        <p:spPr>
          <a:xfrm>
            <a:off x="145800" y="1393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l" sz="2320"/>
              <a:t>User Stories &amp; Cost Estimation</a:t>
            </a:r>
            <a:endParaRPr sz="232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148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Story Map</a:t>
            </a:r>
            <a:endParaRPr/>
          </a:p>
        </p:txBody>
      </p:sp>
      <p:pic>
        <p:nvPicPr>
          <p:cNvPr id="79" name="Google Shape;79;p16"/>
          <p:cNvPicPr preferRelativeResize="0"/>
          <p:nvPr/>
        </p:nvPicPr>
        <p:blipFill>
          <a:blip r:embed="rId3">
            <a:alphaModFix/>
          </a:blip>
          <a:stretch>
            <a:fillRect/>
          </a:stretch>
        </p:blipFill>
        <p:spPr>
          <a:xfrm>
            <a:off x="1149750" y="661263"/>
            <a:ext cx="7037194" cy="382097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Low fidelity Designs</a:t>
            </a:r>
            <a:endParaRPr/>
          </a:p>
        </p:txBody>
      </p:sp>
      <p:sp>
        <p:nvSpPr>
          <p:cNvPr id="85" name="Google Shape;85;p17"/>
          <p:cNvSpPr txBox="1"/>
          <p:nvPr/>
        </p:nvSpPr>
        <p:spPr>
          <a:xfrm>
            <a:off x="1098632" y="2166229"/>
            <a:ext cx="69519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86" name="Google Shape;86;p17"/>
          <p:cNvPicPr preferRelativeResize="0"/>
          <p:nvPr/>
        </p:nvPicPr>
        <p:blipFill>
          <a:blip r:embed="rId3">
            <a:alphaModFix/>
          </a:blip>
          <a:stretch>
            <a:fillRect/>
          </a:stretch>
        </p:blipFill>
        <p:spPr>
          <a:xfrm>
            <a:off x="249487" y="1072372"/>
            <a:ext cx="2556500" cy="1915750"/>
          </a:xfrm>
          <a:prstGeom prst="rect">
            <a:avLst/>
          </a:prstGeom>
          <a:noFill/>
          <a:ln>
            <a:noFill/>
          </a:ln>
        </p:spPr>
      </p:pic>
      <p:pic>
        <p:nvPicPr>
          <p:cNvPr id="87" name="Google Shape;87;p17"/>
          <p:cNvPicPr preferRelativeResize="0"/>
          <p:nvPr/>
        </p:nvPicPr>
        <p:blipFill>
          <a:blip r:embed="rId4">
            <a:alphaModFix/>
          </a:blip>
          <a:stretch>
            <a:fillRect/>
          </a:stretch>
        </p:blipFill>
        <p:spPr>
          <a:xfrm>
            <a:off x="3196313" y="999361"/>
            <a:ext cx="2751376" cy="2061800"/>
          </a:xfrm>
          <a:prstGeom prst="rect">
            <a:avLst/>
          </a:prstGeom>
          <a:noFill/>
          <a:ln>
            <a:noFill/>
          </a:ln>
        </p:spPr>
      </p:pic>
      <p:pic>
        <p:nvPicPr>
          <p:cNvPr id="88" name="Google Shape;88;p17"/>
          <p:cNvPicPr preferRelativeResize="0"/>
          <p:nvPr/>
        </p:nvPicPr>
        <p:blipFill>
          <a:blip r:embed="rId5">
            <a:alphaModFix/>
          </a:blip>
          <a:stretch>
            <a:fillRect/>
          </a:stretch>
        </p:blipFill>
        <p:spPr>
          <a:xfrm>
            <a:off x="6173274" y="242450"/>
            <a:ext cx="2866924" cy="2148425"/>
          </a:xfrm>
          <a:prstGeom prst="rect">
            <a:avLst/>
          </a:prstGeom>
          <a:noFill/>
          <a:ln>
            <a:noFill/>
          </a:ln>
        </p:spPr>
      </p:pic>
      <p:pic>
        <p:nvPicPr>
          <p:cNvPr id="89" name="Google Shape;89;p17"/>
          <p:cNvPicPr preferRelativeResize="0"/>
          <p:nvPr/>
        </p:nvPicPr>
        <p:blipFill>
          <a:blip r:embed="rId6">
            <a:alphaModFix/>
          </a:blip>
          <a:stretch>
            <a:fillRect/>
          </a:stretch>
        </p:blipFill>
        <p:spPr>
          <a:xfrm>
            <a:off x="249474" y="3142091"/>
            <a:ext cx="2556500" cy="1915783"/>
          </a:xfrm>
          <a:prstGeom prst="rect">
            <a:avLst/>
          </a:prstGeom>
          <a:noFill/>
          <a:ln>
            <a:noFill/>
          </a:ln>
        </p:spPr>
      </p:pic>
      <p:pic>
        <p:nvPicPr>
          <p:cNvPr id="90" name="Google Shape;90;p17"/>
          <p:cNvPicPr preferRelativeResize="0"/>
          <p:nvPr/>
        </p:nvPicPr>
        <p:blipFill>
          <a:blip r:embed="rId7">
            <a:alphaModFix/>
          </a:blip>
          <a:stretch>
            <a:fillRect/>
          </a:stretch>
        </p:blipFill>
        <p:spPr>
          <a:xfrm>
            <a:off x="6160983" y="2756295"/>
            <a:ext cx="2891512" cy="2166827"/>
          </a:xfrm>
          <a:prstGeom prst="rect">
            <a:avLst/>
          </a:prstGeom>
          <a:noFill/>
          <a:ln>
            <a:noFill/>
          </a:ln>
        </p:spPr>
      </p:pic>
      <p:pic>
        <p:nvPicPr>
          <p:cNvPr id="91" name="Google Shape;91;p17"/>
          <p:cNvPicPr preferRelativeResize="0"/>
          <p:nvPr/>
        </p:nvPicPr>
        <p:blipFill>
          <a:blip r:embed="rId8">
            <a:alphaModFix/>
          </a:blip>
          <a:stretch>
            <a:fillRect/>
          </a:stretch>
        </p:blipFill>
        <p:spPr>
          <a:xfrm>
            <a:off x="3249788" y="3175487"/>
            <a:ext cx="2467372" cy="1848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8"/>
          <p:cNvPicPr preferRelativeResize="0"/>
          <p:nvPr/>
        </p:nvPicPr>
        <p:blipFill>
          <a:blip r:embed="rId3">
            <a:alphaModFix/>
          </a:blip>
          <a:stretch>
            <a:fillRect/>
          </a:stretch>
        </p:blipFill>
        <p:spPr>
          <a:xfrm>
            <a:off x="171450" y="781050"/>
            <a:ext cx="8839198" cy="4013313"/>
          </a:xfrm>
          <a:prstGeom prst="rect">
            <a:avLst/>
          </a:prstGeom>
          <a:noFill/>
          <a:ln>
            <a:noFill/>
          </a:ln>
        </p:spPr>
      </p:pic>
      <p:sp>
        <p:nvSpPr>
          <p:cNvPr id="97" name="Google Shape;97;p18"/>
          <p:cNvSpPr txBox="1"/>
          <p:nvPr/>
        </p:nvSpPr>
        <p:spPr>
          <a:xfrm>
            <a:off x="182875" y="173725"/>
            <a:ext cx="47436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l" sz="2700">
                <a:solidFill>
                  <a:schemeClr val="dk1"/>
                </a:solidFill>
              </a:rPr>
              <a:t>Trello</a:t>
            </a:r>
            <a:endParaRPr b="1" sz="27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