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1272163" cy="416972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1pPr>
    <a:lvl2pPr marL="403963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2pPr>
    <a:lvl3pPr marL="809332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3pPr>
    <a:lvl4pPr marL="1214701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4pPr>
    <a:lvl5pPr marL="1620071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5pPr>
    <a:lvl6pPr marL="2026848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6pPr>
    <a:lvl7pPr marL="2432218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7pPr>
    <a:lvl8pPr marL="2837586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8pPr>
    <a:lvl9pPr marL="3242956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133" userDrawn="1">
          <p15:clr>
            <a:srgbClr val="A4A3A4"/>
          </p15:clr>
        </p15:guide>
        <p15:guide id="2" pos="9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A"/>
    <a:srgbClr val="009999"/>
    <a:srgbClr val="FDFF18"/>
    <a:srgbClr val="FC97C7"/>
    <a:srgbClr val="1FFF0E"/>
    <a:srgbClr val="FC98C8"/>
    <a:srgbClr val="84DDF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750"/>
  </p:normalViewPr>
  <p:slideViewPr>
    <p:cSldViewPr>
      <p:cViewPr>
        <p:scale>
          <a:sx n="37" d="100"/>
          <a:sy n="37" d="100"/>
        </p:scale>
        <p:origin x="1208" y="-4560"/>
      </p:cViewPr>
      <p:guideLst>
        <p:guide orient="horz" pos="13133"/>
        <p:guide pos="9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59C928A8-94A8-2A48-A95B-59FC5A7B4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D3678BC9-219F-414B-BB8F-04065DA07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6" charset="-128"/>
        <a:cs typeface="ＭＳ Ｐゴシック" pitchFamily="-106" charset="-128"/>
      </a:defRPr>
    </a:lvl1pPr>
    <a:lvl2pPr marL="403963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809332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214701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620071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026360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2431633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2836907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3242177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A9B51-183E-EC40-A453-55496E4F77E4}" type="slidenum">
              <a:rPr lang="en-US"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rPr>
              <a:pPr/>
              <a:t>1</a:t>
            </a:fld>
            <a:endParaRPr lang="en-US">
              <a:latin typeface="Times" pitchFamily="-108" charset="0"/>
              <a:ea typeface="ヒラギノ明朝 ProN W3" pitchFamily="-108" charset="-128"/>
              <a:cs typeface="ヒラギノ明朝 ProN W3" pitchFamily="-108" charset="-128"/>
              <a:sym typeface="Times" pitchFamily="-10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77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871" y="12952842"/>
            <a:ext cx="26580432" cy="8938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0605" y="23628807"/>
            <a:ext cx="21890964" cy="10655283"/>
          </a:xfrm>
        </p:spPr>
        <p:txBody>
          <a:bodyPr/>
          <a:lstStyle>
            <a:lvl1pPr marL="0" indent="0" algn="ctr">
              <a:buNone/>
              <a:defRPr/>
            </a:lvl1pPr>
            <a:lvl2pPr marL="210828" indent="0" algn="ctr">
              <a:buNone/>
              <a:defRPr/>
            </a:lvl2pPr>
            <a:lvl3pPr marL="421650" indent="0" algn="ctr">
              <a:buNone/>
              <a:defRPr/>
            </a:lvl3pPr>
            <a:lvl4pPr marL="632472" indent="0" algn="ctr">
              <a:buNone/>
              <a:defRPr/>
            </a:lvl4pPr>
            <a:lvl5pPr marL="843300" indent="0" algn="ctr">
              <a:buNone/>
              <a:defRPr/>
            </a:lvl5pPr>
            <a:lvl6pPr marL="1054122" indent="0" algn="ctr">
              <a:buNone/>
              <a:defRPr/>
            </a:lvl6pPr>
            <a:lvl7pPr marL="1264944" indent="0" algn="ctr">
              <a:buNone/>
              <a:defRPr/>
            </a:lvl7pPr>
            <a:lvl8pPr marL="1475772" indent="0" algn="ctr">
              <a:buNone/>
              <a:defRPr/>
            </a:lvl8pPr>
            <a:lvl9pPr marL="16865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7F8-CF16-524C-B19E-A1C462196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F9771-F4CB-2E4A-9304-F683B3CEA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82328" y="2318246"/>
            <a:ext cx="6645107" cy="39379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4734" y="2318246"/>
            <a:ext cx="19829005" cy="39379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A9F4-E053-F742-B9BE-49F859069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9D65-B9FD-DC44-8EDC-1126D9256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86" y="26795061"/>
            <a:ext cx="26581567" cy="8280162"/>
          </a:xfrm>
        </p:spPr>
        <p:txBody>
          <a:bodyPr anchor="t"/>
          <a:lstStyle>
            <a:lvl1pPr algn="l">
              <a:defRPr sz="18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0286" y="17673772"/>
            <a:ext cx="26581567" cy="9121282"/>
          </a:xfrm>
        </p:spPr>
        <p:txBody>
          <a:bodyPr anchor="b"/>
          <a:lstStyle>
            <a:lvl1pPr marL="0" indent="0">
              <a:buNone/>
              <a:defRPr sz="986"/>
            </a:lvl1pPr>
            <a:lvl2pPr marL="210828" indent="0">
              <a:buNone/>
              <a:defRPr sz="690"/>
            </a:lvl2pPr>
            <a:lvl3pPr marL="421650" indent="0">
              <a:buNone/>
              <a:defRPr sz="690"/>
            </a:lvl3pPr>
            <a:lvl4pPr marL="632472" indent="0">
              <a:buNone/>
              <a:defRPr sz="690"/>
            </a:lvl4pPr>
            <a:lvl5pPr marL="843300" indent="0">
              <a:buNone/>
              <a:defRPr sz="690"/>
            </a:lvl5pPr>
            <a:lvl6pPr marL="1054122" indent="0">
              <a:buNone/>
              <a:defRPr sz="690"/>
            </a:lvl6pPr>
            <a:lvl7pPr marL="1264944" indent="0">
              <a:buNone/>
              <a:defRPr sz="690"/>
            </a:lvl7pPr>
            <a:lvl8pPr marL="1475772" indent="0">
              <a:buNone/>
              <a:defRPr sz="690"/>
            </a:lvl8pPr>
            <a:lvl9pPr marL="1686594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2C09-D331-5447-99D9-FC52884E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4734" y="12046232"/>
            <a:ext cx="13237056" cy="29651050"/>
          </a:xfrm>
        </p:spPr>
        <p:txBody>
          <a:bodyPr/>
          <a:lstStyle>
            <a:lvl1pPr>
              <a:defRPr sz="1186"/>
            </a:lvl1pPr>
            <a:lvl2pPr>
              <a:defRPr sz="1186"/>
            </a:lvl2pPr>
            <a:lvl3pPr>
              <a:defRPr sz="986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0379" y="12046232"/>
            <a:ext cx="13237056" cy="29651050"/>
          </a:xfrm>
        </p:spPr>
        <p:txBody>
          <a:bodyPr/>
          <a:lstStyle>
            <a:lvl1pPr>
              <a:defRPr sz="1186"/>
            </a:lvl1pPr>
            <a:lvl2pPr>
              <a:defRPr sz="1186"/>
            </a:lvl2pPr>
            <a:lvl3pPr>
              <a:defRPr sz="986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5B4E9-5A3D-2C42-89D7-43595D785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161" y="1670164"/>
            <a:ext cx="28145853" cy="69495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155" y="9333289"/>
            <a:ext cx="13817304" cy="3890157"/>
          </a:xfrm>
        </p:spPr>
        <p:txBody>
          <a:bodyPr anchor="b"/>
          <a:lstStyle>
            <a:lvl1pPr marL="0" indent="0">
              <a:buNone/>
              <a:defRPr sz="1186" b="1"/>
            </a:lvl1pPr>
            <a:lvl2pPr marL="210828" indent="0">
              <a:buNone/>
              <a:defRPr sz="986" b="1"/>
            </a:lvl2pPr>
            <a:lvl3pPr marL="421650" indent="0">
              <a:buNone/>
              <a:defRPr sz="690" b="1"/>
            </a:lvl3pPr>
            <a:lvl4pPr marL="632472" indent="0">
              <a:buNone/>
              <a:defRPr sz="690" b="1"/>
            </a:lvl4pPr>
            <a:lvl5pPr marL="843300" indent="0">
              <a:buNone/>
              <a:defRPr sz="690" b="1"/>
            </a:lvl5pPr>
            <a:lvl6pPr marL="1054122" indent="0">
              <a:buNone/>
              <a:defRPr sz="690" b="1"/>
            </a:lvl6pPr>
            <a:lvl7pPr marL="1264944" indent="0">
              <a:buNone/>
              <a:defRPr sz="690" b="1"/>
            </a:lvl7pPr>
            <a:lvl8pPr marL="1475772" indent="0">
              <a:buNone/>
              <a:defRPr sz="690" b="1"/>
            </a:lvl8pPr>
            <a:lvl9pPr marL="1686594" indent="0">
              <a:buNone/>
              <a:defRPr sz="6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3155" y="13223444"/>
            <a:ext cx="13817304" cy="24023502"/>
          </a:xfrm>
        </p:spPr>
        <p:txBody>
          <a:bodyPr/>
          <a:lstStyle>
            <a:lvl1pPr>
              <a:defRPr sz="1186"/>
            </a:lvl1pPr>
            <a:lvl2pPr>
              <a:defRPr sz="986"/>
            </a:lvl2pPr>
            <a:lvl3pPr>
              <a:defRPr sz="690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86056" y="9333289"/>
            <a:ext cx="13822958" cy="3890157"/>
          </a:xfrm>
        </p:spPr>
        <p:txBody>
          <a:bodyPr anchor="b"/>
          <a:lstStyle>
            <a:lvl1pPr marL="0" indent="0">
              <a:buNone/>
              <a:defRPr sz="1186" b="1"/>
            </a:lvl1pPr>
            <a:lvl2pPr marL="210828" indent="0">
              <a:buNone/>
              <a:defRPr sz="986" b="1"/>
            </a:lvl2pPr>
            <a:lvl3pPr marL="421650" indent="0">
              <a:buNone/>
              <a:defRPr sz="690" b="1"/>
            </a:lvl3pPr>
            <a:lvl4pPr marL="632472" indent="0">
              <a:buNone/>
              <a:defRPr sz="690" b="1"/>
            </a:lvl4pPr>
            <a:lvl5pPr marL="843300" indent="0">
              <a:buNone/>
              <a:defRPr sz="690" b="1"/>
            </a:lvl5pPr>
            <a:lvl6pPr marL="1054122" indent="0">
              <a:buNone/>
              <a:defRPr sz="690" b="1"/>
            </a:lvl6pPr>
            <a:lvl7pPr marL="1264944" indent="0">
              <a:buNone/>
              <a:defRPr sz="690" b="1"/>
            </a:lvl7pPr>
            <a:lvl8pPr marL="1475772" indent="0">
              <a:buNone/>
              <a:defRPr sz="690" b="1"/>
            </a:lvl8pPr>
            <a:lvl9pPr marL="1686594" indent="0">
              <a:buNone/>
              <a:defRPr sz="6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86056" y="13223444"/>
            <a:ext cx="13822958" cy="24023502"/>
          </a:xfrm>
        </p:spPr>
        <p:txBody>
          <a:bodyPr/>
          <a:lstStyle>
            <a:lvl1pPr>
              <a:defRPr sz="1186"/>
            </a:lvl1pPr>
            <a:lvl2pPr>
              <a:defRPr sz="986"/>
            </a:lvl2pPr>
            <a:lvl3pPr>
              <a:defRPr sz="690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432A-DB59-9948-8BD7-E47EB906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06890-576C-8A41-94E5-916EB52C5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BA44-EC06-8048-8614-F1DB729CD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152" y="1659833"/>
            <a:ext cx="10288327" cy="7065026"/>
          </a:xfrm>
        </p:spPr>
        <p:txBody>
          <a:bodyPr anchor="b"/>
          <a:lstStyle>
            <a:lvl1pPr algn="l">
              <a:defRPr sz="9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6997" y="1659824"/>
            <a:ext cx="17482008" cy="35587123"/>
          </a:xfrm>
        </p:spPr>
        <p:txBody>
          <a:bodyPr/>
          <a:lstStyle>
            <a:lvl1pPr>
              <a:defRPr sz="1431"/>
            </a:lvl1pPr>
            <a:lvl2pPr>
              <a:defRPr sz="1186"/>
            </a:lvl2pPr>
            <a:lvl3pPr>
              <a:defRPr sz="1186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3152" y="8724851"/>
            <a:ext cx="10288327" cy="28522097"/>
          </a:xfrm>
        </p:spPr>
        <p:txBody>
          <a:bodyPr/>
          <a:lstStyle>
            <a:lvl1pPr marL="0" indent="0">
              <a:buNone/>
              <a:defRPr sz="690"/>
            </a:lvl1pPr>
            <a:lvl2pPr marL="210828" indent="0">
              <a:buNone/>
              <a:defRPr sz="570"/>
            </a:lvl2pPr>
            <a:lvl3pPr marL="421650" indent="0">
              <a:buNone/>
              <a:defRPr sz="570"/>
            </a:lvl3pPr>
            <a:lvl4pPr marL="632472" indent="0">
              <a:buNone/>
              <a:defRPr sz="570"/>
            </a:lvl4pPr>
            <a:lvl5pPr marL="843300" indent="0">
              <a:buNone/>
              <a:defRPr sz="570"/>
            </a:lvl5pPr>
            <a:lvl6pPr marL="1054122" indent="0">
              <a:buNone/>
              <a:defRPr sz="570"/>
            </a:lvl6pPr>
            <a:lvl7pPr marL="1264944" indent="0">
              <a:buNone/>
              <a:defRPr sz="570"/>
            </a:lvl7pPr>
            <a:lvl8pPr marL="1475772" indent="0">
              <a:buNone/>
              <a:defRPr sz="570"/>
            </a:lvl8pPr>
            <a:lvl9pPr marL="1686594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0DD3-71D6-CC44-A4A3-8BB92551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342" y="29187408"/>
            <a:ext cx="18763526" cy="3447192"/>
          </a:xfrm>
        </p:spPr>
        <p:txBody>
          <a:bodyPr anchor="b"/>
          <a:lstStyle>
            <a:lvl1pPr algn="l">
              <a:defRPr sz="9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9342" y="3726427"/>
            <a:ext cx="18763526" cy="25018019"/>
          </a:xfrm>
        </p:spPr>
        <p:txBody>
          <a:bodyPr/>
          <a:lstStyle>
            <a:lvl1pPr marL="0" indent="0">
              <a:buNone/>
              <a:defRPr sz="1431"/>
            </a:lvl1pPr>
            <a:lvl2pPr marL="210828" indent="0">
              <a:buNone/>
              <a:defRPr sz="1186"/>
            </a:lvl2pPr>
            <a:lvl3pPr marL="421650" indent="0">
              <a:buNone/>
              <a:defRPr sz="1186"/>
            </a:lvl3pPr>
            <a:lvl4pPr marL="632472" indent="0">
              <a:buNone/>
              <a:defRPr sz="986"/>
            </a:lvl4pPr>
            <a:lvl5pPr marL="843300" indent="0">
              <a:buNone/>
              <a:defRPr sz="986"/>
            </a:lvl5pPr>
            <a:lvl6pPr marL="1054122" indent="0">
              <a:buNone/>
              <a:defRPr sz="986"/>
            </a:lvl6pPr>
            <a:lvl7pPr marL="1264944" indent="0">
              <a:buNone/>
              <a:defRPr sz="986"/>
            </a:lvl7pPr>
            <a:lvl8pPr marL="1475772" indent="0">
              <a:buNone/>
              <a:defRPr sz="986"/>
            </a:lvl8pPr>
            <a:lvl9pPr marL="1686594" indent="0">
              <a:buNone/>
              <a:defRPr sz="986"/>
            </a:lvl9pPr>
          </a:lstStyle>
          <a:p>
            <a:pPr lvl="0"/>
            <a:endParaRPr lang="en-US" noProof="0">
              <a:sym typeface="Time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342" y="32634598"/>
            <a:ext cx="18763526" cy="4893296"/>
          </a:xfrm>
        </p:spPr>
        <p:txBody>
          <a:bodyPr/>
          <a:lstStyle>
            <a:lvl1pPr marL="0" indent="0">
              <a:buNone/>
              <a:defRPr sz="690"/>
            </a:lvl1pPr>
            <a:lvl2pPr marL="210828" indent="0">
              <a:buNone/>
              <a:defRPr sz="570"/>
            </a:lvl2pPr>
            <a:lvl3pPr marL="421650" indent="0">
              <a:buNone/>
              <a:defRPr sz="570"/>
            </a:lvl3pPr>
            <a:lvl4pPr marL="632472" indent="0">
              <a:buNone/>
              <a:defRPr sz="570"/>
            </a:lvl4pPr>
            <a:lvl5pPr marL="843300" indent="0">
              <a:buNone/>
              <a:defRPr sz="570"/>
            </a:lvl5pPr>
            <a:lvl6pPr marL="1054122" indent="0">
              <a:buNone/>
              <a:defRPr sz="570"/>
            </a:lvl6pPr>
            <a:lvl7pPr marL="1264944" indent="0">
              <a:buNone/>
              <a:defRPr sz="570"/>
            </a:lvl7pPr>
            <a:lvl8pPr marL="1475772" indent="0">
              <a:buNone/>
              <a:defRPr sz="570"/>
            </a:lvl8pPr>
            <a:lvl9pPr marL="1686594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4838-23A2-5F4F-B718-A2293B7A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44212" y="2318125"/>
            <a:ext cx="26583750" cy="9727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4212" y="12045879"/>
            <a:ext cx="26583750" cy="296513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text styles</a:t>
            </a:r>
          </a:p>
          <a:p>
            <a:pPr lvl="1"/>
            <a:r>
              <a:rPr lang="en-US">
                <a:sym typeface="Times" pitchFamily="-108" charset="0"/>
              </a:rPr>
              <a:t>Second level</a:t>
            </a:r>
          </a:p>
          <a:p>
            <a:pPr lvl="2"/>
            <a:r>
              <a:rPr lang="en-US">
                <a:sym typeface="Times" pitchFamily="-108" charset="0"/>
              </a:rPr>
              <a:t>Third level</a:t>
            </a:r>
          </a:p>
          <a:p>
            <a:pPr lvl="3"/>
            <a:r>
              <a:rPr lang="en-US">
                <a:sym typeface="Times" pitchFamily="-108" charset="0"/>
              </a:rPr>
              <a:t>Fourth level</a:t>
            </a:r>
          </a:p>
          <a:p>
            <a:pPr lvl="4"/>
            <a:r>
              <a:rPr lang="en-US">
                <a:sym typeface="Times" pitchFamily="-108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5099772" y="37989246"/>
            <a:ext cx="1140131" cy="19593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5320" tIns="42660" rIns="85320" bIns="42660" numCol="1" anchor="t" anchorCtr="0" compatLnSpc="1">
            <a:prstTxWarp prst="textNoShape">
              <a:avLst/>
            </a:prstTxWarp>
          </a:bodyPr>
          <a:lstStyle>
            <a:lvl1pPr algn="ctr">
              <a:defRPr sz="3808">
                <a:solidFill>
                  <a:schemeClr val="tx1"/>
                </a:solidFill>
                <a:latin typeface="Times" pitchFamily="-109" charset="0"/>
                <a:ea typeface="Times" pitchFamily="-109" charset="0"/>
                <a:cs typeface="Times" pitchFamily="-109" charset="0"/>
                <a:sym typeface="Times" pitchFamily="-109" charset="0"/>
              </a:defRPr>
            </a:lvl1pPr>
          </a:lstStyle>
          <a:p>
            <a:pPr>
              <a:defRPr/>
            </a:pPr>
            <a:fld id="{01514F20-5D1B-A242-ABF0-0FE6ED7FD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+mj-lt"/>
          <a:ea typeface="+mj-ea"/>
          <a:cs typeface="+mj-cs"/>
          <a:sym typeface="Times" pitchFamily="-108" charset="0"/>
        </a:defRPr>
      </a:lvl1pPr>
      <a:lvl2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2pPr>
      <a:lvl3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3pPr>
      <a:lvl4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4pPr>
      <a:lvl5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5pPr>
      <a:lvl6pPr marL="215217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6pPr>
      <a:lvl7pPr marL="426040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7pPr>
      <a:lvl8pPr marL="636868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8pPr>
      <a:lvl9pPr marL="847689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9pPr>
    </p:titleStyle>
    <p:bodyStyle>
      <a:lvl1pPr marL="943815" indent="-939419" algn="l" rtl="0" eaLnBrk="0" fontAlgn="base" hangingPunct="0">
        <a:spcBef>
          <a:spcPts val="2120"/>
        </a:spcBef>
        <a:spcAft>
          <a:spcPct val="0"/>
        </a:spcAft>
        <a:buSzPct val="100000"/>
        <a:buFont typeface="Times" pitchFamily="-108" charset="0"/>
        <a:buChar char="•"/>
        <a:defRPr sz="8744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1pPr>
      <a:lvl2pPr marL="2039925" indent="-781993" algn="l" rtl="0" eaLnBrk="0" fontAlgn="base" hangingPunct="0">
        <a:spcBef>
          <a:spcPts val="1847"/>
        </a:spcBef>
        <a:spcAft>
          <a:spcPct val="0"/>
        </a:spcAft>
        <a:buSzPct val="100000"/>
        <a:buFont typeface="Times" pitchFamily="-108" charset="0"/>
        <a:buChar char="–"/>
        <a:defRPr sz="761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2pPr>
      <a:lvl3pPr marL="3136036" indent="-626036" algn="l" rtl="0" eaLnBrk="0" fontAlgn="base" hangingPunct="0">
        <a:spcBef>
          <a:spcPts val="1568"/>
        </a:spcBef>
        <a:spcAft>
          <a:spcPct val="0"/>
        </a:spcAft>
        <a:buSzPct val="100000"/>
        <a:buFont typeface="Times" pitchFamily="-108" charset="0"/>
        <a:buChar char="•"/>
        <a:defRPr sz="6623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3pPr>
      <a:lvl4pPr marL="4388838" indent="-625300" algn="l" rtl="0" eaLnBrk="0" fontAlgn="base" hangingPunct="0">
        <a:spcBef>
          <a:spcPts val="1340"/>
        </a:spcBef>
        <a:spcAft>
          <a:spcPct val="0"/>
        </a:spcAft>
        <a:buSzPct val="100000"/>
        <a:buFont typeface="Times" pitchFamily="-108" charset="0"/>
        <a:buChar char="–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4pPr>
      <a:lvl5pPr marL="5642370" indent="-626036" algn="l" rtl="0" eaLnBrk="0" fontAlgn="base" hangingPunct="0">
        <a:spcBef>
          <a:spcPts val="1340"/>
        </a:spcBef>
        <a:spcAft>
          <a:spcPct val="0"/>
        </a:spcAft>
        <a:buSzPct val="100000"/>
        <a:buFont typeface="Times" pitchFamily="-108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5pPr>
      <a:lvl6pPr marL="5853312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6pPr>
      <a:lvl7pPr marL="6064134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7pPr>
      <a:lvl8pPr marL="6274956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8pPr>
      <a:lvl9pPr marL="6485784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9pPr>
    </p:bodyStyle>
    <p:otherStyle>
      <a:defPPr>
        <a:defRPr lang="en-US"/>
      </a:defPPr>
      <a:lvl1pPr marL="0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1pPr>
      <a:lvl2pPr marL="210828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2pPr>
      <a:lvl3pPr marL="421650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3pPr>
      <a:lvl4pPr marL="632472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4pPr>
      <a:lvl5pPr marL="843300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5pPr>
      <a:lvl6pPr marL="1054122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6pPr>
      <a:lvl7pPr marL="1264944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7pPr>
      <a:lvl8pPr marL="1475772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8pPr>
      <a:lvl9pPr marL="1686594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nsharan/h-1b-visa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tiff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55FE08-8CE3-A341-B3AA-417D5F511E22}"/>
              </a:ext>
            </a:extLst>
          </p:cNvPr>
          <p:cNvGrpSpPr/>
          <p:nvPr/>
        </p:nvGrpSpPr>
        <p:grpSpPr>
          <a:xfrm>
            <a:off x="21763309" y="20819256"/>
            <a:ext cx="8846064" cy="15741994"/>
            <a:chOff x="21617293" y="18303418"/>
            <a:chExt cx="8869400" cy="15741994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3E13C85-1724-FE48-AD7F-EA62B9D26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17293" y="23192618"/>
              <a:ext cx="5047909" cy="35774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3085CAA-33B0-4447-B2CA-A21ED6F3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19642" y="28612212"/>
              <a:ext cx="4799712" cy="359102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5DA5092-F985-8542-8F7D-C45E905A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42465" y="18345369"/>
              <a:ext cx="4743397" cy="3661264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D766D-EC8D-6341-9FA4-85E1AE47CDFB}"/>
                </a:ext>
              </a:extLst>
            </p:cNvPr>
            <p:cNvSpPr txBox="1"/>
            <p:nvPr/>
          </p:nvSpPr>
          <p:spPr>
            <a:xfrm>
              <a:off x="26507625" y="18303418"/>
              <a:ext cx="3979068" cy="487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precision for Naive Bayes Model is 0.75 on average. The recall is only 0.51 and the F1-score is barely 0.36.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More importantly, the AUC for this model is only </a:t>
              </a:r>
              <a:r>
                <a:rPr lang="en-US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0.51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73C91C-4F3A-944B-B94A-8F71969EC588}"/>
                </a:ext>
              </a:extLst>
            </p:cNvPr>
            <p:cNvSpPr txBox="1"/>
            <p:nvPr/>
          </p:nvSpPr>
          <p:spPr>
            <a:xfrm>
              <a:off x="26602429" y="23245222"/>
              <a:ext cx="3860928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 tried to tune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Decision Trees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by changing 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like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max_depth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min_sample_leaf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fter tuning,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precision,recall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B6D372-E433-C74D-A446-FBF5E9BB4E04}"/>
                </a:ext>
              </a:extLst>
            </p:cNvPr>
            <p:cNvSpPr txBox="1"/>
            <p:nvPr/>
          </p:nvSpPr>
          <p:spPr>
            <a:xfrm>
              <a:off x="22067874" y="27307591"/>
              <a:ext cx="83954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F1-score for this model are </a:t>
              </a:r>
              <a:r>
                <a:rPr lang="en-US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0.687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The AUC increased to 0.6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86.</a:t>
              </a:r>
              <a:endParaRPr lang="en-US" sz="32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E37B3F2-1A94-6648-A245-8E72202FB618}"/>
                </a:ext>
              </a:extLst>
            </p:cNvPr>
            <p:cNvSpPr txBox="1"/>
            <p:nvPr/>
          </p:nvSpPr>
          <p:spPr>
            <a:xfrm>
              <a:off x="26913681" y="28612212"/>
              <a:ext cx="354967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y increasing the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n_estimators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to 100, and changing the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max_depth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to 14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he precision, recall, F1-score both increased to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0.69. And the AUC</a:t>
              </a:r>
              <a:b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29B6447-CDBA-F646-9118-616E33B2AF93}"/>
                </a:ext>
              </a:extLst>
            </p:cNvPr>
            <p:cNvSpPr txBox="1"/>
            <p:nvPr/>
          </p:nvSpPr>
          <p:spPr>
            <a:xfrm>
              <a:off x="22067874" y="32617329"/>
              <a:ext cx="8395483" cy="1428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also increased to </a:t>
              </a:r>
              <a:r>
                <a:rPr lang="en-US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0.692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Obviously,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andom forest has the best performance.</a:t>
              </a:r>
            </a:p>
            <a:p>
              <a:pPr algn="just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750" y="3961535"/>
            <a:ext cx="9601200" cy="11665106"/>
            <a:chOff x="576544" y="12808367"/>
            <a:chExt cx="12227390" cy="19100952"/>
          </a:xfrm>
        </p:grpSpPr>
        <p:sp>
          <p:nvSpPr>
            <p:cNvPr id="2" name="Rectangle 1"/>
            <p:cNvSpPr/>
            <p:nvPr/>
          </p:nvSpPr>
          <p:spPr>
            <a:xfrm>
              <a:off x="581844" y="14018500"/>
              <a:ext cx="12222090" cy="17890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H1-B visa is an employment-based, non-immigrant visa category which allows foreigners to work legally in the United States at a company in a specialty occupation such as medicine, economics, computing, business and so on. It is usually applied for and held by international students with at least a bachelor's degree and work in a full time job.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This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poster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will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identify the important factors that may affect the final status of H1-B Visa petitions, and predict the final status of the H1-B Visa petitions using various features. In this way, it provides a probability for both applicants and employers to predict the chances of being certified with H1-B visa and what aspects they should improve to increase their chances.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will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introducing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dataset,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followed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some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descriptive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analysis.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Then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will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engineering.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last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this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poster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performance.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Abstract</a:t>
              </a:r>
            </a:p>
          </p:txBody>
        </p:sp>
      </p:grpSp>
      <p:sp>
        <p:nvSpPr>
          <p:cNvPr id="15362" name="Rectangle 2"/>
          <p:cNvSpPr>
            <a:spLocks/>
          </p:cNvSpPr>
          <p:nvPr/>
        </p:nvSpPr>
        <p:spPr bwMode="auto">
          <a:xfrm>
            <a:off x="3609323" y="849919"/>
            <a:ext cx="23041850" cy="296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18747" bIns="0">
            <a:prstTxWarp prst="textNoShape">
              <a:avLst/>
            </a:prstTxWarp>
          </a:bodyPr>
          <a:lstStyle/>
          <a:p>
            <a:pPr marL="17574" algn="ctr">
              <a:spcBef>
                <a:spcPts val="667"/>
              </a:spcBef>
            </a:pPr>
            <a:r>
              <a:rPr lang="en-US" altLang="zh-CN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H1-B</a:t>
            </a:r>
            <a:r>
              <a:rPr lang="zh-CN" altLang="en-US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Visa</a:t>
            </a:r>
            <a:r>
              <a:rPr lang="zh-CN" altLang="en-US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Petitions</a:t>
            </a:r>
            <a:r>
              <a:rPr lang="zh-CN" altLang="en-US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endParaRPr lang="en-US" sz="4800" b="1" dirty="0">
              <a:solidFill>
                <a:schemeClr val="accent2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17574" algn="ctr">
              <a:spcBef>
                <a:spcPts val="667"/>
              </a:spcBef>
            </a:pPr>
            <a:endParaRPr lang="en-US" sz="1800" dirty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17574" algn="ctr">
              <a:spcBef>
                <a:spcPts val="667"/>
              </a:spcBef>
            </a:pPr>
            <a:r>
              <a:rPr lang="en-US" altLang="zh-CN" sz="2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Xun</a:t>
            </a:r>
            <a:r>
              <a:rPr lang="zh-CN" altLang="en-US" sz="2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Zhou</a:t>
            </a:r>
            <a:r>
              <a:rPr lang="zh-CN" altLang="en-US" sz="2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(zhoux6@rpi.edu)</a:t>
            </a:r>
            <a:endParaRPr lang="en-US" sz="2400" dirty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17574">
              <a:spcBef>
                <a:spcPts val="667"/>
              </a:spcBef>
            </a:pPr>
            <a:r>
              <a:rPr lang="en-US" sz="1600" b="1" baseline="30000" dirty="0">
                <a:solidFill>
                  <a:srgbClr val="333399"/>
                </a:solidFill>
                <a:latin typeface="Arial Black" charset="0"/>
                <a:ea typeface="Arial Black" charset="0"/>
                <a:cs typeface="Arial Black" charset="0"/>
                <a:sym typeface="Arial Black" pitchFamily="-108" charset="0"/>
              </a:rPr>
              <a:t> </a:t>
            </a:r>
          </a:p>
          <a:p>
            <a:pPr marL="17574" algn="ctr">
              <a:spcBef>
                <a:spcPts val="667"/>
              </a:spcBef>
            </a:pPr>
            <a:r>
              <a:rPr lang="en-US" sz="2800" b="1" dirty="0">
                <a:solidFill>
                  <a:srgbClr val="333399"/>
                </a:solidFill>
                <a:latin typeface="Arial Black" charset="0"/>
                <a:ea typeface="Arial Black" charset="0"/>
                <a:cs typeface="Arial Black" charset="0"/>
                <a:sym typeface="Arial Black" pitchFamily="-108" charset="0"/>
              </a:rPr>
              <a:t>Rensselaer Polytechnic Institute, </a:t>
            </a:r>
            <a:r>
              <a:rPr lang="en-US" sz="28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110 8</a:t>
            </a:r>
            <a:r>
              <a:rPr lang="en-US" sz="2800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th</a:t>
            </a:r>
            <a:r>
              <a:rPr lang="en-US" sz="28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 St., Troy, NY, 12180 United States</a:t>
            </a:r>
            <a:endParaRPr lang="en-US" sz="2000" b="1" dirty="0">
              <a:solidFill>
                <a:srgbClr val="333399"/>
              </a:solidFill>
              <a:latin typeface="Arial Black" charset="0"/>
              <a:ea typeface="Arial Black" charset="0"/>
              <a:cs typeface="Arial Black" charset="0"/>
              <a:sym typeface="Arial Black" pitchFamily="-108" charset="0"/>
            </a:endParaRPr>
          </a:p>
        </p:txBody>
      </p:sp>
      <p:pic>
        <p:nvPicPr>
          <p:cNvPr id="15374" name="Picture 48" descr="twlogo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3454" y="551055"/>
            <a:ext cx="4435641" cy="22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1" name="Rectangle 98"/>
          <p:cNvSpPr>
            <a:spLocks/>
          </p:cNvSpPr>
          <p:nvPr/>
        </p:nvSpPr>
        <p:spPr bwMode="auto">
          <a:xfrm>
            <a:off x="686064" y="39045781"/>
            <a:ext cx="15059536" cy="229819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4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Glossary: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EDA –an approach to analyzing data sets to summarize their main characteristics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Precision</a:t>
            </a:r>
            <a:r>
              <a:rPr lang="zh-CN" alt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–</a:t>
            </a:r>
            <a:r>
              <a:rPr lang="zh-CN" alt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the ratio of correctly predicted positive observations to the total predicted positive observation</a:t>
            </a:r>
            <a:r>
              <a:rPr lang="en-US" altLang="zh-CN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s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Recall – the ratio of correctly predicted positive observations to the all observations in actual class 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F1 Score</a:t>
            </a:r>
            <a:r>
              <a:rPr lang="zh-CN" alt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– </a:t>
            </a:r>
            <a:r>
              <a:rPr lang="en-US" altLang="zh-CN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the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weighted average of both precision and recall score</a:t>
            </a:r>
          </a:p>
        </p:txBody>
      </p:sp>
      <p:pic>
        <p:nvPicPr>
          <p:cNvPr id="18" name="Picture 17" descr="RPI_red_head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095" y="3019263"/>
            <a:ext cx="3755139" cy="7040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65B740-E81B-0141-AAD2-61BB49CC0F06}"/>
              </a:ext>
            </a:extLst>
          </p:cNvPr>
          <p:cNvGrpSpPr/>
          <p:nvPr/>
        </p:nvGrpSpPr>
        <p:grpSpPr>
          <a:xfrm>
            <a:off x="-317" y="0"/>
            <a:ext cx="31272480" cy="41697275"/>
            <a:chOff x="-317" y="0"/>
            <a:chExt cx="31272480" cy="41697275"/>
          </a:xfrm>
        </p:grpSpPr>
        <p:sp>
          <p:nvSpPr>
            <p:cNvPr id="15364" name="Rectangle 4"/>
            <p:cNvSpPr>
              <a:spLocks/>
            </p:cNvSpPr>
            <p:nvPr/>
          </p:nvSpPr>
          <p:spPr bwMode="auto">
            <a:xfrm>
              <a:off x="0" y="0"/>
              <a:ext cx="274320" cy="4169664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  <p:sp>
          <p:nvSpPr>
            <p:cNvPr id="15366" name="Rectangle 6"/>
            <p:cNvSpPr>
              <a:spLocks/>
            </p:cNvSpPr>
            <p:nvPr/>
          </p:nvSpPr>
          <p:spPr bwMode="auto">
            <a:xfrm>
              <a:off x="-317" y="0"/>
              <a:ext cx="31272480" cy="27432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  <p:sp>
          <p:nvSpPr>
            <p:cNvPr id="15367" name="Rectangle 7"/>
            <p:cNvSpPr>
              <a:spLocks/>
            </p:cNvSpPr>
            <p:nvPr/>
          </p:nvSpPr>
          <p:spPr bwMode="auto">
            <a:xfrm>
              <a:off x="-317" y="41422955"/>
              <a:ext cx="31272480" cy="27432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520104D6-82EC-634C-9B6A-E1702C7C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7843" y="635"/>
              <a:ext cx="274320" cy="4169664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E05F92F1-E12D-D143-B0F3-C8CCB331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6673175"/>
            <a:ext cx="31272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C38D256-59DD-CF4F-8873-574D1EC34616}"/>
              </a:ext>
            </a:extLst>
          </p:cNvPr>
          <p:cNvGrpSpPr/>
          <p:nvPr/>
        </p:nvGrpSpPr>
        <p:grpSpPr>
          <a:xfrm>
            <a:off x="586861" y="15217546"/>
            <a:ext cx="9605395" cy="13241766"/>
            <a:chOff x="576544" y="12808367"/>
            <a:chExt cx="12227429" cy="1365646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4BE991-8DD8-B149-83DD-30AFB7A8EFC2}"/>
                </a:ext>
              </a:extLst>
            </p:cNvPr>
            <p:cNvSpPr/>
            <p:nvPr/>
          </p:nvSpPr>
          <p:spPr>
            <a:xfrm>
              <a:off x="581884" y="13672994"/>
              <a:ext cx="12222089" cy="12791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comes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Kaggle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  <a:hlinkClick r:id="rId8"/>
                </a:rPr>
                <a:t>H-1B Visa Petitions 2011-2016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’,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which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includes H-1B petitions data from 2011 to 2016 with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10 variables and about 3 million observations overall.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variables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below: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altLang="zh-C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Status: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final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status of the application.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Employer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: Name of employer sponsoring the H1-B visa.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SOC Name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Occupational name along with the SOC code.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Job title: Job title being requested.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Full time position: Where Y indicates a full time employment and N indicates a part time position.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Prevailing wage: The annual prevailing wage for the requested occupation in USD amount.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Year: Year when the H1-B visa petition was filed.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Worksite: City and State information of this applicant's inten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ed work region. 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Longitude: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lon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ude of the corresponding worksite.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Latitude: The latitude of the corr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sponding worksite.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D26DB74-3E13-E741-93A6-52086ABF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7"/>
              <a:ext cx="12222089" cy="74762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altLang="zh-CN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Data</a:t>
              </a:r>
              <a:r>
                <a:rPr lang="zh-CN" alt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 </a:t>
              </a:r>
              <a:r>
                <a:rPr lang="en-US" altLang="zh-CN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Description</a:t>
              </a:r>
              <a:endParaRPr lang="en-US" sz="40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endParaRPr>
            </a:p>
          </p:txBody>
        </p:sp>
      </p:grpSp>
      <p:sp>
        <p:nvSpPr>
          <p:cNvPr id="52" name="Rectangle 98">
            <a:extLst>
              <a:ext uri="{FF2B5EF4-FFF2-40B4-BE49-F238E27FC236}">
                <a16:creationId xmlns:a16="http://schemas.microsoft.com/office/drawing/2014/main" id="{EA0D8CCA-DFE3-8D4D-B1FF-C5320F6E4324}"/>
              </a:ext>
            </a:extLst>
          </p:cNvPr>
          <p:cNvSpPr>
            <a:spLocks/>
          </p:cNvSpPr>
          <p:nvPr/>
        </p:nvSpPr>
        <p:spPr bwMode="auto">
          <a:xfrm>
            <a:off x="15982028" y="39048241"/>
            <a:ext cx="14627346" cy="229819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4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Resources: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https://</a:t>
            </a:r>
            <a:r>
              <a:rPr lang="en-US" sz="2300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www.kaggle.com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nsharan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/h-1b-visa https://</a:t>
            </a:r>
            <a:r>
              <a:rPr lang="en-US" sz="2300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elitedatascience.com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/imbalanced-classes 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https://</a:t>
            </a:r>
            <a:r>
              <a:rPr lang="en-US" sz="2300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www.analyticsvidhya.com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/blog/2015/06/tuning-random-forest-model/ https://</a:t>
            </a:r>
            <a:r>
              <a:rPr lang="en-US" sz="2300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medium.com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/@</a:t>
            </a:r>
            <a:r>
              <a:rPr lang="en-US" sz="2300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mohtedibf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/indepth-parameter-tuning-for-decision-tree-6753118a03c3 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https://</a:t>
            </a:r>
            <a:r>
              <a:rPr lang="en-US" sz="2300" dirty="0" err="1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www.kaggle.com</a:t>
            </a: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/nmcuong81/h1-b-analysis-and-predictions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84792E5-0965-E942-B24B-339EE90BB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41441" y="2484438"/>
            <a:ext cx="3060700" cy="9906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AA0CC0F-F595-7A48-AF5B-EB22DBBCE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18343" y="814697"/>
            <a:ext cx="4249229" cy="1207167"/>
          </a:xfrm>
          <a:prstGeom prst="rect">
            <a:avLst/>
          </a:prstGeom>
        </p:spPr>
      </p:pic>
      <p:pic>
        <p:nvPicPr>
          <p:cNvPr id="20" name="Picture 19" descr="A blue and white sign&#13;&#10;&#13;&#10;Description automatically generated">
            <a:extLst>
              <a:ext uri="{FF2B5EF4-FFF2-40B4-BE49-F238E27FC236}">
                <a16:creationId xmlns:a16="http://schemas.microsoft.com/office/drawing/2014/main" id="{33C48E9A-BB40-8947-BE88-C49CF0E3F5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1668" y="2181908"/>
            <a:ext cx="1531940" cy="1432031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9F977834-09B0-DF49-B841-B03CD5083020}"/>
              </a:ext>
            </a:extLst>
          </p:cNvPr>
          <p:cNvGrpSpPr/>
          <p:nvPr/>
        </p:nvGrpSpPr>
        <p:grpSpPr>
          <a:xfrm>
            <a:off x="686064" y="37344310"/>
            <a:ext cx="9660254" cy="1461142"/>
            <a:chOff x="470589" y="37356362"/>
            <a:chExt cx="10110328" cy="1703932"/>
          </a:xfrm>
        </p:grpSpPr>
        <p:grpSp>
          <p:nvGrpSpPr>
            <p:cNvPr id="114" name="Group 77">
              <a:extLst>
                <a:ext uri="{FF2B5EF4-FFF2-40B4-BE49-F238E27FC236}">
                  <a16:creationId xmlns:a16="http://schemas.microsoft.com/office/drawing/2014/main" id="{0B012709-3E54-0A4A-A56C-F6CCF84FC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89" y="37356362"/>
              <a:ext cx="10110328" cy="1703932"/>
              <a:chOff x="509324" y="31389318"/>
              <a:chExt cx="15384053" cy="2380508"/>
            </a:xfrm>
          </p:grpSpPr>
          <p:sp>
            <p:nvSpPr>
              <p:cNvPr id="115" name="Rectangle 98">
                <a:extLst>
                  <a:ext uri="{FF2B5EF4-FFF2-40B4-BE49-F238E27FC236}">
                    <a16:creationId xmlns:a16="http://schemas.microsoft.com/office/drawing/2014/main" id="{5B104374-0A11-6845-BA0E-8FA62CBC3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324" y="31389318"/>
                <a:ext cx="15384053" cy="238050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>
                  <a:lnSpc>
                    <a:spcPct val="110000"/>
                  </a:lnSpc>
                  <a:tabLst>
                    <a:tab pos="267432" algn="l"/>
                    <a:tab pos="536063" algn="l"/>
                    <a:tab pos="804692" algn="l"/>
                    <a:tab pos="1073324" algn="l"/>
                    <a:tab pos="1341955" algn="l"/>
                    <a:tab pos="1610586" algn="l"/>
                    <a:tab pos="1879216" algn="l"/>
                    <a:tab pos="2147848" algn="l"/>
                    <a:tab pos="2416478" algn="l"/>
                    <a:tab pos="2685109" algn="l"/>
                    <a:tab pos="2953740" algn="l"/>
                    <a:tab pos="3222371" algn="l"/>
                  </a:tabLst>
                </a:pPr>
                <a:r>
                  <a:rPr lang="en-US" sz="2348" b="1" dirty="0">
                    <a:solidFill>
                      <a:schemeClr val="tx1"/>
                    </a:solidFill>
                    <a:latin typeface="Verdana" pitchFamily="-108" charset="0"/>
                    <a:ea typeface="Verdana" pitchFamily="-108" charset="0"/>
                    <a:cs typeface="Verdana" pitchFamily="-108" charset="0"/>
                    <a:sym typeface="Verdana" pitchFamily="-108" charset="0"/>
                  </a:rPr>
                  <a:t>Sponsors:</a:t>
                </a:r>
              </a:p>
              <a:p>
                <a:pPr>
                  <a:lnSpc>
                    <a:spcPct val="110000"/>
                  </a:lnSpc>
                  <a:tabLst>
                    <a:tab pos="267432" algn="l"/>
                    <a:tab pos="536063" algn="l"/>
                    <a:tab pos="804692" algn="l"/>
                    <a:tab pos="1073324" algn="l"/>
                    <a:tab pos="1341955" algn="l"/>
                    <a:tab pos="1610586" algn="l"/>
                    <a:tab pos="1879216" algn="l"/>
                    <a:tab pos="2147848" algn="l"/>
                    <a:tab pos="2416478" algn="l"/>
                    <a:tab pos="2685109" algn="l"/>
                    <a:tab pos="2953740" algn="l"/>
                    <a:tab pos="3222371" algn="l"/>
                  </a:tabLst>
                </a:pPr>
                <a:endParaRPr lang="en-US" sz="1134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endParaRPr>
              </a:p>
              <a:p>
                <a:pPr>
                  <a:lnSpc>
                    <a:spcPct val="110000"/>
                  </a:lnSpc>
                  <a:tabLst>
                    <a:tab pos="267432" algn="l"/>
                    <a:tab pos="536063" algn="l"/>
                    <a:tab pos="804692" algn="l"/>
                    <a:tab pos="1073324" algn="l"/>
                    <a:tab pos="1341955" algn="l"/>
                    <a:tab pos="1610586" algn="l"/>
                    <a:tab pos="1879216" algn="l"/>
                    <a:tab pos="2147848" algn="l"/>
                    <a:tab pos="2416478" algn="l"/>
                    <a:tab pos="2685109" algn="l"/>
                    <a:tab pos="2953740" algn="l"/>
                    <a:tab pos="3222371" algn="l"/>
                  </a:tabLst>
                </a:pPr>
                <a:r>
                  <a:rPr lang="en-US" sz="2000" dirty="0"/>
                  <a:t> </a:t>
                </a:r>
                <a:endParaRPr lang="en-US" sz="2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endParaRPr>
              </a:p>
            </p:txBody>
          </p:sp>
          <p:pic>
            <p:nvPicPr>
              <p:cNvPr id="117" name="Picture 77" descr="twlogo.png">
                <a:extLst>
                  <a:ext uri="{FF2B5EF4-FFF2-40B4-BE49-F238E27FC236}">
                    <a16:creationId xmlns:a16="http://schemas.microsoft.com/office/drawing/2014/main" id="{7234657E-D177-0643-B3A9-77A54598C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564701" y="31912750"/>
                <a:ext cx="2739438" cy="1369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0A5E123-2C3F-CD49-BE53-0475D864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2122" y="37806203"/>
              <a:ext cx="3451089" cy="98042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C65384-A2F5-6343-B1F6-EFE730FB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0468" y="37785870"/>
              <a:ext cx="2619020" cy="847650"/>
            </a:xfrm>
            <a:prstGeom prst="rect">
              <a:avLst/>
            </a:prstGeom>
          </p:spPr>
        </p:pic>
        <p:pic>
          <p:nvPicPr>
            <p:cNvPr id="92" name="Picture 91" descr="A blue and white sign&#13;&#10;&#13;&#10;Description automatically generated">
              <a:extLst>
                <a:ext uri="{FF2B5EF4-FFF2-40B4-BE49-F238E27FC236}">
                  <a16:creationId xmlns:a16="http://schemas.microsoft.com/office/drawing/2014/main" id="{5231CF64-6E56-3A4C-8985-D9D8114A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42505" y="37678626"/>
              <a:ext cx="1133314" cy="1059403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9321F06-4BFC-F94C-81D9-E824254E6F52}"/>
              </a:ext>
            </a:extLst>
          </p:cNvPr>
          <p:cNvGrpSpPr/>
          <p:nvPr/>
        </p:nvGrpSpPr>
        <p:grpSpPr>
          <a:xfrm>
            <a:off x="708908" y="27695075"/>
            <a:ext cx="9609941" cy="7332458"/>
            <a:chOff x="576544" y="12808365"/>
            <a:chExt cx="12227429" cy="756209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CBF18A9-45F8-7840-97BD-FFC6F9969708}"/>
                </a:ext>
              </a:extLst>
            </p:cNvPr>
            <p:cNvSpPr/>
            <p:nvPr/>
          </p:nvSpPr>
          <p:spPr>
            <a:xfrm>
              <a:off x="581884" y="13672994"/>
              <a:ext cx="12222089" cy="669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3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zh-CN" sz="3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Missing</a:t>
              </a:r>
              <a:r>
                <a:rPr lang="zh-CN" altLang="en-US" sz="3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Values</a:t>
              </a:r>
              <a:r>
                <a:rPr lang="en-US" sz="3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It can be found that there are few missing values in the most colum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 except for “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lon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” and “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” columns. And even for this two colum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s, the percentage of missing data is only 3.3% of the entire dataset. So I removed missing values in ‘EMPLOYER_NAME’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‘SOC_NAME’,‘JOB_TITLE’,‘FULL_TIME_POSITIO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’ and ‘PREVAILING_WAGE’.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Meanwhile,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since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information that '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lon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' and '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' convey can be covered by the the 'worksite' variables, I will drop this 2 variables.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altLang="zh-C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8FA0D56-7066-D44F-B466-02DFEAFE2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5"/>
              <a:ext cx="12222089" cy="74762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altLang="zh-CN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EDA</a:t>
              </a:r>
              <a:r>
                <a:rPr lang="zh-CN" alt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 </a:t>
              </a:r>
              <a:r>
                <a:rPr lang="en-US" altLang="zh-CN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&amp;</a:t>
              </a:r>
              <a:r>
                <a:rPr lang="zh-CN" alt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 </a:t>
              </a:r>
              <a:r>
                <a:rPr lang="en-US" altLang="zh-CN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Descriptive</a:t>
              </a:r>
              <a:r>
                <a:rPr lang="zh-CN" alt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 </a:t>
              </a:r>
              <a:r>
                <a:rPr lang="en-US" altLang="zh-CN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Analysis</a:t>
              </a:r>
              <a:endParaRPr lang="en-US" sz="40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AE241AC-0703-1C4A-B04E-E2364F9EEF5B}"/>
              </a:ext>
            </a:extLst>
          </p:cNvPr>
          <p:cNvSpPr txBox="1"/>
          <p:nvPr/>
        </p:nvSpPr>
        <p:spPr>
          <a:xfrm>
            <a:off x="11547476" y="13752722"/>
            <a:ext cx="64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9F22F7-D63B-DA4F-84B6-817EF47B318F}"/>
              </a:ext>
            </a:extLst>
          </p:cNvPr>
          <p:cNvSpPr/>
          <p:nvPr/>
        </p:nvSpPr>
        <p:spPr>
          <a:xfrm>
            <a:off x="10598100" y="3958616"/>
            <a:ext cx="10609640" cy="1831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zh-CN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target variable -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tatus - has 7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as shown in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this report will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focus on the foreigners who were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‘Certified’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‘Denied’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with H1-B visa. After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2,615,623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‘Certified’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records,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‘Denied’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94,346.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imbalanced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balancing.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certified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 certified rate of H1-B petitions is increasing from 0.91 to 0.98 over years. Candidates are more likely to get certified than before.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Top 10 Employers,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Top 10 Job Title,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Top 10 Worksites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INFOSYS LIMITED, TATA CONSULTANCY SERVICE, WIPRO LIMITED rank top 3 employers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who sponsor the H1B and they are all Indian IT companies. Also,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9 out of the 10 top job titles are related to the computer science.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Meanwhile,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 NEW YORK, HOUSTON, SAN FRANCISCO, ATLANTA, CHICAGO are the most common cities where applicants work in.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Moreover,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prevailing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wage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A482666-E421-BA47-B6F9-1E6D8BD48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1395"/>
              </p:ext>
            </p:extLst>
          </p:nvPr>
        </p:nvGraphicFramePr>
        <p:xfrm>
          <a:off x="713454" y="34131989"/>
          <a:ext cx="9601200" cy="305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20429461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176482148"/>
                    </a:ext>
                  </a:extLst>
                </a:gridCol>
              </a:tblGrid>
              <a:tr h="41060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28359"/>
                  </a:ext>
                </a:extLst>
              </a:tr>
              <a:tr h="4106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EMPLOYER_NAME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15803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SOC_NAME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15893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41434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JOB_TITLE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49686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'FULL_TIME_POSITION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91750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'PREVAILING_WAGE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17055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97971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77330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97071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7986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634B33F-74D1-CB41-B02D-938710B38BF5}"/>
              </a:ext>
            </a:extLst>
          </p:cNvPr>
          <p:cNvSpPr txBox="1"/>
          <p:nvPr/>
        </p:nvSpPr>
        <p:spPr>
          <a:xfrm>
            <a:off x="23901468" y="36371639"/>
            <a:ext cx="549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6874607-0F43-2A45-9498-DC0285CBE2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645" y="10942637"/>
            <a:ext cx="6747350" cy="265452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A1B1454-02D1-9C43-8FB8-E6F0925ABB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19314" y="10955620"/>
            <a:ext cx="3898646" cy="259207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CF6D59-D599-C648-A58C-419E27477ADF}"/>
              </a:ext>
            </a:extLst>
          </p:cNvPr>
          <p:cNvSpPr txBox="1"/>
          <p:nvPr/>
        </p:nvSpPr>
        <p:spPr>
          <a:xfrm>
            <a:off x="15982028" y="13534923"/>
            <a:ext cx="6085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H1-B Petitions </a:t>
            </a:r>
          </a:p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Certified Rate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Over Year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43EBDA-7D63-3845-9809-3D496B8637CD}"/>
              </a:ext>
            </a:extLst>
          </p:cNvPr>
          <p:cNvGrpSpPr/>
          <p:nvPr/>
        </p:nvGrpSpPr>
        <p:grpSpPr>
          <a:xfrm>
            <a:off x="10575645" y="20792300"/>
            <a:ext cx="11531012" cy="7695518"/>
            <a:chOff x="10598100" y="17220195"/>
            <a:chExt cx="11969405" cy="736556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238A9BF-25F5-054E-BD06-016C3E88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98100" y="17220195"/>
              <a:ext cx="5697350" cy="2454481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12761F7-F141-694D-A012-C60ECF6F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249835" y="17243388"/>
              <a:ext cx="5479655" cy="245939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9B7656D-50B7-6745-86E1-5D6DB20D5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920940" y="20886129"/>
              <a:ext cx="5389906" cy="242366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E529DD1-8211-5146-B081-DC4B5FBAA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949029" y="20448845"/>
              <a:ext cx="4520769" cy="3212131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950E75-9108-5646-8E63-B4C757280267}"/>
                </a:ext>
              </a:extLst>
            </p:cNvPr>
            <p:cNvSpPr txBox="1"/>
            <p:nvPr/>
          </p:nvSpPr>
          <p:spPr>
            <a:xfrm>
              <a:off x="10759461" y="19780310"/>
              <a:ext cx="6212975" cy="69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Top 10 employers who sponsor the H1-B</a:t>
              </a: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65EE991-1833-1347-9C71-9877CFB26322}"/>
                </a:ext>
              </a:extLst>
            </p:cNvPr>
            <p:cNvSpPr txBox="1"/>
            <p:nvPr/>
          </p:nvSpPr>
          <p:spPr>
            <a:xfrm>
              <a:off x="16354530" y="19784391"/>
              <a:ext cx="6212975" cy="62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Top 10 Job Title</a:t>
              </a: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7E01C1-2223-DB48-8B4A-3209DCF1A391}"/>
                </a:ext>
              </a:extLst>
            </p:cNvPr>
            <p:cNvSpPr txBox="1"/>
            <p:nvPr/>
          </p:nvSpPr>
          <p:spPr>
            <a:xfrm>
              <a:off x="12373917" y="23595744"/>
              <a:ext cx="3839097" cy="69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5.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Top 10 Worksites</a:t>
              </a: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5723170-AA72-7040-813D-9F7E9931633D}"/>
                </a:ext>
              </a:extLst>
            </p:cNvPr>
            <p:cNvSpPr txBox="1"/>
            <p:nvPr/>
          </p:nvSpPr>
          <p:spPr>
            <a:xfrm>
              <a:off x="16593468" y="23590978"/>
              <a:ext cx="5136022" cy="99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Median Prevailing Wage Over Year</a:t>
              </a: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E5938AE-E3A8-9442-AE80-E7C39E633BA3}"/>
              </a:ext>
            </a:extLst>
          </p:cNvPr>
          <p:cNvGrpSpPr/>
          <p:nvPr/>
        </p:nvGrpSpPr>
        <p:grpSpPr>
          <a:xfrm>
            <a:off x="10726396" y="28233655"/>
            <a:ext cx="10408127" cy="1975390"/>
            <a:chOff x="576544" y="12746694"/>
            <a:chExt cx="12227429" cy="203725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6ED6079-5831-F847-BB20-E9DA12BBD622}"/>
                </a:ext>
              </a:extLst>
            </p:cNvPr>
            <p:cNvSpPr/>
            <p:nvPr/>
          </p:nvSpPr>
          <p:spPr>
            <a:xfrm>
              <a:off x="581883" y="13672994"/>
              <a:ext cx="12222090" cy="1110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altLang="zh-C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8CD43AA-9BBA-DD48-9023-9CD9AE7E6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746694"/>
              <a:ext cx="12222090" cy="74762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altLang="zh-CN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Model Application &amp; Performance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3BE29C-C7EA-4641-9D97-03ED1765BB40}"/>
              </a:ext>
            </a:extLst>
          </p:cNvPr>
          <p:cNvSpPr/>
          <p:nvPr/>
        </p:nvSpPr>
        <p:spPr>
          <a:xfrm>
            <a:off x="10740222" y="29116847"/>
            <a:ext cx="10450109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variables,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 impossible to use these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directly in the model.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 the model more accurate and robust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as much information as I can from original features: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‘EMPLOYER_TYPE’: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employer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Company)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‘EMPLOYER_NAME’.</a:t>
            </a:r>
          </a:p>
          <a:p>
            <a:pPr marL="51435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‘OCCUPATION’: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occupation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‘SOC_NAME’.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‘STATE’: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‘Worksite’.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CASE_STATUS,FULL_TIME_POSITION,PREVAILING_WAGE,YEAR,EMPLOYER_TYPE,OCCUPATION,STATE.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zh-CN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Train/Test</a:t>
            </a:r>
            <a:r>
              <a:rPr lang="zh-CN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deal with the imbalanced problem, I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utilizing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D46FE5-E1C0-834D-BBCA-2F8D49008897}"/>
              </a:ext>
            </a:extLst>
          </p:cNvPr>
          <p:cNvSpPr/>
          <p:nvPr/>
        </p:nvSpPr>
        <p:spPr>
          <a:xfrm>
            <a:off x="21542776" y="4074923"/>
            <a:ext cx="9066597" cy="1634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resample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replacement from the majority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(Certified) class to create a new subset of observation equal in size to the minority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(Denied) class.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the data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size will be 187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522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Then I split it into training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(70%) and test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(30%) set.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classifiers for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evaluated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Bayes: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Naive Bayes is a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simple,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effective probabilistic classifier that makes classifications using the Maximum A Posteriori decision rule in a Bayesian setting.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Trees: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non-parametric supervised learning method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 tree-like model of decisions and their possible consequences, including chance event outcomes, resource costs, and utility.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Forest: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based on many decision trees and each of these decision tree takes a subset of independent variables randomly. In this way, the diversity increases and a more robust prediction result can be achieved.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After applying the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classifier models on the data with certain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hyper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parameter values,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evaluated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recision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ecall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AUC.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7466CAB-FC50-B742-8C66-A7BE1C24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40512"/>
              </p:ext>
            </p:extLst>
          </p:nvPr>
        </p:nvGraphicFramePr>
        <p:xfrm>
          <a:off x="21788415" y="36808734"/>
          <a:ext cx="8795786" cy="199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45">
                  <a:extLst>
                    <a:ext uri="{9D8B030D-6E8A-4147-A177-3AD203B41FA5}">
                      <a16:colId xmlns:a16="http://schemas.microsoft.com/office/drawing/2014/main" val="4074620491"/>
                    </a:ext>
                  </a:extLst>
                </a:gridCol>
                <a:gridCol w="1650122">
                  <a:extLst>
                    <a:ext uri="{9D8B030D-6E8A-4147-A177-3AD203B41FA5}">
                      <a16:colId xmlns:a16="http://schemas.microsoft.com/office/drawing/2014/main" val="727351739"/>
                    </a:ext>
                  </a:extLst>
                </a:gridCol>
                <a:gridCol w="1549927">
                  <a:extLst>
                    <a:ext uri="{9D8B030D-6E8A-4147-A177-3AD203B41FA5}">
                      <a16:colId xmlns:a16="http://schemas.microsoft.com/office/drawing/2014/main" val="1171214309"/>
                    </a:ext>
                  </a:extLst>
                </a:gridCol>
                <a:gridCol w="1715575">
                  <a:extLst>
                    <a:ext uri="{9D8B030D-6E8A-4147-A177-3AD203B41FA5}">
                      <a16:colId xmlns:a16="http://schemas.microsoft.com/office/drawing/2014/main" val="2086094369"/>
                    </a:ext>
                  </a:extLst>
                </a:gridCol>
                <a:gridCol w="1546817">
                  <a:extLst>
                    <a:ext uri="{9D8B030D-6E8A-4147-A177-3AD203B41FA5}">
                      <a16:colId xmlns:a16="http://schemas.microsoft.com/office/drawing/2014/main" val="4062237461"/>
                    </a:ext>
                  </a:extLst>
                </a:gridCol>
              </a:tblGrid>
              <a:tr h="44912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40390"/>
                  </a:ext>
                </a:extLst>
              </a:tr>
              <a:tr h="515865">
                <a:tc>
                  <a:txBody>
                    <a:bodyPr/>
                    <a:lstStyle/>
                    <a:p>
                      <a:pPr marL="0" marR="0" indent="0" algn="l" defTabSz="2108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07504"/>
                  </a:ext>
                </a:extLst>
              </a:tr>
              <a:tr h="51586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0.687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33391"/>
                  </a:ext>
                </a:extLst>
              </a:tr>
              <a:tr h="51586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99312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9491BDAB-BB3D-C941-8AE2-A4DDD671B5C4}"/>
              </a:ext>
            </a:extLst>
          </p:cNvPr>
          <p:cNvSpPr txBox="1"/>
          <p:nvPr/>
        </p:nvSpPr>
        <p:spPr>
          <a:xfrm>
            <a:off x="4110542" y="3376265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AE16F3-6B06-A34A-99F0-182EE4E08ED2}"/>
              </a:ext>
            </a:extLst>
          </p:cNvPr>
          <p:cNvSpPr txBox="1"/>
          <p:nvPr/>
        </p:nvSpPr>
        <p:spPr>
          <a:xfrm>
            <a:off x="21274881" y="24598324"/>
            <a:ext cx="5985418" cy="65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8F34D7-E668-3E4F-BD61-BAE859B8DEA4}"/>
              </a:ext>
            </a:extLst>
          </p:cNvPr>
          <p:cNvSpPr txBox="1"/>
          <p:nvPr/>
        </p:nvSpPr>
        <p:spPr>
          <a:xfrm>
            <a:off x="21430009" y="29262900"/>
            <a:ext cx="5985418" cy="65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3BA9AF-97B7-6A47-900C-4F5030717F02}"/>
              </a:ext>
            </a:extLst>
          </p:cNvPr>
          <p:cNvSpPr txBox="1"/>
          <p:nvPr/>
        </p:nvSpPr>
        <p:spPr>
          <a:xfrm>
            <a:off x="21542776" y="34688075"/>
            <a:ext cx="5985418" cy="65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922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Times"/>
        <a:ea typeface="ヒラギノ明朝 ProN W3"/>
        <a:cs typeface="ヒラギノ明朝 ProN W3"/>
      </a:majorFont>
      <a:minorFont>
        <a:latin typeface="Times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25163</TotalTime>
  <Pages>0</Pages>
  <Words>1302</Words>
  <Characters>0</Characters>
  <Application>Microsoft Macintosh PowerPoint</Application>
  <PresentationFormat>Custom</PresentationFormat>
  <Lines>0</Lines>
  <Paragraphs>134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ヒラギノ明朝 ProN W3</vt:lpstr>
      <vt:lpstr>Arial</vt:lpstr>
      <vt:lpstr>Arial Black</vt:lpstr>
      <vt:lpstr>Times</vt:lpstr>
      <vt:lpstr>Verdana</vt:lpstr>
      <vt:lpstr>Title &amp; Bullets</vt:lpstr>
      <vt:lpstr>PowerPoint Presentation</vt:lpstr>
    </vt:vector>
  </TitlesOfParts>
  <Manager>Peter Fox</Manager>
  <Company>Rensselaer Polytechnic Institute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Social and Personal Factors in Semantic Infusion Projects</dc:subject>
  <dc:creator>Patrick West</dc:creator>
  <cp:keywords/>
  <dc:description/>
  <cp:lastModifiedBy>Zoe</cp:lastModifiedBy>
  <cp:revision>965</cp:revision>
  <cp:lastPrinted>2017-12-12T11:03:11Z</cp:lastPrinted>
  <dcterms:created xsi:type="dcterms:W3CDTF">2010-03-16T21:47:29Z</dcterms:created>
  <dcterms:modified xsi:type="dcterms:W3CDTF">2019-04-24T00:55:39Z</dcterms:modified>
  <cp:category/>
</cp:coreProperties>
</file>