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57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62" d="100"/>
          <a:sy n="62" d="100"/>
        </p:scale>
        <p:origin x="196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sharan/h-1b-vi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8790-BFBC-0149-B9E9-4EB923973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H-1B</a:t>
            </a:r>
            <a:r>
              <a:rPr lang="zh-CN" altLang="en-US" dirty="0"/>
              <a:t> </a:t>
            </a:r>
            <a:r>
              <a:rPr lang="en-US" altLang="zh-CN" dirty="0"/>
              <a:t>Visa</a:t>
            </a:r>
            <a:r>
              <a:rPr lang="zh-CN" altLang="en-US" dirty="0"/>
              <a:t> </a:t>
            </a:r>
            <a:r>
              <a:rPr lang="en-US" altLang="zh-CN" dirty="0"/>
              <a:t>petitions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DF68-54C7-B943-AB6A-6D24E9876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Xun</a:t>
            </a:r>
            <a:r>
              <a:rPr lang="zh-CN" altLang="en-US" dirty="0"/>
              <a:t> </a:t>
            </a:r>
            <a:r>
              <a:rPr lang="en-US" altLang="zh-CN" dirty="0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D9AB-11E7-3A46-8F8A-2379B975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80B8-8928-9040-AF5F-B60BADCE9B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H-1B is an employment-based, non-immigrant visa category for temporary foreign workers in the United States. 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trying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 predict the case status of the filed H1-B Visa petitions using various data such as employer name, job category, job title, location of job, filing year, and prevailing wage.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FD7FA-8335-C74F-B1EE-90EDBA213232}"/>
              </a:ext>
            </a:extLst>
          </p:cNvPr>
          <p:cNvSpPr/>
          <p:nvPr/>
        </p:nvSpPr>
        <p:spPr>
          <a:xfrm rot="1371527">
            <a:off x="8976466" y="235416"/>
            <a:ext cx="235363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Who?</a:t>
            </a:r>
          </a:p>
          <a:p>
            <a:pPr algn="ctr"/>
            <a:r>
              <a:rPr lang="en-US" altLang="zh-C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What?</a:t>
            </a:r>
          </a:p>
          <a:p>
            <a:pPr algn="ctr"/>
            <a:r>
              <a:rPr lang="en-US" altLang="zh-C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Where?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51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652F-C8B4-9746-B7F4-61A8131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69943D-4D70-C84E-868E-9C81D76667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This dataset comes from Kaggle. (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https://www.kaggle.com/nsharan/h-1b-visa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It contains H-1B petition data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2016, with about 3 million records overall. The variables include case status, employer name, worksite coordinates, job title, prevailing wage, occupation code, and year of filing.</a:t>
            </a:r>
          </a:p>
          <a:p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The sample is sufficiently numerous and various. 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However,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it is highly imbalanced. 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652F-C8B4-9746-B7F4-61A8131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37DC46C-0FD8-C448-8783-990C4BDC4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3209" y="1770493"/>
            <a:ext cx="5600719" cy="36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844D-C867-1F43-B6FC-2E23D218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BC03-D3BB-5C47-AD99-2126E03E47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826823" cy="331118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Transfor</a:t>
            </a:r>
            <a:endParaRPr lang="en-US" altLang="zh-C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81C29E-6ED1-544B-A9D7-A6D5BE84DFAD}"/>
              </a:ext>
            </a:extLst>
          </p:cNvPr>
          <p:cNvSpPr txBox="1">
            <a:spLocks/>
          </p:cNvSpPr>
          <p:nvPr/>
        </p:nvSpPr>
        <p:spPr>
          <a:xfrm>
            <a:off x="5577694" y="1894231"/>
            <a:ext cx="382682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zh-CN" dirty="0"/>
              <a:t>Prescriptive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844D-C867-1F43-B6FC-2E23D218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application &amp; uncertainty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BC03-D3BB-5C47-AD99-2126E03E47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132" y="2087146"/>
            <a:ext cx="6290936" cy="331118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zh-CN" dirty="0"/>
              <a:t>Model</a:t>
            </a:r>
          </a:p>
          <a:p>
            <a:pPr lvl="1"/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Logistic Regression:</a:t>
            </a:r>
          </a:p>
          <a:p>
            <a:pPr lvl="2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Dependent Variable: case status (certified/denied)</a:t>
            </a:r>
          </a:p>
          <a:p>
            <a:pPr lvl="2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Independent Variables: employer name, job category, job title, worksite, filing year, and wage</a:t>
            </a:r>
          </a:p>
          <a:p>
            <a:pPr lvl="1"/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Decision Trees &amp; Random Forest:</a:t>
            </a:r>
          </a:p>
          <a:p>
            <a:pPr lvl="2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Create a branch for every possible outcome based on the input values</a:t>
            </a:r>
          </a:p>
          <a:p>
            <a:pPr lvl="1"/>
            <a:endParaRPr lang="en-US" altLang="zh-C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81C29E-6ED1-544B-A9D7-A6D5BE84DFAD}"/>
              </a:ext>
            </a:extLst>
          </p:cNvPr>
          <p:cNvSpPr txBox="1">
            <a:spLocks/>
          </p:cNvSpPr>
          <p:nvPr/>
        </p:nvSpPr>
        <p:spPr>
          <a:xfrm>
            <a:off x="7338986" y="1261782"/>
            <a:ext cx="382682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uncertainties 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Imbalanced Data </a:t>
            </a:r>
          </a:p>
          <a:p>
            <a:pPr lvl="1"/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11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D9C2-B7B4-614D-AF42-6160249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419B-E0DC-2647-BF20-FAD4343992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881"/>
            <a:ext cx="5465617" cy="3827765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altLang="zh-CN" sz="2200" dirty="0"/>
              <a:t>Confusion Matrix</a:t>
            </a:r>
          </a:p>
          <a:p>
            <a:pPr lvl="1">
              <a:lnSpc>
                <a:spcPct val="140000"/>
              </a:lnSpc>
            </a:pP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FP = False Positive: Predicted Yes when Actual is No </a:t>
            </a:r>
          </a:p>
          <a:p>
            <a:pPr lvl="1">
              <a:lnSpc>
                <a:spcPct val="140000"/>
              </a:lnSpc>
            </a:pP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FN = False Negative: Predicted No when Actual is Yes </a:t>
            </a:r>
          </a:p>
          <a:p>
            <a:pPr lvl="1">
              <a:lnSpc>
                <a:spcPct val="140000"/>
              </a:lnSpc>
            </a:pP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TP = True Positive: Predicted Yes when Actual Yes </a:t>
            </a:r>
          </a:p>
          <a:p>
            <a:pPr lvl="1">
              <a:lnSpc>
                <a:spcPct val="140000"/>
              </a:lnSpc>
            </a:pP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TN = True Negative: Predicted No when Actual No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196166-D5D7-DE4B-B155-4D7E00530220}"/>
              </a:ext>
            </a:extLst>
          </p:cNvPr>
          <p:cNvSpPr txBox="1">
            <a:spLocks/>
          </p:cNvSpPr>
          <p:nvPr/>
        </p:nvSpPr>
        <p:spPr>
          <a:xfrm>
            <a:off x="6341442" y="1178654"/>
            <a:ext cx="496386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itchFamily="2" charset="2"/>
              <a:buChar char="v"/>
            </a:pPr>
            <a:r>
              <a:rPr lang="en-US" altLang="zh-CN" sz="2200" dirty="0"/>
              <a:t>Model Evaluation</a:t>
            </a:r>
          </a:p>
          <a:p>
            <a:pPr lvl="1">
              <a:lnSpc>
                <a:spcPct val="140000"/>
              </a:lnSpc>
            </a:pP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= TP+TN/TP+FP+FN+TN</a:t>
            </a:r>
          </a:p>
          <a:p>
            <a:pPr lvl="1">
              <a:lnSpc>
                <a:spcPct val="14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Precision Score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= TP/TP+FP</a:t>
            </a:r>
          </a:p>
          <a:p>
            <a:pPr lvl="1">
              <a:lnSpc>
                <a:spcPct val="140000"/>
              </a:lnSpc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Recall Score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cap="none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TP/TP+FN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A585E-608F-BE47-B6E7-0E665C9F4F5C}"/>
              </a:ext>
            </a:extLst>
          </p:cNvPr>
          <p:cNvSpPr/>
          <p:nvPr/>
        </p:nvSpPr>
        <p:spPr>
          <a:xfrm rot="20665084">
            <a:off x="7370508" y="4135899"/>
            <a:ext cx="25458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Higher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1B46A-D13D-184D-BD6B-B7438963F4F3}"/>
              </a:ext>
            </a:extLst>
          </p:cNvPr>
          <p:cNvSpPr/>
          <p:nvPr/>
        </p:nvSpPr>
        <p:spPr>
          <a:xfrm rot="20651069">
            <a:off x="8566976" y="4618998"/>
            <a:ext cx="26629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Better </a:t>
            </a:r>
          </a:p>
        </p:txBody>
      </p:sp>
    </p:spTree>
    <p:extLst>
      <p:ext uri="{BB962C8B-B14F-4D97-AF65-F5344CB8AC3E}">
        <p14:creationId xmlns:p14="http://schemas.microsoft.com/office/powerpoint/2010/main" val="276131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2172</TotalTime>
  <Words>271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Impact</vt:lpstr>
      <vt:lpstr>Wingdings</vt:lpstr>
      <vt:lpstr>Main Event</vt:lpstr>
      <vt:lpstr>H-1B Visa petitions</vt:lpstr>
      <vt:lpstr>Problem area</vt:lpstr>
      <vt:lpstr>Data source</vt:lpstr>
      <vt:lpstr>Data source</vt:lpstr>
      <vt:lpstr>Data analysis </vt:lpstr>
      <vt:lpstr>Model application &amp; uncertainty</vt:lpstr>
      <vt:lpstr>Model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Zoe</cp:lastModifiedBy>
  <cp:revision>46</cp:revision>
  <dcterms:created xsi:type="dcterms:W3CDTF">2019-03-06T21:36:26Z</dcterms:created>
  <dcterms:modified xsi:type="dcterms:W3CDTF">2019-03-13T16:21:16Z</dcterms:modified>
</cp:coreProperties>
</file>