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8" r:id="rId14"/>
    <p:sldId id="277" r:id="rId15"/>
    <p:sldId id="284" r:id="rId16"/>
    <p:sldId id="279" r:id="rId17"/>
    <p:sldId id="280" r:id="rId18"/>
    <p:sldId id="282" r:id="rId19"/>
    <p:sldId id="281" r:id="rId20"/>
    <p:sldId id="285" r:id="rId21"/>
    <p:sldId id="286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 snapToObjects="1">
      <p:cViewPr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987" y="2059094"/>
            <a:ext cx="9177866" cy="1646302"/>
          </a:xfrm>
        </p:spPr>
        <p:txBody>
          <a:bodyPr/>
          <a:lstStyle/>
          <a:p>
            <a:pPr algn="l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Στατιστική Ανάλυση Δεδομένων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l-G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Ομάδα 1:</a:t>
            </a:r>
            <a:endParaRPr lang="el-GR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Ζωή </a:t>
            </a:r>
            <a:r>
              <a:rPr lang="el-GR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Κελεπίρη</a:t>
            </a:r>
            <a:r>
              <a:rPr lang="el-G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78</a:t>
            </a:r>
            <a:endParaRPr lang="el-GR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Χρήστος Κούρος - 158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880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Ερευνητικά Ερωτήματα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3360"/>
            <a:ext cx="8923866" cy="4558003"/>
          </a:xfrm>
        </p:spPr>
        <p:txBody>
          <a:bodyPr/>
          <a:lstStyle/>
          <a:p>
            <a:pPr algn="just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Μετασχηματισμός της μεταβλητής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price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την χρήση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log()</a:t>
            </a: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Χρήση τόσο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όσο και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endParaRPr lang="el-G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T-test: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έλεγχος </a:t>
            </a:r>
            <a:r>
              <a:rPr lang="el-GR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εάν υπάρχει διαφορά στις μέσες τιμές δύο ανεξάρτητων πληθυσμών	</a:t>
            </a:r>
            <a:r>
              <a:rPr lang="el-GR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Central Air </a:t>
            </a:r>
            <a:endParaRPr lang="en-US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ANOVA: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έλεγχος </a:t>
            </a:r>
            <a:r>
              <a:rPr lang="el-GR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εάν υπάρχει διαφορά στις μέσες τιμές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περισσότερων από </a:t>
            </a:r>
            <a:r>
              <a:rPr lang="el-GR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δύο ανεξάρτητων πληθυσμών	</a:t>
            </a:r>
            <a:r>
              <a:rPr lang="el-GR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MSZoning</a:t>
            </a:r>
            <a:r>
              <a:rPr lang="el-G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OverallQual</a:t>
            </a:r>
            <a:r>
              <a:rPr lang="el-G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OverallCond</a:t>
            </a:r>
            <a:r>
              <a:rPr lang="el-G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ExterQual</a:t>
            </a:r>
            <a:r>
              <a:rPr lang="el-G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BsmtCond</a:t>
            </a:r>
            <a:r>
              <a:rPr lang="el-G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HeatingQC</a:t>
            </a:r>
            <a:endParaRPr lang="el-GR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5761"/>
            <a:ext cx="8596668" cy="4405602"/>
          </a:xfrm>
        </p:spPr>
        <p:txBody>
          <a:bodyPr>
            <a:normAutofit lnSpcReduction="20000"/>
          </a:bodyPr>
          <a:lstStyle/>
          <a:p>
            <a:pPr algn="just"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Χρήση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Levene’s Test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διεξαγωγή του </a:t>
            </a:r>
            <a:r>
              <a:rPr lang="el-G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Leven’s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έδειξε ότι p = 0.2236 &gt; 0.05 και επομένως δεν θα πρέπει να διεξαχθεί το t-test για ανεξάρτητους πληθυσμούς κάτω υπό την υπόθεση άνισων διασπορών. Αρα η μηδενική υπόθεση είναι αληθής οπότε υπάρχει ισότητα ανάμεσα στις διασπορές των σπιτιών ανάλογα με την ύπαρξη </a:t>
            </a:r>
            <a:r>
              <a:rPr lang="el-G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air-condition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ή όχι. </a:t>
            </a:r>
            <a:endParaRPr lang="el-G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Δηλαδή,  “Η μέση τιμή του </a:t>
            </a:r>
            <a:r>
              <a:rPr lang="el-G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που δεν διαθέτουν </a:t>
            </a:r>
            <a:r>
              <a:rPr lang="el-G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air-condition δεν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διαφέρει από εκείνη που διαθέτουν </a:t>
            </a:r>
            <a:r>
              <a:rPr lang="el-G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air-condition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1800" dirty="0"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7" y="2465070"/>
            <a:ext cx="5591906" cy="7454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76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>
            <a:norm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Ανάλυση Διασποράς 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Levene’s Test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Hoc Analysis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levene’s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&lt; 0 .05)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2571"/>
            <a:ext cx="8596668" cy="6400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721"/>
            <a:ext cx="9066106" cy="4598642"/>
          </a:xfrm>
        </p:spPr>
        <p:txBody>
          <a:bodyPr/>
          <a:lstStyle/>
          <a:p>
            <a:r>
              <a:rPr lang="el-G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Ο τύπος του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MSZoning</a:t>
            </a:r>
            <a:r>
              <a:rPr lang="el-G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(ζώνη κατοικίας) έχει επίδραση στις πληθυσμιακές μέσες τιμές της 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 price</a:t>
            </a:r>
            <a:r>
              <a:rPr lang="el-G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l-G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Ηο</a:t>
            </a:r>
            <a:r>
              <a:rPr lang="el-G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Ισότητα των μέσων τιμών των διαφόρων τιμών του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MSZoning</a:t>
            </a:r>
            <a:endParaRPr lang="en-US" sz="16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l-G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l-G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Υπάρχει τουλάχιστον ένα ζευγάρι πληθυσμών που εμφανίζουν διαφορετικές μέσες τιμές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9" y="3022942"/>
            <a:ext cx="5144135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9" y="4270797"/>
            <a:ext cx="5537200" cy="875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141"/>
          <a:stretch>
            <a:fillRect/>
          </a:stretch>
        </p:blipFill>
        <p:spPr>
          <a:xfrm>
            <a:off x="4525024" y="3159127"/>
            <a:ext cx="5218416" cy="1592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1634" y="5493187"/>
            <a:ext cx="7386780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l-GR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ανάλυση διασποράς (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l-GR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φανέρωσε στατιστικά σημαντική επίδραση του παράγοντα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MSZoning</a:t>
            </a:r>
            <a:r>
              <a:rPr lang="el-GR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𝐹</a:t>
            </a:r>
            <a:r>
              <a:rPr lang="el-GR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(4, 2234) = 120,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𝑝 </a:t>
            </a:r>
            <a:r>
              <a:rPr lang="el-GR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0.001.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post hoc</a:t>
            </a:r>
            <a:r>
              <a:rPr lang="el-GR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ανάλυση με τον έλεγχο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Dunnett T</a:t>
            </a:r>
            <a:r>
              <a:rPr lang="el-GR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φανέρωσε την ύπαρξη στατιστικά σημαντικής διαφοράς μεταξύ όλων των υπό εξέταση ζευγαριών.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84" y="375921"/>
            <a:ext cx="8441517" cy="6305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40" y="1209040"/>
            <a:ext cx="8615680" cy="5262879"/>
          </a:xfrm>
        </p:spPr>
        <p:txBody>
          <a:bodyPr>
            <a:normAutofit lnSpcReduction="10000"/>
          </a:bodyPr>
          <a:lstStyle/>
          <a:p>
            <a:pPr algn="just"/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Η αξιολόγηση κατασκευής του υπογείου του ακινήτου έχει επίδραση στις πληθυσμιακές μέσες τιμές της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sales price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l-G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Ηο</a:t>
            </a:r>
            <a:r>
              <a:rPr lang="el-G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Ισότητα των μέσων τιμών των διαφόρων τιμών του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BsmtCond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l-G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Υπάρχει τουλάχιστον ένα ζευγάρι πληθυσμών που εμφανίζουν διαφορετικές μέσες τιμές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“Η αξιολόγηση όλων των υλικών του εξωτερικού ακινήτου BsmtCond δεν έχει επίδραση στις πληθυσμιακές μέσες τιμές του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price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1800" dirty="0"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4"/>
          <a:stretch>
            <a:fillRect/>
          </a:stretch>
        </p:blipFill>
        <p:spPr bwMode="auto">
          <a:xfrm>
            <a:off x="832485" y="3345496"/>
            <a:ext cx="5038090" cy="78740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25" y="4437697"/>
            <a:ext cx="5325110" cy="6381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61" y="243681"/>
            <a:ext cx="8596668" cy="731838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Ανάλυση Συσχέτισης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0" t="2361" b="6856"/>
          <a:stretch>
            <a:fillRect/>
          </a:stretch>
        </p:blipFill>
        <p:spPr bwMode="auto">
          <a:xfrm>
            <a:off x="3520430" y="781845"/>
            <a:ext cx="5597506" cy="4582008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1" y="1340666"/>
            <a:ext cx="2785283" cy="402318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960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Μοντέλο Πρόβλεψης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544321"/>
            <a:ext cx="8893386" cy="449704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Το τελικό μοντέλο πρόβλεψης που δημιουργήθηκε περιέχει τις παρακάτω μεταβλητές</a:t>
            </a:r>
            <a:r>
              <a:rPr lang="en-US" alt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: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YearRemodAdd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YearBuilt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, 1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stFlrSF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GarageYrBlt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TotRmsAbvGrd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MSZoning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OverallQual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OverallCond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και θεωρείται το πιο κατάλληλο για την πρόβλεψη της </a:t>
            </a:r>
            <a:r>
              <a:rPr lang="el-G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sales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price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. </a:t>
            </a:r>
            <a:endParaRPr lang="el-G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Παρακάτω παρουσιάζονται διαγνωστικά γραφήματα για τον έλεγχο γραμμικότητας, κανονικότητας και </a:t>
            </a:r>
            <a:r>
              <a:rPr lang="el-G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ομοσκεδαστικότητας</a:t>
            </a:r>
            <a:r>
              <a:rPr lang="el-G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536"/>
          <a:stretch>
            <a:fillRect/>
          </a:stretch>
        </p:blipFill>
        <p:spPr>
          <a:xfrm>
            <a:off x="6328755" y="2021840"/>
            <a:ext cx="5149567" cy="2531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0904" y="5534126"/>
            <a:ext cx="3472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200" i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Υπόθεση Κανονικής Κατανομής Καταλοίπων</a:t>
            </a:r>
            <a:endParaRPr lang="en-US" sz="1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5" y="994208"/>
            <a:ext cx="5359987" cy="43601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4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6" r="16721" b="2"/>
          <a:stretch>
            <a:fillRect/>
          </a:stretch>
        </p:blipFill>
        <p:spPr>
          <a:xfrm>
            <a:off x="1120917" y="702976"/>
            <a:ext cx="4368289" cy="4602479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" r="2" b="2"/>
          <a:stretch>
            <a:fillRect/>
          </a:stretch>
        </p:blipFill>
        <p:spPr>
          <a:xfrm>
            <a:off x="6121575" y="2384077"/>
            <a:ext cx="5427090" cy="28856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4825" y="5671708"/>
            <a:ext cx="4904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200" i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Υπόθεση Γραμμικότητας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: </a:t>
            </a:r>
            <a:r>
              <a:rPr lang="el-GR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Μία οριζόντια γραμμή χωρίς διακριτά πρότυπα είναι ένδειξη της ύπαρξης γραμμικής σχέσης</a:t>
            </a:r>
            <a:endParaRPr lang="en-US" sz="12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013" y="5671708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12700"/>
            <a:r>
              <a:rPr lang="el-GR" sz="1200" i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Υπόθεση </a:t>
            </a:r>
            <a:r>
              <a:rPr lang="el-GR" sz="1200" i="1" dirty="0" err="1">
                <a:effectLst/>
                <a:latin typeface="Times New Roman" panose="02020603050405020304" pitchFamily="18" charset="0"/>
                <a:ea typeface="Calibri Light" panose="020F0302020204030204" pitchFamily="34" charset="0"/>
              </a:rPr>
              <a:t>Ομοσκεδαστικότητας</a:t>
            </a:r>
            <a:r>
              <a:rPr lang="en-US" sz="1200" i="1" dirty="0">
                <a:latin typeface="Times New Roman" panose="02020603050405020304" pitchFamily="18" charset="0"/>
                <a:ea typeface="Calibri Light" panose="020F0302020204030204" pitchFamily="34" charset="0"/>
              </a:rPr>
              <a:t>: </a:t>
            </a:r>
            <a:r>
              <a:rPr lang="el-GR" sz="1200" i="1" dirty="0"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Τα κατάλοιπα διασπείρονται με παρόμοιο τρόπο σε όλο το εύρος τιμών.</a:t>
            </a:r>
            <a:endParaRPr lang="en-US" sz="1200" i="1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73831"/>
            <a:ext cx="8596313" cy="576263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Σύγκριση Μοντέλων Πρόβλεψης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67506" y="1034495"/>
            <a:ext cx="4184650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65919" y="1452154"/>
            <a:ext cx="4186237" cy="4430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(k =20)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49829" y="2142309"/>
          <a:ext cx="7593874" cy="326353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5068388"/>
                <a:gridCol w="1374629"/>
                <a:gridCol w="1150857"/>
              </a:tblGrid>
              <a:tr h="2879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Function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57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Error (ME) 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3.216,995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6.209,986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9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Error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 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890,2915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4.000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9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Absolute Error (MAE) 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22.204,52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40.327,99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9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Absolute Error (MdAE) </a:t>
                      </a:r>
                      <a:endParaRPr lang="en-US" sz="140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14.335,28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25.000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9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Magnitude of Relative Error (MMRE) 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0,117%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0,22%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79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Magnitude of Relative Error (MdMRE) </a:t>
                      </a:r>
                      <a:endParaRPr lang="en-US" sz="140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0,088%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0,15%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50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Magnitude of Relative Error to the Estimate (MMER) </a:t>
                      </a:r>
                      <a:endParaRPr lang="en-US" sz="140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0,116%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0,223%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50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Magnitude of Relative Error to the Estimate (MdMER) </a:t>
                      </a:r>
                      <a:endParaRPr lang="en-US" sz="140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0,086%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0,15%</a:t>
                      </a:r>
                      <a:endParaRPr lang="en-US" sz="1400" dirty="0">
                        <a:solidFill>
                          <a:srgbClr val="31831F"/>
                        </a:solidFill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441"/>
            <a:ext cx="8984826" cy="4425922"/>
          </a:xfrm>
        </p:spPr>
        <p:txBody>
          <a:bodyPr/>
          <a:lstStyle/>
          <a:p>
            <a:pPr algn="just"/>
            <a:r>
              <a:rPr lang="el-G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Το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l-G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περιλαμβάνει στοιχεία που αφορούν σπίτια προς πώληση και έχουν συλλεχθεί από διάφορα μεσιτικά γραφεία. Στο αρχείο περιλαμβάνονται 26 μεταβλητές.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εξαρτημένη μεταβλητή θεωρήθηκε η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price 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(τιμή πώλησης του ακινήτου).</a:t>
            </a:r>
            <a:r>
              <a:rPr lang="el-G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6802" y="486187"/>
            <a:ext cx="86365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Διεξαγωγή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wilcox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test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για τα δυο μοντέλα προκειμένου να διαπιστωθεί αν υπάρχει διαφορά στις κατανομές. Από τα παρακάτω αποτελέσματα παρατηρούμε ότι εκτός από την κατανομή του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Error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σε όλες τις υπόλοιπες κατανομές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Absolute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Error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Magnitude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of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Relative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Error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και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Magnitude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of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Relative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Error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to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Estimate</a:t>
            </a:r>
            <a:r>
              <a:rPr kumimoji="0" lang="el-G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παρατηρείται σημαντική στατιστική διαφορά στις κατανομές.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 &lt; 0.001)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115614" y="14556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l-G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83360" y="2425179"/>
          <a:ext cx="7386320" cy="254306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191084"/>
                <a:gridCol w="3195236"/>
              </a:tblGrid>
              <a:tr h="4405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Wilcox Test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05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&gt; 0.05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05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Error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l-G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0.001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40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Magnitude of Relative Error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l-G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0.001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74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Magnitude of Relative Error to the Estimate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l-G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0.001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33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7" name="Straight Connector 5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5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Ευχαριστούμε πολύ!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Ποιοτικές Μεταβλητές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199" y="1645920"/>
          <a:ext cx="8188961" cy="382015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424900"/>
                <a:gridCol w="4470783"/>
                <a:gridCol w="2293278"/>
              </a:tblGrid>
              <a:tr h="32895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</a:tr>
              <a:tr h="32895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MSZoning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Ζώνη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κα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τοικί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ας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ποιοτική (ονομαστική)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</a:tr>
              <a:tr h="32895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Street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Είδος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του μπ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ροστινού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δρόμου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7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οιοτική</a:t>
                      </a: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7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ονομ</a:t>
                      </a: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αστική)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</a:tr>
              <a:tr h="32895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Utilities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Πα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ροχές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ποιοτική (ονομαστική)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</a:tr>
              <a:tr h="59424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OverallQual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l-GR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Αξιολόγηση όλων των υλικών του εξωτερικού του ακινήτου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ποιοτική (διατάξιμη)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</a:tr>
              <a:tr h="59424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OverallCond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l-GR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Αξιολόγηση της συνολικής κατάστασης του ακινήτου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ποιοτική (διατάξιμη)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</a:tr>
              <a:tr h="32895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ExterQual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l-GR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Αξιολόγηση του υλικού του εξωτερικού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οιοτική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ατάξιμη)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</a:tr>
              <a:tr h="32895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BsmtCond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Αξιολόγηση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κα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τάστ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ασης υπογείου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οιοτική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ατάξιμη)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</a:tr>
              <a:tr h="32895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HeatingQC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Ποιότητα και κατάσταση θέρμανσης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οιοτική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ατάξιμη)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</a:tr>
              <a:tr h="32895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CentralAir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Ύπαρξη κεντρικού κλιματισμού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οιοτική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ατάξιμη) 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05" marR="53605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79" y="609600"/>
            <a:ext cx="8738865" cy="795962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Ποσοτικές Μεταβλητές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9279" y="1405562"/>
          <a:ext cx="7772401" cy="457853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628054"/>
                <a:gridCol w="2628054"/>
                <a:gridCol w="2516293"/>
              </a:tblGrid>
              <a:tr h="22185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3957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 Frontage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l-G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Έκταση δρόμου που συνδέεται με το ακίνητο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οσοτική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ακριτή)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3957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LotArea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Τετρα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γωνική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επ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ιφάνει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οικοπέδου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ποσοτική (διακριτή)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2043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YearBuilt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Έτος κατα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σκευής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κινήτου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ποσοτική (διακριτή)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2043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YearRemodAdd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Έτος ανακα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ίνισης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ποσοτική (διακριτή)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3957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TotalBsmtSF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Τετραγωνική έκταση υπογείου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ποσοτική (διακριτή)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3957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@1stFlrSF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Τετρ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αγωνική έκταση 1ου ορόφου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ποσοτική (διακριτή)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3957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@2ndFlrSF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Τετρα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γωνική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έκτ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αση 2ου ορόφου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οσοτική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ακριτή)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3957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BedroomAbvGr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Αριθμός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υπ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νοδωμ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ατίων (εκτός υπογείου)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οσοτική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ακριτή)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2043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KitchenAbvGr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Αριθμός κουζινών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οσοτική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ακριτή)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2043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TotRmsAbvGrd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Αριθμός όλων των δωματίων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οσοτική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ακριτή)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2043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Fireplaces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Πλήθος τζακιών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ποσοτική (διακριτή)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2043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GarageYrBlt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Έτος κατα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σκευής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γκ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αράζ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οσοτική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ακριτή)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33376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PoolArea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l-G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Τετραγωνική έκταση πισίνας (σε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</a:t>
                      </a:r>
                      <a:r>
                        <a:rPr lang="el-G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οσοτική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ακριτή)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  <a:tr h="2043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YrSold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Έτος 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ώλησης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κινήτου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οσοτική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ακριτή)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26" marR="61826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Ελλείπουσες Τιμές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761" y="1791456"/>
            <a:ext cx="2773209" cy="44569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93" y="1395812"/>
            <a:ext cx="4177610" cy="44569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67" y="393842"/>
            <a:ext cx="8472278" cy="736315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Περιγραφική Στατιστική – Ποιοτικές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7" y="1295885"/>
            <a:ext cx="8276137" cy="426622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" y="325120"/>
            <a:ext cx="8522162" cy="711200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Περιγραφική Στατιστική – Ποσοτικές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94" y="5489347"/>
            <a:ext cx="6097213" cy="1043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3" b="77273"/>
          <a:stretch>
            <a:fillRect/>
          </a:stretch>
        </p:blipFill>
        <p:spPr bwMode="auto">
          <a:xfrm>
            <a:off x="140964" y="1044347"/>
            <a:ext cx="7449872" cy="12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1" t="20714" r="-1"/>
          <a:stretch>
            <a:fillRect/>
          </a:stretch>
        </p:blipFill>
        <p:spPr bwMode="auto">
          <a:xfrm>
            <a:off x="455602" y="2360768"/>
            <a:ext cx="7449872" cy="308040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436" y="256854"/>
            <a:ext cx="8410850" cy="434233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Περιγραφική Στατιστική – Ποσοτικές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515436" y="962346"/>
          <a:ext cx="4415148" cy="492464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182735"/>
                <a:gridCol w="1024367"/>
                <a:gridCol w="1104023"/>
                <a:gridCol w="1104023"/>
              </a:tblGrid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Skewness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Kurtosis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 Frontage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Αρνητική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Λεπτόκυρτη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LotArea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Πλατύκυρτη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YearBuilt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Αρνητική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Πλατύκυρτη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28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YearRemodAdd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Αρνητική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Πλατύκυρτη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TotalBsmtSF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Πλατύκυρτη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@1stFlrSF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Πλατύκυρτη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@2ndFlrSF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Πλατύκυρτη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BedroomAbvGr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Λεπτόκυρτη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KitchenAbvGr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Λεπτόκυρτη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28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TotRmsAbvGrd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Λεπτόκυρτη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Fireplaces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Λεπτόκυρτη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GarageYrBlt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Αρνητική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Πλατύκυρτη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PoolArea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Λεπτόκυρτη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YrSold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Πλατύκυρτη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9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SalesPrice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Όχι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Θετική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Πλατύκυρτη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5049520" y="962346"/>
          <a:ext cx="3241039" cy="4898416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179491"/>
                <a:gridCol w="1244743"/>
                <a:gridCol w="816805"/>
              </a:tblGrid>
              <a:tr h="2859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Q1-Q3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LotFrontage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LotArea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9360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YearBuilt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YearRemodAdd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TotalBsmtSF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@1stFlrSF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517.5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@2ndFlrSF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BedroomAbvGr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KitchenAbvGr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TotRmsAbvGrd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Fireplaces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GarageYrBlt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PoolArea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YrSold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  <a:tr h="285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SalePrice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162500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86918.5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95" marR="42395" marT="42395" marB="42395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77334" y="352746"/>
            <a:ext cx="8596668" cy="741680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Διερευνητική Ανάλυση - Ποιοτικές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81" y="1351280"/>
            <a:ext cx="4464279" cy="2521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30" y="2751154"/>
            <a:ext cx="4709417" cy="24948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6046</Words>
  <Application>WPS Presentation</Application>
  <PresentationFormat>Widescreen</PresentationFormat>
  <Paragraphs>549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SimSun</vt:lpstr>
      <vt:lpstr>Wingdings</vt:lpstr>
      <vt:lpstr>Wingdings 3</vt:lpstr>
      <vt:lpstr>Arial</vt:lpstr>
      <vt:lpstr>Times New Roman</vt:lpstr>
      <vt:lpstr>Calibri</vt:lpstr>
      <vt:lpstr>Calibri Light</vt:lpstr>
      <vt:lpstr>Microsoft YaHei</vt:lpstr>
      <vt:lpstr/>
      <vt:lpstr>Arial Unicode MS</vt:lpstr>
      <vt:lpstr>Trebuchet MS</vt:lpstr>
      <vt:lpstr>BatangChe</vt:lpstr>
      <vt:lpstr>Segoe Print</vt:lpstr>
      <vt:lpstr>Facet</vt:lpstr>
      <vt:lpstr>Στατιστική Ανάλυση Δεδομένων </vt:lpstr>
      <vt:lpstr>Dataset </vt:lpstr>
      <vt:lpstr>Ποιοτικές Μεταβλητές</vt:lpstr>
      <vt:lpstr>Ποσοτικές Μεταβλητές </vt:lpstr>
      <vt:lpstr>Ελλείπουσες Τιμές </vt:lpstr>
      <vt:lpstr>Περιγραφική Στατιστική – Ποιοτικές</vt:lpstr>
      <vt:lpstr>Περιγραφική Στατιστική – Ποσοτικές </vt:lpstr>
      <vt:lpstr>Περιγραφική Στατιστική – Ποσοτικές </vt:lpstr>
      <vt:lpstr>Διερευνητική Ανάλυση - Ποιοτικές</vt:lpstr>
      <vt:lpstr>Ερευνητικά Ερωτήματα </vt:lpstr>
      <vt:lpstr>T-Test</vt:lpstr>
      <vt:lpstr>ANOVA</vt:lpstr>
      <vt:lpstr>ANOVA</vt:lpstr>
      <vt:lpstr>ANOVA</vt:lpstr>
      <vt:lpstr>Ανάλυση Συσχέτισης </vt:lpstr>
      <vt:lpstr>Μοντέλο Πρόβλεψης </vt:lpstr>
      <vt:lpstr>PowerPoint 演示文稿</vt:lpstr>
      <vt:lpstr>PowerPoint 演示文稿</vt:lpstr>
      <vt:lpstr>Σύγκριση Μοντέλων Πρόβλεψης</vt:lpstr>
      <vt:lpstr>PowerPoint 演示文稿</vt:lpstr>
      <vt:lpstr>Ευχαριστούμε πολύ!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Berlusconi, Antonella</dc:creator>
  <cp:lastModifiedBy>User</cp:lastModifiedBy>
  <cp:revision>34</cp:revision>
  <dcterms:created xsi:type="dcterms:W3CDTF">2023-11-29T10:27:00Z</dcterms:created>
  <dcterms:modified xsi:type="dcterms:W3CDTF">2024-01-29T16:59:05Z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2021-11-25T17:14:35Z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deaa83c7-7f05-4ea9-baec-f31825758f48</vt:lpwstr>
  </property>
  <property fmtid="{D5CDD505-2E9C-101B-9397-08002B2CF9AE}" pid="8" name="MSIP_Label_ea60d57e-af5b-4752-ac57-3e4f28ca11dc_ContentBits">
    <vt:lpwstr>0</vt:lpwstr>
  </property>
  <property fmtid="{D5CDD505-2E9C-101B-9397-08002B2CF9AE}" pid="9" name="TemplafyTimeStamp">
    <vt:lpwstr>2021-12-01T13:38:21</vt:lpwstr>
  </property>
  <property fmtid="{D5CDD505-2E9C-101B-9397-08002B2CF9AE}" pid="10" name="TemplafyTenantId">
    <vt:lpwstr>deloittecm</vt:lpwstr>
  </property>
  <property fmtid="{D5CDD505-2E9C-101B-9397-08002B2CF9AE}" pid="11" name="TemplafyTemplateId">
    <vt:lpwstr>637739627007274728</vt:lpwstr>
  </property>
  <property fmtid="{D5CDD505-2E9C-101B-9397-08002B2CF9AE}" pid="12" name="TemplafyUserProfileId">
    <vt:lpwstr>637831849898599897</vt:lpwstr>
  </property>
  <property fmtid="{D5CDD505-2E9C-101B-9397-08002B2CF9AE}" pid="13" name="TemplafyFromBlank">
    <vt:bool>true</vt:bool>
  </property>
  <property fmtid="{D5CDD505-2E9C-101B-9397-08002B2CF9AE}" pid="14" name="KSOProductBuildVer">
    <vt:lpwstr>2057-10.2.0.7636</vt:lpwstr>
  </property>
</Properties>
</file>