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27"/>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263" r:id="rId14"/>
    <p:sldId id="264" r:id="rId15"/>
    <p:sldId id="265" r:id="rId16"/>
    <p:sldId id="266" r:id="rId17"/>
    <p:sldId id="315" r:id="rId18"/>
    <p:sldId id="316" r:id="rId19"/>
    <p:sldId id="317" r:id="rId20"/>
    <p:sldId id="319" r:id="rId21"/>
    <p:sldId id="267" r:id="rId22"/>
    <p:sldId id="320" r:id="rId23"/>
    <p:sldId id="323" r:id="rId24"/>
    <p:sldId id="322" r:id="rId25"/>
    <p:sldId id="324" r:id="rId26"/>
  </p:sldIdLst>
  <p:sldSz cx="9144000" cy="5143500" type="screen16x9"/>
  <p:notesSz cx="6858000" cy="9144000"/>
  <p:embeddedFontLst>
    <p:embeddedFont>
      <p:font typeface="Fira Sans Extra Condensed Medium"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
      <p:font typeface="Wingdings 3" panose="05040102010807070707" pitchFamily="18" charset="2"/>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89"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1/28/2024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1/28/2024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Accuracy</a:t>
            </a:r>
            <a:endParaRPr dirty="0"/>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72" name="Google Shape;172;p22"/>
          <p:cNvGrpSpPr/>
          <p:nvPr/>
        </p:nvGrpSpPr>
        <p:grpSpPr>
          <a:xfrm>
            <a:off x="4905531" y="1389057"/>
            <a:ext cx="628500" cy="3200140"/>
            <a:chOff x="5777747" y="1199512"/>
            <a:chExt cx="628500" cy="3200140"/>
          </a:xfrm>
        </p:grpSpPr>
        <p:grpSp>
          <p:nvGrpSpPr>
            <p:cNvPr id="173" name="Google Shape;173;p22"/>
            <p:cNvGrpSpPr/>
            <p:nvPr/>
          </p:nvGrpSpPr>
          <p:grpSpPr>
            <a:xfrm>
              <a:off x="5938292" y="1199512"/>
              <a:ext cx="307149" cy="2525539"/>
              <a:chOff x="3433298" y="1590200"/>
              <a:chExt cx="270902"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8" y="1933918"/>
                <a:ext cx="270900" cy="1883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a:sym typeface="Fira Sans Extra Condensed Medium"/>
                </a:rPr>
                <a:t>83%</a:t>
              </a:r>
              <a:endParaRPr>
                <a:sym typeface="Fira Sans Extra Condensed Medium"/>
              </a:endParaRPr>
            </a:p>
          </p:txBody>
        </p:sp>
        <p:sp>
          <p:nvSpPr>
            <p:cNvPr id="177" name="Google Shape;177;p22"/>
            <p:cNvSpPr txBox="1"/>
            <p:nvPr/>
          </p:nvSpPr>
          <p:spPr>
            <a:xfrm>
              <a:off x="577774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SVM</a:t>
              </a:r>
              <a:endParaRPr>
                <a:sym typeface="Roboto"/>
              </a:endParaRPr>
            </a:p>
          </p:txBody>
        </p:sp>
      </p:grpSp>
      <p:grpSp>
        <p:nvGrpSpPr>
          <p:cNvPr id="178" name="Google Shape;178;p22"/>
          <p:cNvGrpSpPr/>
          <p:nvPr/>
        </p:nvGrpSpPr>
        <p:grpSpPr>
          <a:xfrm>
            <a:off x="2529151" y="1388489"/>
            <a:ext cx="978900" cy="3200701"/>
            <a:chOff x="3573477" y="1198944"/>
            <a:chExt cx="978900" cy="3200701"/>
          </a:xfrm>
        </p:grpSpPr>
        <p:grpSp>
          <p:nvGrpSpPr>
            <p:cNvPr id="179" name="Google Shape;179;p22"/>
            <p:cNvGrpSpPr/>
            <p:nvPr/>
          </p:nvGrpSpPr>
          <p:grpSpPr>
            <a:xfrm>
              <a:off x="3911640" y="1198944"/>
              <a:ext cx="307159" cy="2526107"/>
              <a:chOff x="3433300" y="1589699"/>
              <a:chExt cx="270911" cy="2228001"/>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311" y="1589699"/>
                <a:ext cx="270900" cy="2227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ym typeface="Fira Sans Extra Condensed Medium"/>
                </a:rPr>
                <a:t>100%</a:t>
              </a:r>
              <a:endParaRPr sz="1200" dirty="0">
                <a:sym typeface="Fira Sans Extra Condensed Medium"/>
              </a:endParaRPr>
            </a:p>
          </p:txBody>
        </p:sp>
        <p:sp>
          <p:nvSpPr>
            <p:cNvPr id="183" name="Google Shape;183;p22"/>
            <p:cNvSpPr txBox="1"/>
            <p:nvPr/>
          </p:nvSpPr>
          <p:spPr>
            <a:xfrm>
              <a:off x="3573477" y="4094545"/>
              <a:ext cx="9789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AdaBoost</a:t>
              </a:r>
              <a:endParaRPr>
                <a:sym typeface="Roboto"/>
              </a:endParaRPr>
            </a:p>
          </p:txBody>
        </p:sp>
      </p:grpSp>
      <p:grpSp>
        <p:nvGrpSpPr>
          <p:cNvPr id="184" name="Google Shape;184;p22"/>
          <p:cNvGrpSpPr/>
          <p:nvPr/>
        </p:nvGrpSpPr>
        <p:grpSpPr>
          <a:xfrm>
            <a:off x="3806148" y="1389057"/>
            <a:ext cx="628500" cy="3200140"/>
            <a:chOff x="4764420" y="1199512"/>
            <a:chExt cx="628500" cy="3200140"/>
          </a:xfrm>
        </p:grpSpPr>
        <p:grpSp>
          <p:nvGrpSpPr>
            <p:cNvPr id="185" name="Google Shape;185;p22"/>
            <p:cNvGrpSpPr/>
            <p:nvPr/>
          </p:nvGrpSpPr>
          <p:grpSpPr>
            <a:xfrm>
              <a:off x="4924967" y="1199512"/>
              <a:ext cx="307152" cy="2525539"/>
              <a:chOff x="3433300" y="1590200"/>
              <a:chExt cx="270905"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5" y="1929442"/>
                <a:ext cx="270900" cy="188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83%</a:t>
              </a:r>
              <a:endParaRPr>
                <a:sym typeface="Fira Sans Extra Condensed Medium"/>
              </a:endParaRPr>
            </a:p>
          </p:txBody>
        </p:sp>
        <p:sp>
          <p:nvSpPr>
            <p:cNvPr id="189" name="Google Shape;189;p22"/>
            <p:cNvSpPr txBox="1"/>
            <p:nvPr/>
          </p:nvSpPr>
          <p:spPr>
            <a:xfrm>
              <a:off x="4764420"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SGD</a:t>
              </a:r>
              <a:endParaRPr>
                <a:sym typeface="Roboto"/>
              </a:endParaRPr>
            </a:p>
          </p:txBody>
        </p:sp>
      </p:grpSp>
      <p:grpSp>
        <p:nvGrpSpPr>
          <p:cNvPr id="190" name="Google Shape;190;p22"/>
          <p:cNvGrpSpPr/>
          <p:nvPr/>
        </p:nvGrpSpPr>
        <p:grpSpPr>
          <a:xfrm>
            <a:off x="508001" y="1389057"/>
            <a:ext cx="628500" cy="3200140"/>
            <a:chOff x="1724437" y="1199512"/>
            <a:chExt cx="628500" cy="3200140"/>
          </a:xfrm>
        </p:grpSpPr>
        <p:grpSp>
          <p:nvGrpSpPr>
            <p:cNvPr id="191" name="Google Shape;191;p22"/>
            <p:cNvGrpSpPr/>
            <p:nvPr/>
          </p:nvGrpSpPr>
          <p:grpSpPr>
            <a:xfrm>
              <a:off x="1884985" y="1199512"/>
              <a:ext cx="307149" cy="2525539"/>
              <a:chOff x="3433300" y="1590200"/>
              <a:chExt cx="270903"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3" y="1929443"/>
                <a:ext cx="270900" cy="188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83%</a:t>
              </a:r>
              <a:endParaRPr dirty="0">
                <a:sym typeface="Fira Sans Extra Condensed Medium"/>
              </a:endParaRPr>
            </a:p>
          </p:txBody>
        </p:sp>
        <p:sp>
          <p:nvSpPr>
            <p:cNvPr id="195" name="Google Shape;195;p22"/>
            <p:cNvSpPr txBox="1"/>
            <p:nvPr/>
          </p:nvSpPr>
          <p:spPr>
            <a:xfrm>
              <a:off x="172443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RF</a:t>
              </a:r>
              <a:endParaRPr>
                <a:sym typeface="Roboto"/>
              </a:endParaRPr>
            </a:p>
          </p:txBody>
        </p:sp>
      </p:grpSp>
      <p:grpSp>
        <p:nvGrpSpPr>
          <p:cNvPr id="196" name="Google Shape;196;p22"/>
          <p:cNvGrpSpPr/>
          <p:nvPr/>
        </p:nvGrpSpPr>
        <p:grpSpPr>
          <a:xfrm>
            <a:off x="1607383" y="1389057"/>
            <a:ext cx="628500" cy="3200140"/>
            <a:chOff x="2737765" y="1199512"/>
            <a:chExt cx="628500" cy="3200140"/>
          </a:xfrm>
        </p:grpSpPr>
        <p:grpSp>
          <p:nvGrpSpPr>
            <p:cNvPr id="197" name="Google Shape;197;p22"/>
            <p:cNvGrpSpPr/>
            <p:nvPr/>
          </p:nvGrpSpPr>
          <p:grpSpPr>
            <a:xfrm>
              <a:off x="2898307" y="1199512"/>
              <a:ext cx="307151" cy="2525539"/>
              <a:chOff x="3433296" y="1590200"/>
              <a:chExt cx="27090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6" y="2833173"/>
                <a:ext cx="270900" cy="984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33%</a:t>
              </a:r>
              <a:endParaRPr>
                <a:sym typeface="Fira Sans Extra Condensed Medium"/>
              </a:endParaRPr>
            </a:p>
          </p:txBody>
        </p:sp>
        <p:sp>
          <p:nvSpPr>
            <p:cNvPr id="201" name="Google Shape;201;p22"/>
            <p:cNvSpPr txBox="1"/>
            <p:nvPr/>
          </p:nvSpPr>
          <p:spPr>
            <a:xfrm>
              <a:off x="273776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GNB</a:t>
              </a:r>
              <a:endParaRPr>
                <a:sym typeface="Roboto"/>
              </a:endParaRPr>
            </a:p>
          </p:txBody>
        </p:sp>
      </p:grpSp>
      <p:cxnSp>
        <p:nvCxnSpPr>
          <p:cNvPr id="202" name="Google Shape;202;p22"/>
          <p:cNvCxnSpPr/>
          <p:nvPr/>
        </p:nvCxnSpPr>
        <p:spPr>
          <a:xfrm>
            <a:off x="296651" y="4284095"/>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203" name="Google Shape;203;p22"/>
          <p:cNvGrpSpPr/>
          <p:nvPr/>
        </p:nvGrpSpPr>
        <p:grpSpPr>
          <a:xfrm>
            <a:off x="6004913" y="1389057"/>
            <a:ext cx="628500" cy="3200140"/>
            <a:chOff x="6791075" y="1199512"/>
            <a:chExt cx="628500" cy="3200140"/>
          </a:xfrm>
        </p:grpSpPr>
        <p:grpSp>
          <p:nvGrpSpPr>
            <p:cNvPr id="204" name="Google Shape;204;p22"/>
            <p:cNvGrpSpPr/>
            <p:nvPr/>
          </p:nvGrpSpPr>
          <p:grpSpPr>
            <a:xfrm>
              <a:off x="6951612" y="1199512"/>
              <a:ext cx="307156" cy="2525539"/>
              <a:chOff x="3433292" y="1590200"/>
              <a:chExt cx="270908"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292" y="1933924"/>
                <a:ext cx="270900" cy="1883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83%</a:t>
              </a:r>
              <a:endParaRPr>
                <a:sym typeface="Fira Sans Extra Condensed Medium"/>
              </a:endParaRPr>
            </a:p>
          </p:txBody>
        </p:sp>
        <p:sp>
          <p:nvSpPr>
            <p:cNvPr id="208" name="Google Shape;208;p22"/>
            <p:cNvSpPr txBox="1"/>
            <p:nvPr/>
          </p:nvSpPr>
          <p:spPr>
            <a:xfrm>
              <a:off x="679107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KNN</a:t>
              </a:r>
              <a:endParaRPr>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15" name="Google Shape;215;p23"/>
          <p:cNvGrpSpPr/>
          <p:nvPr/>
        </p:nvGrpSpPr>
        <p:grpSpPr>
          <a:xfrm>
            <a:off x="470400" y="1495275"/>
            <a:ext cx="8203194" cy="3161275"/>
            <a:chOff x="707452" y="1261650"/>
            <a:chExt cx="1772705" cy="3161275"/>
          </a:xfrm>
        </p:grpSpPr>
        <p:sp>
          <p:nvSpPr>
            <p:cNvPr id="216" name="Google Shape;216;p23"/>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Metadata (</a:t>
              </a:r>
              <a:r>
                <a:rPr lang="en-US" sz="1700" dirty="0">
                  <a:solidFill>
                    <a:schemeClr val="accent1"/>
                  </a:solidFill>
                  <a:latin typeface="Fira Sans Extra Condensed Medium"/>
                  <a:ea typeface="Fira Sans Extra Condensed Medium"/>
                  <a:cs typeface="Fira Sans Extra Condensed Medium"/>
                  <a:sym typeface="Fira Sans Extra Condensed Medium"/>
                </a:rPr>
                <a:t>178 entries</a:t>
              </a:r>
              <a:r>
                <a:rPr lang="en" sz="1700" dirty="0">
                  <a:solidFill>
                    <a:schemeClr val="accent1"/>
                  </a:solidFill>
                  <a:latin typeface="Fira Sans Extra Condensed Medium"/>
                  <a:ea typeface="Fira Sans Extra Condensed Medium"/>
                  <a:cs typeface="Fira Sans Extra Condensed Medium"/>
                  <a:sym typeface="Fira Sans Extra Condensed Medium"/>
                </a:rPr>
                <a:t>)</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17" name="Google Shape;217;p23"/>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                            name     role         type  demographic</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0                          class   Target  Categorical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1                        Alcohol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2                      Malicacid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3                            Ash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4              Alcalinity_of_ash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5                      Magnesium  Feature      Integer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6                  Total_phenols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7                     Flavanoids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8           Nonflavanoid_phenols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9                Proanthocyanins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10               Color_intensity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11                           Hue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12  0D280_0D315_of_diluted_wines  Feature   Continuous        None   </a:t>
              </a:r>
              <a:endParaRPr sz="1050" dirty="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dirty="0">
                  <a:solidFill>
                    <a:srgbClr val="212121"/>
                  </a:solidFill>
                  <a:highlight>
                    <a:srgbClr val="FFFFFF"/>
                  </a:highlight>
                  <a:latin typeface="Courier New"/>
                  <a:ea typeface="Courier New"/>
                  <a:cs typeface="Courier New"/>
                  <a:sym typeface="Courier New"/>
                </a:rPr>
                <a:t>13                       Proline  Feature      Integer        None   </a:t>
              </a:r>
              <a:endParaRPr sz="1200" dirty="0">
                <a:solidFill>
                  <a:srgbClr val="434343"/>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TextBox 2">
            <a:extLst>
              <a:ext uri="{FF2B5EF4-FFF2-40B4-BE49-F238E27FC236}">
                <a16:creationId xmlns:a16="http://schemas.microsoft.com/office/drawing/2014/main" id="{0E4894B8-572E-8311-BEA7-E2C8A3E53C0F}"/>
              </a:ext>
            </a:extLst>
          </p:cNvPr>
          <p:cNvSpPr txBox="1"/>
          <p:nvPr/>
        </p:nvSpPr>
        <p:spPr>
          <a:xfrm>
            <a:off x="5892871" y="1954783"/>
            <a:ext cx="3154485" cy="2569934"/>
          </a:xfrm>
          <a:prstGeom prst="rect">
            <a:avLst/>
          </a:prstGeom>
          <a:noFill/>
        </p:spPr>
        <p:txBody>
          <a:bodyPr wrap="square" rtlCol="0">
            <a:spAutoFit/>
          </a:bodyPr>
          <a:lstStyle/>
          <a:p>
            <a:pPr algn="l"/>
            <a:r>
              <a:rPr lang="el-GR" sz="1050" b="1" dirty="0">
                <a:solidFill>
                  <a:srgbClr val="212121"/>
                </a:solidFill>
                <a:highlight>
                  <a:srgbClr val="FFFFFF"/>
                </a:highlight>
                <a:latin typeface="Courier New"/>
                <a:cs typeface="Courier New"/>
              </a:rPr>
              <a:t>Τάξη</a:t>
            </a:r>
          </a:p>
          <a:p>
            <a:pPr algn="l"/>
            <a:r>
              <a:rPr lang="el-GR" sz="1050" b="1" dirty="0">
                <a:solidFill>
                  <a:srgbClr val="212121"/>
                </a:solidFill>
                <a:highlight>
                  <a:srgbClr val="FFFFFF"/>
                </a:highlight>
                <a:latin typeface="Courier New"/>
                <a:cs typeface="Courier New"/>
              </a:rPr>
              <a:t>Αλκοόλ</a:t>
            </a:r>
          </a:p>
          <a:p>
            <a:pPr algn="l"/>
            <a:r>
              <a:rPr lang="el-GR" sz="1050" b="1" dirty="0" err="1">
                <a:solidFill>
                  <a:srgbClr val="212121"/>
                </a:solidFill>
                <a:highlight>
                  <a:srgbClr val="FFFFFF"/>
                </a:highlight>
                <a:latin typeface="Courier New"/>
                <a:cs typeface="Courier New"/>
              </a:rPr>
              <a:t>Μηλοξίνη</a:t>
            </a:r>
            <a:endParaRPr lang="el-GR" sz="1050" b="1" dirty="0">
              <a:solidFill>
                <a:srgbClr val="212121"/>
              </a:solidFill>
              <a:highlight>
                <a:srgbClr val="FFFFFF"/>
              </a:highlight>
              <a:latin typeface="Courier New"/>
              <a:cs typeface="Courier New"/>
            </a:endParaRPr>
          </a:p>
          <a:p>
            <a:pPr algn="l"/>
            <a:r>
              <a:rPr lang="el-GR" sz="1050" b="1" dirty="0">
                <a:solidFill>
                  <a:srgbClr val="212121"/>
                </a:solidFill>
                <a:highlight>
                  <a:srgbClr val="FFFFFF"/>
                </a:highlight>
                <a:latin typeface="Courier New"/>
                <a:cs typeface="Courier New"/>
              </a:rPr>
              <a:t>Στάχτη</a:t>
            </a:r>
          </a:p>
          <a:p>
            <a:pPr algn="l"/>
            <a:r>
              <a:rPr lang="el-GR" sz="1050" b="1" dirty="0" err="1">
                <a:solidFill>
                  <a:srgbClr val="212121"/>
                </a:solidFill>
                <a:highlight>
                  <a:srgbClr val="FFFFFF"/>
                </a:highlight>
                <a:latin typeface="Courier New"/>
                <a:cs typeface="Courier New"/>
              </a:rPr>
              <a:t>Αλκαλικότητα</a:t>
            </a:r>
            <a:r>
              <a:rPr lang="el-GR" sz="1050" b="1" dirty="0">
                <a:solidFill>
                  <a:srgbClr val="212121"/>
                </a:solidFill>
                <a:highlight>
                  <a:srgbClr val="FFFFFF"/>
                </a:highlight>
                <a:latin typeface="Courier New"/>
                <a:cs typeface="Courier New"/>
              </a:rPr>
              <a:t> της στάχτης</a:t>
            </a:r>
          </a:p>
          <a:p>
            <a:pPr algn="l"/>
            <a:r>
              <a:rPr lang="el-GR" sz="1050" b="1" dirty="0">
                <a:solidFill>
                  <a:srgbClr val="212121"/>
                </a:solidFill>
                <a:highlight>
                  <a:srgbClr val="FFFFFF"/>
                </a:highlight>
                <a:latin typeface="Courier New"/>
                <a:cs typeface="Courier New"/>
              </a:rPr>
              <a:t>Μαγνήσιο</a:t>
            </a:r>
          </a:p>
          <a:p>
            <a:pPr algn="l"/>
            <a:r>
              <a:rPr lang="el-GR" sz="1050" b="1" dirty="0">
                <a:solidFill>
                  <a:srgbClr val="212121"/>
                </a:solidFill>
                <a:highlight>
                  <a:srgbClr val="FFFFFF"/>
                </a:highlight>
                <a:latin typeface="Courier New"/>
                <a:cs typeface="Courier New"/>
              </a:rPr>
              <a:t>Συνολικές φαινόλες</a:t>
            </a:r>
          </a:p>
          <a:p>
            <a:pPr algn="l"/>
            <a:r>
              <a:rPr lang="el-GR" sz="1050" b="1" dirty="0" err="1">
                <a:solidFill>
                  <a:srgbClr val="212121"/>
                </a:solidFill>
                <a:highlight>
                  <a:srgbClr val="FFFFFF"/>
                </a:highlight>
                <a:latin typeface="Courier New"/>
                <a:cs typeface="Courier New"/>
              </a:rPr>
              <a:t>Φλαβανοειδή</a:t>
            </a:r>
            <a:endParaRPr lang="el-GR" sz="1050" b="1" dirty="0">
              <a:solidFill>
                <a:srgbClr val="212121"/>
              </a:solidFill>
              <a:highlight>
                <a:srgbClr val="FFFFFF"/>
              </a:highlight>
              <a:latin typeface="Courier New"/>
              <a:cs typeface="Courier New"/>
            </a:endParaRPr>
          </a:p>
          <a:p>
            <a:pPr algn="l"/>
            <a:r>
              <a:rPr lang="el-GR" sz="1050" b="1" dirty="0">
                <a:solidFill>
                  <a:srgbClr val="212121"/>
                </a:solidFill>
                <a:highlight>
                  <a:srgbClr val="FFFFFF"/>
                </a:highlight>
                <a:latin typeface="Courier New"/>
                <a:cs typeface="Courier New"/>
              </a:rPr>
              <a:t>Μη </a:t>
            </a:r>
            <a:r>
              <a:rPr lang="el-GR" sz="1050" b="1" dirty="0" err="1">
                <a:solidFill>
                  <a:srgbClr val="212121"/>
                </a:solidFill>
                <a:highlight>
                  <a:srgbClr val="FFFFFF"/>
                </a:highlight>
                <a:latin typeface="Courier New"/>
                <a:cs typeface="Courier New"/>
              </a:rPr>
              <a:t>φλαβονοειδείς</a:t>
            </a:r>
            <a:r>
              <a:rPr lang="el-GR" sz="1050" b="1" dirty="0">
                <a:solidFill>
                  <a:srgbClr val="212121"/>
                </a:solidFill>
                <a:highlight>
                  <a:srgbClr val="FFFFFF"/>
                </a:highlight>
                <a:latin typeface="Courier New"/>
                <a:cs typeface="Courier New"/>
              </a:rPr>
              <a:t> φαινόλες</a:t>
            </a:r>
          </a:p>
          <a:p>
            <a:pPr algn="l"/>
            <a:r>
              <a:rPr lang="el-GR" sz="1050" b="1" dirty="0" err="1">
                <a:solidFill>
                  <a:srgbClr val="212121"/>
                </a:solidFill>
                <a:highlight>
                  <a:srgbClr val="FFFFFF"/>
                </a:highlight>
                <a:latin typeface="Courier New"/>
                <a:cs typeface="Courier New"/>
              </a:rPr>
              <a:t>Προανθοκυανίνες</a:t>
            </a:r>
            <a:endParaRPr lang="el-GR" sz="1050" b="1" dirty="0">
              <a:solidFill>
                <a:srgbClr val="212121"/>
              </a:solidFill>
              <a:highlight>
                <a:srgbClr val="FFFFFF"/>
              </a:highlight>
              <a:latin typeface="Courier New"/>
              <a:cs typeface="Courier New"/>
            </a:endParaRPr>
          </a:p>
          <a:p>
            <a:pPr algn="l"/>
            <a:r>
              <a:rPr lang="el-GR" sz="1050" b="1" dirty="0">
                <a:solidFill>
                  <a:srgbClr val="212121"/>
                </a:solidFill>
                <a:highlight>
                  <a:srgbClr val="FFFFFF"/>
                </a:highlight>
                <a:latin typeface="Courier New"/>
                <a:cs typeface="Courier New"/>
              </a:rPr>
              <a:t>Ένταση χρώματος</a:t>
            </a:r>
          </a:p>
          <a:p>
            <a:pPr algn="l"/>
            <a:r>
              <a:rPr lang="el-GR" sz="1050" b="1" dirty="0">
                <a:solidFill>
                  <a:srgbClr val="212121"/>
                </a:solidFill>
                <a:highlight>
                  <a:srgbClr val="FFFFFF"/>
                </a:highlight>
                <a:latin typeface="Courier New"/>
                <a:cs typeface="Courier New"/>
              </a:rPr>
              <a:t>Απόχρωση</a:t>
            </a:r>
          </a:p>
          <a:p>
            <a:pPr algn="l"/>
            <a:r>
              <a:rPr lang="en-US" sz="1050" b="1" dirty="0">
                <a:solidFill>
                  <a:srgbClr val="212121"/>
                </a:solidFill>
                <a:highlight>
                  <a:srgbClr val="FFFFFF"/>
                </a:highlight>
                <a:latin typeface="Courier New"/>
                <a:cs typeface="Courier New"/>
              </a:rPr>
              <a:t>0D280_0D315 </a:t>
            </a:r>
            <a:r>
              <a:rPr lang="el-GR" sz="1050" b="1" dirty="0">
                <a:solidFill>
                  <a:srgbClr val="212121"/>
                </a:solidFill>
                <a:highlight>
                  <a:srgbClr val="FFFFFF"/>
                </a:highlight>
                <a:latin typeface="Courier New"/>
                <a:cs typeface="Courier New"/>
              </a:rPr>
              <a:t>των αραιωμένων κρασιών</a:t>
            </a:r>
          </a:p>
          <a:p>
            <a:pPr algn="l"/>
            <a:r>
              <a:rPr lang="el-GR" sz="1050" b="1" dirty="0" err="1">
                <a:solidFill>
                  <a:srgbClr val="212121"/>
                </a:solidFill>
                <a:highlight>
                  <a:srgbClr val="FFFFFF"/>
                </a:highlight>
                <a:latin typeface="Courier New"/>
                <a:cs typeface="Courier New"/>
              </a:rPr>
              <a:t>Προλίνη</a:t>
            </a:r>
            <a:endParaRPr lang="el-GR" sz="1050" b="1" dirty="0">
              <a:solidFill>
                <a:srgbClr val="212121"/>
              </a:solidFill>
              <a:highlight>
                <a:srgbClr val="FFFFFF"/>
              </a:highlight>
              <a:latin typeface="Courier New"/>
              <a:cs typeface="Courier New"/>
            </a:endParaRPr>
          </a:p>
          <a:p>
            <a:endParaRPr lang="en-US" b="1" dirty="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500" fill="hold"/>
                                        <p:tgtEl>
                                          <p:spTgt spid="215"/>
                                        </p:tgtEl>
                                        <p:attrNameLst>
                                          <p:attrName>ppt_x</p:attrName>
                                        </p:attrNameLst>
                                      </p:cBhvr>
                                      <p:tavLst>
                                        <p:tav tm="0">
                                          <p:val>
                                            <p:strVal val="#ppt_x"/>
                                          </p:val>
                                        </p:tav>
                                        <p:tav tm="100000">
                                          <p:val>
                                            <p:strVal val="#ppt_x"/>
                                          </p:val>
                                        </p:tav>
                                      </p:tavLst>
                                    </p:anim>
                                    <p:anim calcmode="lin" valueType="num">
                                      <p:cBhvr additive="base">
                                        <p:cTn id="8"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250" fill="hold"/>
                                        <p:tgtEl>
                                          <p:spTgt spid="2"/>
                                        </p:tgtEl>
                                        <p:attrNameLst>
                                          <p:attrName>ppt_x</p:attrName>
                                        </p:attrNameLst>
                                      </p:cBhvr>
                                      <p:tavLst>
                                        <p:tav tm="0">
                                          <p:val>
                                            <p:strVal val="#ppt_x"/>
                                          </p:val>
                                        </p:tav>
                                        <p:tav tm="100000">
                                          <p:val>
                                            <p:strVal val="#ppt_x"/>
                                          </p:val>
                                        </p:tav>
                                      </p:tavLst>
                                    </p:anim>
                                    <p:anim calcmode="lin" valueType="num">
                                      <p:cBhvr additive="base">
                                        <p:cTn id="20"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25" name="Google Shape;225;p24"/>
          <p:cNvGrpSpPr/>
          <p:nvPr/>
        </p:nvGrpSpPr>
        <p:grpSpPr>
          <a:xfrm>
            <a:off x="470400" y="1495275"/>
            <a:ext cx="8203194" cy="3161275"/>
            <a:chOff x="707452" y="1261650"/>
            <a:chExt cx="1772705" cy="3161275"/>
          </a:xfrm>
        </p:grpSpPr>
        <p:sp>
          <p:nvSpPr>
            <p:cNvPr id="226" name="Google Shape;226;p24"/>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Describe</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27" name="Google Shape;227;p24"/>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pic>
        <p:nvPicPr>
          <p:cNvPr id="230" name="Google Shape;230;p24"/>
          <p:cNvPicPr preferRelativeResize="0"/>
          <p:nvPr/>
        </p:nvPicPr>
        <p:blipFill>
          <a:blip r:embed="rId3">
            <a:alphaModFix/>
          </a:blip>
          <a:stretch>
            <a:fillRect/>
          </a:stretch>
        </p:blipFill>
        <p:spPr>
          <a:xfrm>
            <a:off x="154288" y="1969275"/>
            <a:ext cx="8835424" cy="1483900"/>
          </a:xfrm>
          <a:prstGeom prst="rect">
            <a:avLst/>
          </a:prstGeom>
          <a:noFill/>
          <a:ln>
            <a:noFill/>
          </a:ln>
        </p:spPr>
      </p:pic>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 calcmode="lin" valueType="num">
                                      <p:cBhvr additive="base">
                                        <p:cTn id="7" dur="500" fill="hold"/>
                                        <p:tgtEl>
                                          <p:spTgt spid="230"/>
                                        </p:tgtEl>
                                        <p:attrNameLst>
                                          <p:attrName>ppt_x</p:attrName>
                                        </p:attrNameLst>
                                      </p:cBhvr>
                                      <p:tavLst>
                                        <p:tav tm="0">
                                          <p:val>
                                            <p:strVal val="#ppt_x"/>
                                          </p:val>
                                        </p:tav>
                                        <p:tav tm="100000">
                                          <p:val>
                                            <p:strVal val="#ppt_x"/>
                                          </p:val>
                                        </p:tav>
                                      </p:tavLst>
                                    </p:anim>
                                    <p:anim calcmode="lin" valueType="num">
                                      <p:cBhvr additive="base">
                                        <p:cTn id="8"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508001" y="-197001"/>
            <a:ext cx="6447501"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39" name="Google Shape;239;p2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6" name="Google Shape;236;p25"/>
          <p:cNvGrpSpPr/>
          <p:nvPr/>
        </p:nvGrpSpPr>
        <p:grpSpPr>
          <a:xfrm>
            <a:off x="470400" y="841074"/>
            <a:ext cx="8203194" cy="3161275"/>
            <a:chOff x="707452" y="1261650"/>
            <a:chExt cx="1772705" cy="3161275"/>
          </a:xfrm>
        </p:grpSpPr>
        <p:sp>
          <p:nvSpPr>
            <p:cNvPr id="237" name="Google Shape;237;p25"/>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Histograms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8" name="Google Shape;238;p25"/>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D37D4B0D-855C-7666-3284-1B3083666765}"/>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73" y="1151049"/>
            <a:ext cx="2907100" cy="143059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025" y="1127997"/>
            <a:ext cx="2913919" cy="147670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1896" y="1121242"/>
            <a:ext cx="2913919" cy="147670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70" y="2712737"/>
            <a:ext cx="2945505" cy="1476701"/>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5025" y="2712736"/>
            <a:ext cx="2945505" cy="1476701"/>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4282" y="2712736"/>
            <a:ext cx="2913919" cy="1476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250" fill="hold"/>
                                        <p:tgtEl>
                                          <p:spTgt spid="2051"/>
                                        </p:tgtEl>
                                        <p:attrNameLst>
                                          <p:attrName>ppt_x</p:attrName>
                                        </p:attrNameLst>
                                      </p:cBhvr>
                                      <p:tavLst>
                                        <p:tav tm="0">
                                          <p:val>
                                            <p:strVal val="#ppt_x"/>
                                          </p:val>
                                        </p:tav>
                                        <p:tav tm="100000">
                                          <p:val>
                                            <p:strVal val="#ppt_x"/>
                                          </p:val>
                                        </p:tav>
                                      </p:tavLst>
                                    </p:anim>
                                    <p:anim calcmode="lin" valueType="num">
                                      <p:cBhvr additive="base">
                                        <p:cTn id="8"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5"/>
                                        </p:tgtEl>
                                        <p:attrNameLst>
                                          <p:attrName>style.visibility</p:attrName>
                                        </p:attrNameLst>
                                      </p:cBhvr>
                                      <p:to>
                                        <p:strVal val="visible"/>
                                      </p:to>
                                    </p:set>
                                    <p:anim calcmode="lin" valueType="num">
                                      <p:cBhvr additive="base">
                                        <p:cTn id="13" dur="250" fill="hold"/>
                                        <p:tgtEl>
                                          <p:spTgt spid="2055"/>
                                        </p:tgtEl>
                                        <p:attrNameLst>
                                          <p:attrName>ppt_x</p:attrName>
                                        </p:attrNameLst>
                                      </p:cBhvr>
                                      <p:tavLst>
                                        <p:tav tm="0">
                                          <p:val>
                                            <p:strVal val="#ppt_x"/>
                                          </p:val>
                                        </p:tav>
                                        <p:tav tm="100000">
                                          <p:val>
                                            <p:strVal val="#ppt_x"/>
                                          </p:val>
                                        </p:tav>
                                      </p:tavLst>
                                    </p:anim>
                                    <p:anim calcmode="lin" valueType="num">
                                      <p:cBhvr additive="base">
                                        <p:cTn id="14"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7"/>
                                        </p:tgtEl>
                                        <p:attrNameLst>
                                          <p:attrName>style.visibility</p:attrName>
                                        </p:attrNameLst>
                                      </p:cBhvr>
                                      <p:to>
                                        <p:strVal val="visible"/>
                                      </p:to>
                                    </p:set>
                                    <p:anim calcmode="lin" valueType="num">
                                      <p:cBhvr additive="base">
                                        <p:cTn id="19" dur="250" fill="hold"/>
                                        <p:tgtEl>
                                          <p:spTgt spid="2057"/>
                                        </p:tgtEl>
                                        <p:attrNameLst>
                                          <p:attrName>ppt_x</p:attrName>
                                        </p:attrNameLst>
                                      </p:cBhvr>
                                      <p:tavLst>
                                        <p:tav tm="0">
                                          <p:val>
                                            <p:strVal val="#ppt_x"/>
                                          </p:val>
                                        </p:tav>
                                        <p:tav tm="100000">
                                          <p:val>
                                            <p:strVal val="#ppt_x"/>
                                          </p:val>
                                        </p:tav>
                                      </p:tavLst>
                                    </p:anim>
                                    <p:anim calcmode="lin" valueType="num">
                                      <p:cBhvr additive="base">
                                        <p:cTn id="20"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9"/>
                                        </p:tgtEl>
                                        <p:attrNameLst>
                                          <p:attrName>style.visibility</p:attrName>
                                        </p:attrNameLst>
                                      </p:cBhvr>
                                      <p:to>
                                        <p:strVal val="visible"/>
                                      </p:to>
                                    </p:set>
                                    <p:anim calcmode="lin" valueType="num">
                                      <p:cBhvr additive="base">
                                        <p:cTn id="25" dur="250" fill="hold"/>
                                        <p:tgtEl>
                                          <p:spTgt spid="2059"/>
                                        </p:tgtEl>
                                        <p:attrNameLst>
                                          <p:attrName>ppt_x</p:attrName>
                                        </p:attrNameLst>
                                      </p:cBhvr>
                                      <p:tavLst>
                                        <p:tav tm="0">
                                          <p:val>
                                            <p:strVal val="#ppt_x"/>
                                          </p:val>
                                        </p:tav>
                                        <p:tav tm="100000">
                                          <p:val>
                                            <p:strVal val="#ppt_x"/>
                                          </p:val>
                                        </p:tav>
                                      </p:tavLst>
                                    </p:anim>
                                    <p:anim calcmode="lin" valueType="num">
                                      <p:cBhvr additive="base">
                                        <p:cTn id="26"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61"/>
                                        </p:tgtEl>
                                        <p:attrNameLst>
                                          <p:attrName>style.visibility</p:attrName>
                                        </p:attrNameLst>
                                      </p:cBhvr>
                                      <p:to>
                                        <p:strVal val="visible"/>
                                      </p:to>
                                    </p:set>
                                    <p:anim calcmode="lin" valueType="num">
                                      <p:cBhvr additive="base">
                                        <p:cTn id="31" dur="250" fill="hold"/>
                                        <p:tgtEl>
                                          <p:spTgt spid="2061"/>
                                        </p:tgtEl>
                                        <p:attrNameLst>
                                          <p:attrName>ppt_x</p:attrName>
                                        </p:attrNameLst>
                                      </p:cBhvr>
                                      <p:tavLst>
                                        <p:tav tm="0">
                                          <p:val>
                                            <p:strVal val="#ppt_x"/>
                                          </p:val>
                                        </p:tav>
                                        <p:tav tm="100000">
                                          <p:val>
                                            <p:strVal val="#ppt_x"/>
                                          </p:val>
                                        </p:tav>
                                      </p:tavLst>
                                    </p:anim>
                                    <p:anim calcmode="lin" valueType="num">
                                      <p:cBhvr additive="base">
                                        <p:cTn id="32"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3"/>
                                        </p:tgtEl>
                                        <p:attrNameLst>
                                          <p:attrName>style.visibility</p:attrName>
                                        </p:attrNameLst>
                                      </p:cBhvr>
                                      <p:to>
                                        <p:strVal val="visible"/>
                                      </p:to>
                                    </p:set>
                                    <p:anim calcmode="lin" valueType="num">
                                      <p:cBhvr additive="base">
                                        <p:cTn id="37" dur="250" fill="hold"/>
                                        <p:tgtEl>
                                          <p:spTgt spid="2063"/>
                                        </p:tgtEl>
                                        <p:attrNameLst>
                                          <p:attrName>ppt_x</p:attrName>
                                        </p:attrNameLst>
                                      </p:cBhvr>
                                      <p:tavLst>
                                        <p:tav tm="0">
                                          <p:val>
                                            <p:strVal val="#ppt_x"/>
                                          </p:val>
                                        </p:tav>
                                        <p:tav tm="100000">
                                          <p:val>
                                            <p:strVal val="#ppt_x"/>
                                          </p:val>
                                        </p:tav>
                                      </p:tavLst>
                                    </p:anim>
                                    <p:anim calcmode="lin" valueType="num">
                                      <p:cBhvr additive="base">
                                        <p:cTn id="38"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508001" y="-197001"/>
            <a:ext cx="6447501"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39" name="Google Shape;239;p25"/>
          <p:cNvSpPr txBox="1">
            <a:spLocks noGrp="1"/>
          </p:cNvSpPr>
          <p:nvPr>
            <p:ph type="sldNum" sz="quarter" idx="12"/>
          </p:nvPr>
        </p:nvSpPr>
        <p:spPr>
          <a:xfrm>
            <a:off x="5469125" y="4947047"/>
            <a:ext cx="512504"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grpSp>
        <p:nvGrpSpPr>
          <p:cNvPr id="236" name="Google Shape;236;p25"/>
          <p:cNvGrpSpPr/>
          <p:nvPr/>
        </p:nvGrpSpPr>
        <p:grpSpPr>
          <a:xfrm>
            <a:off x="470400" y="841074"/>
            <a:ext cx="8203194" cy="3161275"/>
            <a:chOff x="707452" y="1261650"/>
            <a:chExt cx="1772705" cy="3161275"/>
          </a:xfrm>
        </p:grpSpPr>
        <p:sp>
          <p:nvSpPr>
            <p:cNvPr id="237" name="Google Shape;237;p25"/>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Histograms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8" name="Google Shape;238;p25"/>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D37D4B0D-855C-7666-3284-1B3083666765}"/>
              </a:ext>
            </a:extLst>
          </p:cNvPr>
          <p:cNvSpPr txBox="1"/>
          <p:nvPr/>
        </p:nvSpPr>
        <p:spPr>
          <a:xfrm>
            <a:off x="5876229" y="4894158"/>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6" y="1127997"/>
            <a:ext cx="3000783" cy="1476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458" y="1127997"/>
            <a:ext cx="2913919" cy="14511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4283" y="485775"/>
            <a:ext cx="2913918" cy="14767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56" y="2712735"/>
            <a:ext cx="2945505" cy="147670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7012" y="2712735"/>
            <a:ext cx="2913919" cy="147670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4282" y="2041487"/>
            <a:ext cx="2913919" cy="145113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2696" y="3571637"/>
            <a:ext cx="2945505" cy="14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3799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2"/>
                                        </p:tgtEl>
                                        <p:attrNameLst>
                                          <p:attrName>style.visibility</p:attrName>
                                        </p:attrNameLst>
                                      </p:cBhvr>
                                      <p:to>
                                        <p:strVal val="visible"/>
                                      </p:to>
                                    </p:set>
                                    <p:anim calcmode="lin" valueType="num">
                                      <p:cBhvr additive="base">
                                        <p:cTn id="31" dur="250" fill="hold"/>
                                        <p:tgtEl>
                                          <p:spTgt spid="3082"/>
                                        </p:tgtEl>
                                        <p:attrNameLst>
                                          <p:attrName>ppt_x</p:attrName>
                                        </p:attrNameLst>
                                      </p:cBhvr>
                                      <p:tavLst>
                                        <p:tav tm="0">
                                          <p:val>
                                            <p:strVal val="#ppt_x"/>
                                          </p:val>
                                        </p:tav>
                                        <p:tav tm="100000">
                                          <p:val>
                                            <p:strVal val="#ppt_x"/>
                                          </p:val>
                                        </p:tav>
                                      </p:tavLst>
                                    </p:anim>
                                    <p:anim calcmode="lin" valueType="num">
                                      <p:cBhvr additive="base">
                                        <p:cTn id="32"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4"/>
                                        </p:tgtEl>
                                        <p:attrNameLst>
                                          <p:attrName>style.visibility</p:attrName>
                                        </p:attrNameLst>
                                      </p:cBhvr>
                                      <p:to>
                                        <p:strVal val="visible"/>
                                      </p:to>
                                    </p:set>
                                    <p:anim calcmode="lin" valueType="num">
                                      <p:cBhvr additive="base">
                                        <p:cTn id="37" dur="250" fill="hold"/>
                                        <p:tgtEl>
                                          <p:spTgt spid="3084"/>
                                        </p:tgtEl>
                                        <p:attrNameLst>
                                          <p:attrName>ppt_x</p:attrName>
                                        </p:attrNameLst>
                                      </p:cBhvr>
                                      <p:tavLst>
                                        <p:tav tm="0">
                                          <p:val>
                                            <p:strVal val="#ppt_x"/>
                                          </p:val>
                                        </p:tav>
                                        <p:tav tm="100000">
                                          <p:val>
                                            <p:strVal val="#ppt_x"/>
                                          </p:val>
                                        </p:tav>
                                      </p:tavLst>
                                    </p:anim>
                                    <p:anim calcmode="lin" valueType="num">
                                      <p:cBhvr additive="base">
                                        <p:cTn id="38"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6"/>
                                        </p:tgtEl>
                                        <p:attrNameLst>
                                          <p:attrName>style.visibility</p:attrName>
                                        </p:attrNameLst>
                                      </p:cBhvr>
                                      <p:to>
                                        <p:strVal val="visible"/>
                                      </p:to>
                                    </p:set>
                                    <p:anim calcmode="lin" valueType="num">
                                      <p:cBhvr additive="base">
                                        <p:cTn id="43" dur="250" fill="hold"/>
                                        <p:tgtEl>
                                          <p:spTgt spid="3086"/>
                                        </p:tgtEl>
                                        <p:attrNameLst>
                                          <p:attrName>ppt_x</p:attrName>
                                        </p:attrNameLst>
                                      </p:cBhvr>
                                      <p:tavLst>
                                        <p:tav tm="0">
                                          <p:val>
                                            <p:strVal val="#ppt_x"/>
                                          </p:val>
                                        </p:tav>
                                        <p:tav tm="100000">
                                          <p:val>
                                            <p:strVal val="#ppt_x"/>
                                          </p:val>
                                        </p:tav>
                                      </p:tavLst>
                                    </p:anim>
                                    <p:anim calcmode="lin" valueType="num">
                                      <p:cBhvr additive="base">
                                        <p:cTn id="44"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250" fill="hold"/>
                                        <p:tgtEl>
                                          <p:spTgt spid="2"/>
                                        </p:tgtEl>
                                        <p:attrNameLst>
                                          <p:attrName>ppt_x</p:attrName>
                                        </p:attrNameLst>
                                      </p:cBhvr>
                                      <p:tavLst>
                                        <p:tav tm="0">
                                          <p:val>
                                            <p:strVal val="#ppt_x"/>
                                          </p:val>
                                        </p:tav>
                                        <p:tav tm="100000">
                                          <p:val>
                                            <p:strVal val="#ppt_x"/>
                                          </p:val>
                                        </p:tav>
                                      </p:tavLst>
                                    </p:anim>
                                    <p:anim calcmode="lin" valueType="num">
                                      <p:cBhvr additive="base">
                                        <p:cTn id="50"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508001" y="-197001"/>
            <a:ext cx="6447501"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39" name="Google Shape;239;p25"/>
          <p:cNvSpPr txBox="1">
            <a:spLocks noGrp="1"/>
          </p:cNvSpPr>
          <p:nvPr>
            <p:ph type="sldNum" sz="quarter" idx="12"/>
          </p:nvPr>
        </p:nvSpPr>
        <p:spPr>
          <a:xfrm>
            <a:off x="5594590" y="4881383"/>
            <a:ext cx="512504"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grpSp>
        <p:nvGrpSpPr>
          <p:cNvPr id="236" name="Google Shape;236;p25"/>
          <p:cNvGrpSpPr/>
          <p:nvPr/>
        </p:nvGrpSpPr>
        <p:grpSpPr>
          <a:xfrm>
            <a:off x="470400" y="841074"/>
            <a:ext cx="8203194" cy="3161275"/>
            <a:chOff x="707452" y="1261650"/>
            <a:chExt cx="1772705" cy="3161275"/>
          </a:xfrm>
        </p:grpSpPr>
        <p:sp>
          <p:nvSpPr>
            <p:cNvPr id="237" name="Google Shape;237;p25"/>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Boxplots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8" name="Google Shape;238;p25"/>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D37D4B0D-855C-7666-3284-1B3083666765}"/>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72" y="1141151"/>
            <a:ext cx="2557795" cy="19988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974" y="1141151"/>
            <a:ext cx="2474022" cy="19959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803" y="1136901"/>
            <a:ext cx="2557796" cy="199885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44" y="3135757"/>
            <a:ext cx="2557796" cy="199885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46" y="3121676"/>
            <a:ext cx="2557796" cy="201293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790" y="3122815"/>
            <a:ext cx="2557795" cy="202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1590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508001" y="-197001"/>
            <a:ext cx="6447501"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39" name="Google Shape;239;p25"/>
          <p:cNvSpPr txBox="1">
            <a:spLocks noGrp="1"/>
          </p:cNvSpPr>
          <p:nvPr>
            <p:ph type="sldNum" sz="quarter" idx="12"/>
          </p:nvPr>
        </p:nvSpPr>
        <p:spPr>
          <a:xfrm>
            <a:off x="5594590" y="4881383"/>
            <a:ext cx="512504"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grpSp>
        <p:nvGrpSpPr>
          <p:cNvPr id="236" name="Google Shape;236;p25"/>
          <p:cNvGrpSpPr/>
          <p:nvPr/>
        </p:nvGrpSpPr>
        <p:grpSpPr>
          <a:xfrm>
            <a:off x="470400" y="841074"/>
            <a:ext cx="8203194" cy="3161275"/>
            <a:chOff x="707452" y="1261650"/>
            <a:chExt cx="1772705" cy="3161275"/>
          </a:xfrm>
        </p:grpSpPr>
        <p:sp>
          <p:nvSpPr>
            <p:cNvPr id="237" name="Google Shape;237;p25"/>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Boxplots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38" name="Google Shape;238;p25"/>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D37D4B0D-855C-7666-3284-1B3083666765}"/>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18" y="1103574"/>
            <a:ext cx="2474022" cy="19959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3047" y="1074809"/>
            <a:ext cx="2557795" cy="202473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021" y="33958"/>
            <a:ext cx="2091978" cy="1656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3" y="3147526"/>
            <a:ext cx="2506672" cy="199597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46" y="3118760"/>
            <a:ext cx="2557796" cy="202474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5563" y="1743750"/>
            <a:ext cx="2091977" cy="165600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4665" y="3453542"/>
            <a:ext cx="2131334" cy="16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1700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8"/>
                                        </p:tgtEl>
                                        <p:attrNameLst>
                                          <p:attrName>style.visibility</p:attrName>
                                        </p:attrNameLst>
                                      </p:cBhvr>
                                      <p:to>
                                        <p:strVal val="visible"/>
                                      </p:to>
                                    </p:set>
                                    <p:anim calcmode="lin" valueType="num">
                                      <p:cBhvr additive="base">
                                        <p:cTn id="25" dur="250" fill="hold"/>
                                        <p:tgtEl>
                                          <p:spTgt spid="5128"/>
                                        </p:tgtEl>
                                        <p:attrNameLst>
                                          <p:attrName>ppt_x</p:attrName>
                                        </p:attrNameLst>
                                      </p:cBhvr>
                                      <p:tavLst>
                                        <p:tav tm="0">
                                          <p:val>
                                            <p:strVal val="#ppt_x"/>
                                          </p:val>
                                        </p:tav>
                                        <p:tav tm="100000">
                                          <p:val>
                                            <p:strVal val="#ppt_x"/>
                                          </p:val>
                                        </p:tav>
                                      </p:tavLst>
                                    </p:anim>
                                    <p:anim calcmode="lin" valueType="num">
                                      <p:cBhvr additive="base">
                                        <p:cTn id="26"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0"/>
                                        </p:tgtEl>
                                        <p:attrNameLst>
                                          <p:attrName>style.visibility</p:attrName>
                                        </p:attrNameLst>
                                      </p:cBhvr>
                                      <p:to>
                                        <p:strVal val="visible"/>
                                      </p:to>
                                    </p:set>
                                    <p:anim calcmode="lin" valueType="num">
                                      <p:cBhvr additive="base">
                                        <p:cTn id="31" dur="250" fill="hold"/>
                                        <p:tgtEl>
                                          <p:spTgt spid="5130"/>
                                        </p:tgtEl>
                                        <p:attrNameLst>
                                          <p:attrName>ppt_x</p:attrName>
                                        </p:attrNameLst>
                                      </p:cBhvr>
                                      <p:tavLst>
                                        <p:tav tm="0">
                                          <p:val>
                                            <p:strVal val="#ppt_x"/>
                                          </p:val>
                                        </p:tav>
                                        <p:tav tm="100000">
                                          <p:val>
                                            <p:strVal val="#ppt_x"/>
                                          </p:val>
                                        </p:tav>
                                      </p:tavLst>
                                    </p:anim>
                                    <p:anim calcmode="lin" valueType="num">
                                      <p:cBhvr additive="base">
                                        <p:cTn id="32"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250" fill="hold"/>
                                        <p:tgtEl>
                                          <p:spTgt spid="5132"/>
                                        </p:tgtEl>
                                        <p:attrNameLst>
                                          <p:attrName>ppt_x</p:attrName>
                                        </p:attrNameLst>
                                      </p:cBhvr>
                                      <p:tavLst>
                                        <p:tav tm="0">
                                          <p:val>
                                            <p:strVal val="#ppt_x"/>
                                          </p:val>
                                        </p:tav>
                                        <p:tav tm="100000">
                                          <p:val>
                                            <p:strVal val="#ppt_x"/>
                                          </p:val>
                                        </p:tav>
                                      </p:tavLst>
                                    </p:anim>
                                    <p:anim calcmode="lin" valueType="num">
                                      <p:cBhvr additive="base">
                                        <p:cTn id="38"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4"/>
                                        </p:tgtEl>
                                        <p:attrNameLst>
                                          <p:attrName>style.visibility</p:attrName>
                                        </p:attrNameLst>
                                      </p:cBhvr>
                                      <p:to>
                                        <p:strVal val="visible"/>
                                      </p:to>
                                    </p:set>
                                    <p:anim calcmode="lin" valueType="num">
                                      <p:cBhvr additive="base">
                                        <p:cTn id="43" dur="250" fill="hold"/>
                                        <p:tgtEl>
                                          <p:spTgt spid="5134"/>
                                        </p:tgtEl>
                                        <p:attrNameLst>
                                          <p:attrName>ppt_x</p:attrName>
                                        </p:attrNameLst>
                                      </p:cBhvr>
                                      <p:tavLst>
                                        <p:tav tm="0">
                                          <p:val>
                                            <p:strVal val="#ppt_x"/>
                                          </p:val>
                                        </p:tav>
                                        <p:tav tm="100000">
                                          <p:val>
                                            <p:strVal val="#ppt_x"/>
                                          </p:val>
                                        </p:tav>
                                      </p:tavLst>
                                    </p:anim>
                                    <p:anim calcmode="lin" valueType="num">
                                      <p:cBhvr additive="base">
                                        <p:cTn id="44"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250" fill="hold"/>
                                        <p:tgtEl>
                                          <p:spTgt spid="2"/>
                                        </p:tgtEl>
                                        <p:attrNameLst>
                                          <p:attrName>ppt_x</p:attrName>
                                        </p:attrNameLst>
                                      </p:cBhvr>
                                      <p:tavLst>
                                        <p:tav tm="0">
                                          <p:val>
                                            <p:strVal val="#ppt_x"/>
                                          </p:val>
                                        </p:tav>
                                        <p:tav tm="100000">
                                          <p:val>
                                            <p:strVal val="#ppt_x"/>
                                          </p:val>
                                        </p:tav>
                                      </p:tavLst>
                                    </p:anim>
                                    <p:anim calcmode="lin" valueType="num">
                                      <p:cBhvr additive="base">
                                        <p:cTn id="50"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172" name="Google Shape;172;p22"/>
          <p:cNvGrpSpPr/>
          <p:nvPr/>
        </p:nvGrpSpPr>
        <p:grpSpPr>
          <a:xfrm>
            <a:off x="4761650" y="138905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529151" y="1389057"/>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ym typeface="Roboto"/>
                </a:rPr>
                <a:t>KNN</a:t>
              </a:r>
              <a:endParaRPr dirty="0">
                <a:sym typeface="Roboto"/>
              </a:endParaRPr>
            </a:p>
          </p:txBody>
        </p:sp>
      </p:grpSp>
      <p:grpSp>
        <p:nvGrpSpPr>
          <p:cNvPr id="184" name="Google Shape;184;p22"/>
          <p:cNvGrpSpPr/>
          <p:nvPr/>
        </p:nvGrpSpPr>
        <p:grpSpPr>
          <a:xfrm>
            <a:off x="3614942" y="1389057"/>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51" y="1389057"/>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382443" y="1389057"/>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ym typeface="Roboto"/>
                </a:rPr>
                <a:t>Random Forest</a:t>
              </a:r>
            </a:p>
            <a:p>
              <a:pPr marL="0" lvl="0" indent="0" algn="ctr" rtl="0">
                <a:spcBef>
                  <a:spcPts val="0"/>
                </a:spcBef>
                <a:spcAft>
                  <a:spcPts val="0"/>
                </a:spcAft>
                <a:buNone/>
              </a:pPr>
              <a:endParaRPr sz="1200" dirty="0">
                <a:sym typeface="Roboto"/>
              </a:endParaRPr>
            </a:p>
          </p:txBody>
        </p:sp>
      </p:grpSp>
      <p:cxnSp>
        <p:nvCxnSpPr>
          <p:cNvPr id="202" name="Google Shape;202;p22"/>
          <p:cNvCxnSpPr/>
          <p:nvPr/>
        </p:nvCxnSpPr>
        <p:spPr>
          <a:xfrm>
            <a:off x="296651" y="4284095"/>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203" name="Google Shape;203;p22"/>
          <p:cNvGrpSpPr/>
          <p:nvPr/>
        </p:nvGrpSpPr>
        <p:grpSpPr>
          <a:xfrm>
            <a:off x="5872474" y="1389057"/>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apple-system"/>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35;p25">
            <a:extLst>
              <a:ext uri="{FF2B5EF4-FFF2-40B4-BE49-F238E27FC236}">
                <a16:creationId xmlns:a16="http://schemas.microsoft.com/office/drawing/2014/main" id="{48126D6A-B632-CBFD-05A7-CCB80F611099}"/>
              </a:ext>
            </a:extLst>
          </p:cNvPr>
          <p:cNvSpPr txBox="1">
            <a:spLocks/>
          </p:cNvSpPr>
          <p:nvPr/>
        </p:nvSpPr>
        <p:spPr>
          <a:xfrm>
            <a:off x="508001" y="-197001"/>
            <a:ext cx="6447501" cy="990600"/>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a:solidFill>
                  <a:schemeClr val="dk1"/>
                </a:solidFill>
              </a:rPr>
              <a:t>Data Analysis in the wine data set</a:t>
            </a:r>
            <a:endParaRPr lang="en-US" dirty="0"/>
          </a:p>
        </p:txBody>
      </p:sp>
      <p:grpSp>
        <p:nvGrpSpPr>
          <p:cNvPr id="11" name="Google Shape;236;p25">
            <a:extLst>
              <a:ext uri="{FF2B5EF4-FFF2-40B4-BE49-F238E27FC236}">
                <a16:creationId xmlns:a16="http://schemas.microsoft.com/office/drawing/2014/main" id="{C124BFAE-A7E1-1837-C066-D575965BCAA1}"/>
              </a:ext>
            </a:extLst>
          </p:cNvPr>
          <p:cNvGrpSpPr/>
          <p:nvPr/>
        </p:nvGrpSpPr>
        <p:grpSpPr>
          <a:xfrm>
            <a:off x="470400" y="841074"/>
            <a:ext cx="8203194" cy="3161275"/>
            <a:chOff x="707452" y="1261650"/>
            <a:chExt cx="1772705" cy="3161275"/>
          </a:xfrm>
        </p:grpSpPr>
        <p:sp>
          <p:nvSpPr>
            <p:cNvPr id="12" name="Google Shape;237;p25">
              <a:extLst>
                <a:ext uri="{FF2B5EF4-FFF2-40B4-BE49-F238E27FC236}">
                  <a16:creationId xmlns:a16="http://schemas.microsoft.com/office/drawing/2014/main" id="{F309E1AA-C6AA-A810-7575-681B03F66AE7}"/>
                </a:ext>
              </a:extLst>
            </p:cNvPr>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Machine Learning Models - Accuracy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3" name="Google Shape;238;p25">
              <a:extLst>
                <a:ext uri="{FF2B5EF4-FFF2-40B4-BE49-F238E27FC236}">
                  <a16:creationId xmlns:a16="http://schemas.microsoft.com/office/drawing/2014/main" id="{E7919D40-C394-6EDA-5486-606A1B45740A}"/>
                </a:ext>
              </a:extLst>
            </p:cNvPr>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508001" y="-56507"/>
            <a:ext cx="6447501"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47" name="Google Shape;247;p26"/>
          <p:cNvGrpSpPr/>
          <p:nvPr/>
        </p:nvGrpSpPr>
        <p:grpSpPr>
          <a:xfrm>
            <a:off x="104640" y="847575"/>
            <a:ext cx="8203199" cy="3161275"/>
            <a:chOff x="707452" y="1261650"/>
            <a:chExt cx="1772706" cy="3161275"/>
          </a:xfrm>
        </p:grpSpPr>
        <p:sp>
          <p:nvSpPr>
            <p:cNvPr id="248" name="Google Shape;248;p26"/>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Correlation Analysis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49" name="Google Shape;249;p26"/>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pic>
        <p:nvPicPr>
          <p:cNvPr id="251" name="Google Shape;251;p26"/>
          <p:cNvPicPr preferRelativeResize="0">
            <a:picLocks noChangeAspect="1"/>
          </p:cNvPicPr>
          <p:nvPr/>
        </p:nvPicPr>
        <p:blipFill>
          <a:blip r:embed="rId3">
            <a:alphaModFix/>
          </a:blip>
          <a:stretch>
            <a:fillRect/>
          </a:stretch>
        </p:blipFill>
        <p:spPr>
          <a:xfrm>
            <a:off x="1897380" y="662517"/>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471160" y="210684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4366259" y="321241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4143299" y="209922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66259" y="187549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104612" y="1744716"/>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3086099" y="381000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6080759" y="847575"/>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CE1EBA-BF88-085C-99A4-C799F2ECB525}"/>
              </a:ext>
            </a:extLst>
          </p:cNvPr>
          <p:cNvSpPr txBox="1"/>
          <p:nvPr/>
        </p:nvSpPr>
        <p:spPr>
          <a:xfrm>
            <a:off x="104611" y="1203960"/>
            <a:ext cx="2364265" cy="307777"/>
          </a:xfrm>
          <a:prstGeom prst="rect">
            <a:avLst/>
          </a:prstGeom>
          <a:noFill/>
        </p:spPr>
        <p:txBody>
          <a:bodyPr wrap="square" rtlCol="0">
            <a:spAutoFit/>
          </a:bodyPr>
          <a:lstStyle/>
          <a:p>
            <a:r>
              <a:rPr lang="en-US" dirty="0"/>
              <a:t>abs(</a:t>
            </a:r>
            <a:r>
              <a:rPr lang="en-US" dirty="0" err="1"/>
              <a:t>df.corr</a:t>
            </a:r>
            <a:r>
              <a:rPr lang="en-US" dirty="0"/>
              <a:t>().</a:t>
            </a:r>
            <a:r>
              <a:rPr lang="en-US" dirty="0" err="1"/>
              <a:t>iloc</a:t>
            </a:r>
            <a:r>
              <a:rPr lang="en-US" dirty="0"/>
              <a:t>[</a:t>
            </a:r>
            <a:r>
              <a:rPr lang="en-US" dirty="0" err="1"/>
              <a:t>a,b</a:t>
            </a:r>
            <a:r>
              <a:rPr lang="en-US" dirty="0"/>
              <a:t>]) &gt; </a:t>
            </a:r>
            <a:r>
              <a:rPr lang="en-US" b="1" dirty="0">
                <a:solidFill>
                  <a:srgbClr val="13FF3A"/>
                </a:solidFill>
              </a:rPr>
              <a:t>0.7</a:t>
            </a: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250" fill="hold"/>
                                        <p:tgtEl>
                                          <p:spTgt spid="21"/>
                                        </p:tgtEl>
                                        <p:attrNameLst>
                                          <p:attrName>ppt_x</p:attrName>
                                        </p:attrNameLst>
                                      </p:cBhvr>
                                      <p:tavLst>
                                        <p:tav tm="0">
                                          <p:val>
                                            <p:strVal val="#ppt_x"/>
                                          </p:val>
                                        </p:tav>
                                        <p:tav tm="100000">
                                          <p:val>
                                            <p:strVal val="#ppt_x"/>
                                          </p:val>
                                        </p:tav>
                                      </p:tavLst>
                                    </p:anim>
                                    <p:anim calcmode="lin" valueType="num">
                                      <p:cBhvr additive="base">
                                        <p:cTn id="14"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250" fill="hold"/>
                                        <p:tgtEl>
                                          <p:spTgt spid="18"/>
                                        </p:tgtEl>
                                        <p:attrNameLst>
                                          <p:attrName>ppt_x</p:attrName>
                                        </p:attrNameLst>
                                      </p:cBhvr>
                                      <p:tavLst>
                                        <p:tav tm="0">
                                          <p:val>
                                            <p:strVal val="#ppt_x"/>
                                          </p:val>
                                        </p:tav>
                                        <p:tav tm="100000">
                                          <p:val>
                                            <p:strVal val="#ppt_x"/>
                                          </p:val>
                                        </p:tav>
                                      </p:tavLst>
                                    </p:anim>
                                    <p:anim calcmode="lin" valueType="num">
                                      <p:cBhvr additive="base">
                                        <p:cTn id="20" dur="25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250" fill="hold"/>
                                        <p:tgtEl>
                                          <p:spTgt spid="19"/>
                                        </p:tgtEl>
                                        <p:attrNameLst>
                                          <p:attrName>ppt_x</p:attrName>
                                        </p:attrNameLst>
                                      </p:cBhvr>
                                      <p:tavLst>
                                        <p:tav tm="0">
                                          <p:val>
                                            <p:strVal val="#ppt_x"/>
                                          </p:val>
                                        </p:tav>
                                        <p:tav tm="100000">
                                          <p:val>
                                            <p:strVal val="#ppt_x"/>
                                          </p:val>
                                        </p:tav>
                                      </p:tavLst>
                                    </p:anim>
                                    <p:anim calcmode="lin" valueType="num">
                                      <p:cBhvr additive="base">
                                        <p:cTn id="24"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250" fill="hold"/>
                                        <p:tgtEl>
                                          <p:spTgt spid="10"/>
                                        </p:tgtEl>
                                        <p:attrNameLst>
                                          <p:attrName>ppt_x</p:attrName>
                                        </p:attrNameLst>
                                      </p:cBhvr>
                                      <p:tavLst>
                                        <p:tav tm="0">
                                          <p:val>
                                            <p:strVal val="#ppt_x"/>
                                          </p:val>
                                        </p:tav>
                                        <p:tav tm="100000">
                                          <p:val>
                                            <p:strVal val="#ppt_x"/>
                                          </p:val>
                                        </p:tav>
                                      </p:tavLst>
                                    </p:anim>
                                    <p:anim calcmode="lin" valueType="num">
                                      <p:cBhvr additive="base">
                                        <p:cTn id="30" dur="25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250" fill="hold"/>
                                        <p:tgtEl>
                                          <p:spTgt spid="11"/>
                                        </p:tgtEl>
                                        <p:attrNameLst>
                                          <p:attrName>ppt_x</p:attrName>
                                        </p:attrNameLst>
                                      </p:cBhvr>
                                      <p:tavLst>
                                        <p:tav tm="0">
                                          <p:val>
                                            <p:strVal val="#ppt_x"/>
                                          </p:val>
                                        </p:tav>
                                        <p:tav tm="100000">
                                          <p:val>
                                            <p:strVal val="#ppt_x"/>
                                          </p:val>
                                        </p:tav>
                                      </p:tavLst>
                                    </p:anim>
                                    <p:anim calcmode="lin" valueType="num">
                                      <p:cBhvr additive="base">
                                        <p:cTn id="34" dur="25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250" fill="hold"/>
                                        <p:tgtEl>
                                          <p:spTgt spid="7"/>
                                        </p:tgtEl>
                                        <p:attrNameLst>
                                          <p:attrName>ppt_x</p:attrName>
                                        </p:attrNameLst>
                                      </p:cBhvr>
                                      <p:tavLst>
                                        <p:tav tm="0">
                                          <p:val>
                                            <p:strVal val="#ppt_x"/>
                                          </p:val>
                                        </p:tav>
                                        <p:tav tm="100000">
                                          <p:val>
                                            <p:strVal val="#ppt_x"/>
                                          </p:val>
                                        </p:tav>
                                      </p:tavLst>
                                    </p:anim>
                                    <p:anim calcmode="lin" valueType="num">
                                      <p:cBhvr additive="base">
                                        <p:cTn id="38" dur="25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250" fill="hold"/>
                                        <p:tgtEl>
                                          <p:spTgt spid="6"/>
                                        </p:tgtEl>
                                        <p:attrNameLst>
                                          <p:attrName>ppt_x</p:attrName>
                                        </p:attrNameLst>
                                      </p:cBhvr>
                                      <p:tavLst>
                                        <p:tav tm="0">
                                          <p:val>
                                            <p:strVal val="#ppt_x"/>
                                          </p:val>
                                        </p:tav>
                                        <p:tav tm="100000">
                                          <p:val>
                                            <p:strVal val="#ppt_x"/>
                                          </p:val>
                                        </p:tav>
                                      </p:tavLst>
                                    </p:anim>
                                    <p:anim calcmode="lin" valueType="num">
                                      <p:cBhvr additive="base">
                                        <p:cTn id="42"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250" fill="hold"/>
                                        <p:tgtEl>
                                          <p:spTgt spid="16"/>
                                        </p:tgtEl>
                                        <p:attrNameLst>
                                          <p:attrName>ppt_x</p:attrName>
                                        </p:attrNameLst>
                                      </p:cBhvr>
                                      <p:tavLst>
                                        <p:tav tm="0">
                                          <p:val>
                                            <p:strVal val="#ppt_x"/>
                                          </p:val>
                                        </p:tav>
                                        <p:tav tm="100000">
                                          <p:val>
                                            <p:strVal val="#ppt_x"/>
                                          </p:val>
                                        </p:tav>
                                      </p:tavLst>
                                    </p:anim>
                                    <p:anim calcmode="lin" valueType="num">
                                      <p:cBhvr additive="base">
                                        <p:cTn id="48"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250" fill="hold"/>
                                        <p:tgtEl>
                                          <p:spTgt spid="2"/>
                                        </p:tgtEl>
                                        <p:attrNameLst>
                                          <p:attrName>ppt_x</p:attrName>
                                        </p:attrNameLst>
                                      </p:cBhvr>
                                      <p:tavLst>
                                        <p:tav tm="0">
                                          <p:val>
                                            <p:strVal val="#ppt_x"/>
                                          </p:val>
                                        </p:tav>
                                        <p:tav tm="100000">
                                          <p:val>
                                            <p:strVal val="#ppt_x"/>
                                          </p:val>
                                        </p:tav>
                                      </p:tavLst>
                                    </p:anim>
                                    <p:anim calcmode="lin" valueType="num">
                                      <p:cBhvr additive="base">
                                        <p:cTn id="5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172" name="Google Shape;172;p22"/>
          <p:cNvGrpSpPr/>
          <p:nvPr/>
        </p:nvGrpSpPr>
        <p:grpSpPr>
          <a:xfrm>
            <a:off x="4761650" y="138905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529151" y="138905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ym typeface="Roboto"/>
                </a:rPr>
                <a:t>KNN</a:t>
              </a:r>
              <a:endParaRPr dirty="0">
                <a:sym typeface="Roboto"/>
              </a:endParaRPr>
            </a:p>
          </p:txBody>
        </p:sp>
      </p:grpSp>
      <p:grpSp>
        <p:nvGrpSpPr>
          <p:cNvPr id="184" name="Google Shape;184;p22"/>
          <p:cNvGrpSpPr/>
          <p:nvPr/>
        </p:nvGrpSpPr>
        <p:grpSpPr>
          <a:xfrm>
            <a:off x="3614942" y="1389057"/>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51" y="1389057"/>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382443" y="1389057"/>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ym typeface="Roboto"/>
                </a:rPr>
                <a:t>Random Forest</a:t>
              </a:r>
            </a:p>
            <a:p>
              <a:pPr marL="0" lvl="0" indent="0" algn="ctr" rtl="0">
                <a:spcBef>
                  <a:spcPts val="0"/>
                </a:spcBef>
                <a:spcAft>
                  <a:spcPts val="0"/>
                </a:spcAft>
                <a:buNone/>
              </a:pPr>
              <a:endParaRPr sz="1200" dirty="0">
                <a:sym typeface="Roboto"/>
              </a:endParaRPr>
            </a:p>
          </p:txBody>
        </p:sp>
      </p:grpSp>
      <p:cxnSp>
        <p:nvCxnSpPr>
          <p:cNvPr id="202" name="Google Shape;202;p22"/>
          <p:cNvCxnSpPr/>
          <p:nvPr/>
        </p:nvCxnSpPr>
        <p:spPr>
          <a:xfrm>
            <a:off x="296651" y="4284095"/>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203" name="Google Shape;203;p22"/>
          <p:cNvGrpSpPr/>
          <p:nvPr/>
        </p:nvGrpSpPr>
        <p:grpSpPr>
          <a:xfrm>
            <a:off x="5872474" y="1389057"/>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apple-system"/>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35;p25">
            <a:extLst>
              <a:ext uri="{FF2B5EF4-FFF2-40B4-BE49-F238E27FC236}">
                <a16:creationId xmlns:a16="http://schemas.microsoft.com/office/drawing/2014/main" id="{48126D6A-B632-CBFD-05A7-CCB80F611099}"/>
              </a:ext>
            </a:extLst>
          </p:cNvPr>
          <p:cNvSpPr txBox="1">
            <a:spLocks/>
          </p:cNvSpPr>
          <p:nvPr/>
        </p:nvSpPr>
        <p:spPr>
          <a:xfrm>
            <a:off x="508001" y="-197001"/>
            <a:ext cx="6447501" cy="990600"/>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a:solidFill>
                  <a:schemeClr val="dk1"/>
                </a:solidFill>
              </a:rPr>
              <a:t>Data Analysis in the wine data set</a:t>
            </a:r>
            <a:endParaRPr lang="en-US" dirty="0"/>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70428" y="841074"/>
            <a:ext cx="8203171"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Machine Learning Models – Accuracy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3831493" y="823148"/>
            <a:ext cx="4962665" cy="307777"/>
          </a:xfrm>
          <a:prstGeom prst="rect">
            <a:avLst/>
          </a:prstGeom>
          <a:noFill/>
        </p:spPr>
        <p:txBody>
          <a:bodyPr wrap="square" rtlCol="0">
            <a:spAutoFit/>
          </a:bodyPr>
          <a:lstStyle/>
          <a:p>
            <a:r>
              <a:rPr lang="en-US" dirty="0"/>
              <a:t>Drop columns: </a:t>
            </a:r>
            <a:r>
              <a:rPr lang="en-US" dirty="0" err="1"/>
              <a:t>Flavanoids</a:t>
            </a:r>
            <a:r>
              <a:rPr lang="en-US" dirty="0"/>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508001" y="-56507"/>
            <a:ext cx="6447501"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Analysis in the wine data set</a:t>
            </a:r>
            <a:endParaRPr dirty="0"/>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47" name="Google Shape;247;p26"/>
          <p:cNvGrpSpPr/>
          <p:nvPr/>
        </p:nvGrpSpPr>
        <p:grpSpPr>
          <a:xfrm>
            <a:off x="104640" y="847575"/>
            <a:ext cx="8203199" cy="3161275"/>
            <a:chOff x="707452" y="1261650"/>
            <a:chExt cx="1772706" cy="3161275"/>
          </a:xfrm>
        </p:grpSpPr>
        <p:sp>
          <p:nvSpPr>
            <p:cNvPr id="248" name="Google Shape;248;p26"/>
            <p:cNvSpPr txBox="1"/>
            <p:nvPr/>
          </p:nvSpPr>
          <p:spPr>
            <a:xfrm>
              <a:off x="707458" y="126165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Correlation Analysis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49" name="Google Shape;249;p26"/>
            <p:cNvSpPr txBox="1"/>
            <p:nvPr/>
          </p:nvSpPr>
          <p:spPr>
            <a:xfrm>
              <a:off x="707452" y="1515625"/>
              <a:ext cx="1772700"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pic>
        <p:nvPicPr>
          <p:cNvPr id="251" name="Google Shape;251;p26"/>
          <p:cNvPicPr preferRelativeResize="0">
            <a:picLocks noChangeAspect="1"/>
          </p:cNvPicPr>
          <p:nvPr/>
        </p:nvPicPr>
        <p:blipFill>
          <a:blip r:embed="rId3">
            <a:alphaModFix/>
          </a:blip>
          <a:stretch>
            <a:fillRect/>
          </a:stretch>
        </p:blipFill>
        <p:spPr>
          <a:xfrm>
            <a:off x="1897380" y="662517"/>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471160" y="210684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4143299" y="209922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66259" y="187549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3086099" y="381000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6080759" y="847575"/>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CE1EBA-BF88-085C-99A4-C799F2ECB525}"/>
              </a:ext>
            </a:extLst>
          </p:cNvPr>
          <p:cNvSpPr txBox="1"/>
          <p:nvPr/>
        </p:nvSpPr>
        <p:spPr>
          <a:xfrm>
            <a:off x="104611" y="1203960"/>
            <a:ext cx="2364265" cy="307777"/>
          </a:xfrm>
          <a:prstGeom prst="rect">
            <a:avLst/>
          </a:prstGeom>
          <a:noFill/>
        </p:spPr>
        <p:txBody>
          <a:bodyPr wrap="square" rtlCol="0">
            <a:spAutoFit/>
          </a:bodyPr>
          <a:lstStyle/>
          <a:p>
            <a:r>
              <a:rPr lang="en-US" dirty="0"/>
              <a:t>abs(</a:t>
            </a:r>
            <a:r>
              <a:rPr lang="en-US" dirty="0" err="1"/>
              <a:t>df.corr</a:t>
            </a:r>
            <a:r>
              <a:rPr lang="en-US" dirty="0"/>
              <a:t>().</a:t>
            </a:r>
            <a:r>
              <a:rPr lang="en-US" dirty="0" err="1"/>
              <a:t>iloc</a:t>
            </a:r>
            <a:r>
              <a:rPr lang="en-US" dirty="0"/>
              <a:t>[</a:t>
            </a:r>
            <a:r>
              <a:rPr lang="en-US" dirty="0" err="1"/>
              <a:t>a,b</a:t>
            </a:r>
            <a:r>
              <a:rPr lang="en-US" dirty="0"/>
              <a:t>]) &gt; </a:t>
            </a:r>
            <a:r>
              <a:rPr lang="en-US" b="1" dirty="0">
                <a:solidFill>
                  <a:srgbClr val="13FF3A"/>
                </a:solidFill>
              </a:rPr>
              <a:t>0.5</a:t>
            </a:r>
          </a:p>
        </p:txBody>
      </p:sp>
      <p:sp>
        <p:nvSpPr>
          <p:cNvPr id="3" name="Oval 2">
            <a:extLst>
              <a:ext uri="{FF2B5EF4-FFF2-40B4-BE49-F238E27FC236}">
                <a16:creationId xmlns:a16="http://schemas.microsoft.com/office/drawing/2014/main" id="{6F20A964-7FE6-C8DF-D920-29D399190854}"/>
              </a:ext>
            </a:extLst>
          </p:cNvPr>
          <p:cNvSpPr/>
          <p:nvPr/>
        </p:nvSpPr>
        <p:spPr>
          <a:xfrm>
            <a:off x="5242559" y="9950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5022389" y="76833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467470" y="298786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807229" y="188696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838054" y="21144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612018" y="212240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484735" y="189888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5278559" y="279188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3299970" y="301102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3044721" y="27986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4380854" y="23500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4161299" y="257628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412780" y="256907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3063242" y="346583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730583" y="79363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4151908"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4388636" y="323178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5053648" y="300540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474384" y="2564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5278892"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838054" y="323184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70259" y="1646754"/>
            <a:ext cx="2144699" cy="1223412"/>
          </a:xfrm>
          <a:prstGeom prst="rect">
            <a:avLst/>
          </a:prstGeom>
          <a:noFill/>
        </p:spPr>
        <p:txBody>
          <a:bodyPr wrap="square" rtlCol="0">
            <a:spAutoFit/>
          </a:bodyPr>
          <a:lstStyle/>
          <a:p>
            <a:r>
              <a:rPr lang="en-US" sz="1050" dirty="0" err="1"/>
              <a:t>Flavanoids</a:t>
            </a:r>
            <a:endParaRPr lang="en-US" sz="1050" dirty="0"/>
          </a:p>
          <a:p>
            <a:r>
              <a:rPr lang="en-US" sz="1050" dirty="0" err="1"/>
              <a:t>Nonflavanoid_phenols</a:t>
            </a:r>
            <a:endParaRPr lang="en-US" sz="1050" dirty="0"/>
          </a:p>
          <a:p>
            <a:r>
              <a:rPr lang="en-US" sz="1050" dirty="0"/>
              <a:t>Proanthocyanins</a:t>
            </a:r>
          </a:p>
          <a:p>
            <a:r>
              <a:rPr lang="en-US" sz="1050" dirty="0" err="1"/>
              <a:t>Color_intensity</a:t>
            </a:r>
            <a:endParaRPr lang="en-US" sz="1050" dirty="0"/>
          </a:p>
          <a:p>
            <a:r>
              <a:rPr lang="en-US" sz="1050" dirty="0"/>
              <a:t>Hue</a:t>
            </a:r>
          </a:p>
          <a:p>
            <a:r>
              <a:rPr lang="en-US" sz="1050" dirty="0"/>
              <a:t>0D280_0D315_of_diluted_wines</a:t>
            </a:r>
          </a:p>
          <a:p>
            <a:r>
              <a:rPr lang="en-US" sz="1050" dirty="0"/>
              <a:t>Proline</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250" fill="hold"/>
                                        <p:tgtEl>
                                          <p:spTgt spid="21"/>
                                        </p:tgtEl>
                                        <p:attrNameLst>
                                          <p:attrName>ppt_x</p:attrName>
                                        </p:attrNameLst>
                                      </p:cBhvr>
                                      <p:tavLst>
                                        <p:tav tm="0">
                                          <p:val>
                                            <p:strVal val="#ppt_x"/>
                                          </p:val>
                                        </p:tav>
                                        <p:tav tm="100000">
                                          <p:val>
                                            <p:strVal val="#ppt_x"/>
                                          </p:val>
                                        </p:tav>
                                      </p:tavLst>
                                    </p:anim>
                                    <p:anim calcmode="lin" valueType="num">
                                      <p:cBhvr additive="base">
                                        <p:cTn id="14"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250" fill="hold"/>
                                        <p:tgtEl>
                                          <p:spTgt spid="18"/>
                                        </p:tgtEl>
                                        <p:attrNameLst>
                                          <p:attrName>ppt_x</p:attrName>
                                        </p:attrNameLst>
                                      </p:cBhvr>
                                      <p:tavLst>
                                        <p:tav tm="0">
                                          <p:val>
                                            <p:strVal val="#ppt_x"/>
                                          </p:val>
                                        </p:tav>
                                        <p:tav tm="100000">
                                          <p:val>
                                            <p:strVal val="#ppt_x"/>
                                          </p:val>
                                        </p:tav>
                                      </p:tavLst>
                                    </p:anim>
                                    <p:anim calcmode="lin" valueType="num">
                                      <p:cBhvr additive="base">
                                        <p:cTn id="20" dur="25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250" fill="hold"/>
                                        <p:tgtEl>
                                          <p:spTgt spid="19"/>
                                        </p:tgtEl>
                                        <p:attrNameLst>
                                          <p:attrName>ppt_x</p:attrName>
                                        </p:attrNameLst>
                                      </p:cBhvr>
                                      <p:tavLst>
                                        <p:tav tm="0">
                                          <p:val>
                                            <p:strVal val="#ppt_x"/>
                                          </p:val>
                                        </p:tav>
                                        <p:tav tm="100000">
                                          <p:val>
                                            <p:strVal val="#ppt_x"/>
                                          </p:val>
                                        </p:tav>
                                      </p:tavLst>
                                    </p:anim>
                                    <p:anim calcmode="lin" valueType="num">
                                      <p:cBhvr additive="base">
                                        <p:cTn id="24"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250" fill="hold"/>
                                        <p:tgtEl>
                                          <p:spTgt spid="10"/>
                                        </p:tgtEl>
                                        <p:attrNameLst>
                                          <p:attrName>ppt_x</p:attrName>
                                        </p:attrNameLst>
                                      </p:cBhvr>
                                      <p:tavLst>
                                        <p:tav tm="0">
                                          <p:val>
                                            <p:strVal val="#ppt_x"/>
                                          </p:val>
                                        </p:tav>
                                        <p:tav tm="100000">
                                          <p:val>
                                            <p:strVal val="#ppt_x"/>
                                          </p:val>
                                        </p:tav>
                                      </p:tavLst>
                                    </p:anim>
                                    <p:anim calcmode="lin" valueType="num">
                                      <p:cBhvr additive="base">
                                        <p:cTn id="30" dur="25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250" fill="hold"/>
                                        <p:tgtEl>
                                          <p:spTgt spid="11"/>
                                        </p:tgtEl>
                                        <p:attrNameLst>
                                          <p:attrName>ppt_x</p:attrName>
                                        </p:attrNameLst>
                                      </p:cBhvr>
                                      <p:tavLst>
                                        <p:tav tm="0">
                                          <p:val>
                                            <p:strVal val="#ppt_x"/>
                                          </p:val>
                                        </p:tav>
                                        <p:tav tm="100000">
                                          <p:val>
                                            <p:strVal val="#ppt_x"/>
                                          </p:val>
                                        </p:tav>
                                      </p:tavLst>
                                    </p:anim>
                                    <p:anim calcmode="lin" valueType="num">
                                      <p:cBhvr additive="base">
                                        <p:cTn id="34" dur="25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250" fill="hold"/>
                                        <p:tgtEl>
                                          <p:spTgt spid="6"/>
                                        </p:tgtEl>
                                        <p:attrNameLst>
                                          <p:attrName>ppt_x</p:attrName>
                                        </p:attrNameLst>
                                      </p:cBhvr>
                                      <p:tavLst>
                                        <p:tav tm="0">
                                          <p:val>
                                            <p:strVal val="#ppt_x"/>
                                          </p:val>
                                        </p:tav>
                                        <p:tav tm="100000">
                                          <p:val>
                                            <p:strVal val="#ppt_x"/>
                                          </p:val>
                                        </p:tav>
                                      </p:tavLst>
                                    </p:anim>
                                    <p:anim calcmode="lin" valueType="num">
                                      <p:cBhvr additive="base">
                                        <p:cTn id="38" dur="25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250" fill="hold"/>
                                        <p:tgtEl>
                                          <p:spTgt spid="3"/>
                                        </p:tgtEl>
                                        <p:attrNameLst>
                                          <p:attrName>ppt_x</p:attrName>
                                        </p:attrNameLst>
                                      </p:cBhvr>
                                      <p:tavLst>
                                        <p:tav tm="0">
                                          <p:val>
                                            <p:strVal val="#ppt_x"/>
                                          </p:val>
                                        </p:tav>
                                        <p:tav tm="100000">
                                          <p:val>
                                            <p:strVal val="#ppt_x"/>
                                          </p:val>
                                        </p:tav>
                                      </p:tavLst>
                                    </p:anim>
                                    <p:anim calcmode="lin" valueType="num">
                                      <p:cBhvr additive="base">
                                        <p:cTn id="42" dur="250" fill="hold"/>
                                        <p:tgtEl>
                                          <p:spTgt spid="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250" fill="hold"/>
                                        <p:tgtEl>
                                          <p:spTgt spid="4"/>
                                        </p:tgtEl>
                                        <p:attrNameLst>
                                          <p:attrName>ppt_x</p:attrName>
                                        </p:attrNameLst>
                                      </p:cBhvr>
                                      <p:tavLst>
                                        <p:tav tm="0">
                                          <p:val>
                                            <p:strVal val="#ppt_x"/>
                                          </p:val>
                                        </p:tav>
                                        <p:tav tm="100000">
                                          <p:val>
                                            <p:strVal val="#ppt_x"/>
                                          </p:val>
                                        </p:tav>
                                      </p:tavLst>
                                    </p:anim>
                                    <p:anim calcmode="lin" valueType="num">
                                      <p:cBhvr additive="base">
                                        <p:cTn id="46" dur="250" fill="hold"/>
                                        <p:tgtEl>
                                          <p:spTgt spid="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250" fill="hold"/>
                                        <p:tgtEl>
                                          <p:spTgt spid="8"/>
                                        </p:tgtEl>
                                        <p:attrNameLst>
                                          <p:attrName>ppt_x</p:attrName>
                                        </p:attrNameLst>
                                      </p:cBhvr>
                                      <p:tavLst>
                                        <p:tav tm="0">
                                          <p:val>
                                            <p:strVal val="#ppt_x"/>
                                          </p:val>
                                        </p:tav>
                                        <p:tav tm="100000">
                                          <p:val>
                                            <p:strVal val="#ppt_x"/>
                                          </p:val>
                                        </p:tav>
                                      </p:tavLst>
                                    </p:anim>
                                    <p:anim calcmode="lin" valueType="num">
                                      <p:cBhvr additive="base">
                                        <p:cTn id="54" dur="250" fill="hold"/>
                                        <p:tgtEl>
                                          <p:spTgt spid="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250" fill="hold"/>
                                        <p:tgtEl>
                                          <p:spTgt spid="9"/>
                                        </p:tgtEl>
                                        <p:attrNameLst>
                                          <p:attrName>ppt_x</p:attrName>
                                        </p:attrNameLst>
                                      </p:cBhvr>
                                      <p:tavLst>
                                        <p:tav tm="0">
                                          <p:val>
                                            <p:strVal val="#ppt_x"/>
                                          </p:val>
                                        </p:tav>
                                        <p:tav tm="100000">
                                          <p:val>
                                            <p:strVal val="#ppt_x"/>
                                          </p:val>
                                        </p:tav>
                                      </p:tavLst>
                                    </p:anim>
                                    <p:anim calcmode="lin" valueType="num">
                                      <p:cBhvr additive="base">
                                        <p:cTn id="58" dur="25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250" fill="hold"/>
                                        <p:tgtEl>
                                          <p:spTgt spid="12"/>
                                        </p:tgtEl>
                                        <p:attrNameLst>
                                          <p:attrName>ppt_x</p:attrName>
                                        </p:attrNameLst>
                                      </p:cBhvr>
                                      <p:tavLst>
                                        <p:tav tm="0">
                                          <p:val>
                                            <p:strVal val="#ppt_x"/>
                                          </p:val>
                                        </p:tav>
                                        <p:tav tm="100000">
                                          <p:val>
                                            <p:strVal val="#ppt_x"/>
                                          </p:val>
                                        </p:tav>
                                      </p:tavLst>
                                    </p:anim>
                                    <p:anim calcmode="lin" valueType="num">
                                      <p:cBhvr additive="base">
                                        <p:cTn id="62" dur="250" fill="hold"/>
                                        <p:tgtEl>
                                          <p:spTgt spid="1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250" fill="hold"/>
                                        <p:tgtEl>
                                          <p:spTgt spid="14"/>
                                        </p:tgtEl>
                                        <p:attrNameLst>
                                          <p:attrName>ppt_x</p:attrName>
                                        </p:attrNameLst>
                                      </p:cBhvr>
                                      <p:tavLst>
                                        <p:tav tm="0">
                                          <p:val>
                                            <p:strVal val="#ppt_x"/>
                                          </p:val>
                                        </p:tav>
                                        <p:tav tm="100000">
                                          <p:val>
                                            <p:strVal val="#ppt_x"/>
                                          </p:val>
                                        </p:tav>
                                      </p:tavLst>
                                    </p:anim>
                                    <p:anim calcmode="lin" valueType="num">
                                      <p:cBhvr additive="base">
                                        <p:cTn id="66" dur="25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250" fill="hold"/>
                                        <p:tgtEl>
                                          <p:spTgt spid="15"/>
                                        </p:tgtEl>
                                        <p:attrNameLst>
                                          <p:attrName>ppt_x</p:attrName>
                                        </p:attrNameLst>
                                      </p:cBhvr>
                                      <p:tavLst>
                                        <p:tav tm="0">
                                          <p:val>
                                            <p:strVal val="#ppt_x"/>
                                          </p:val>
                                        </p:tav>
                                        <p:tav tm="100000">
                                          <p:val>
                                            <p:strVal val="#ppt_x"/>
                                          </p:val>
                                        </p:tav>
                                      </p:tavLst>
                                    </p:anim>
                                    <p:anim calcmode="lin" valueType="num">
                                      <p:cBhvr additive="base">
                                        <p:cTn id="70" dur="25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250" fill="hold"/>
                                        <p:tgtEl>
                                          <p:spTgt spid="20"/>
                                        </p:tgtEl>
                                        <p:attrNameLst>
                                          <p:attrName>ppt_x</p:attrName>
                                        </p:attrNameLst>
                                      </p:cBhvr>
                                      <p:tavLst>
                                        <p:tav tm="0">
                                          <p:val>
                                            <p:strVal val="#ppt_x"/>
                                          </p:val>
                                        </p:tav>
                                        <p:tav tm="100000">
                                          <p:val>
                                            <p:strVal val="#ppt_x"/>
                                          </p:val>
                                        </p:tav>
                                      </p:tavLst>
                                    </p:anim>
                                    <p:anim calcmode="lin" valueType="num">
                                      <p:cBhvr additive="base">
                                        <p:cTn id="74" dur="25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250" fill="hold"/>
                                        <p:tgtEl>
                                          <p:spTgt spid="22"/>
                                        </p:tgtEl>
                                        <p:attrNameLst>
                                          <p:attrName>ppt_x</p:attrName>
                                        </p:attrNameLst>
                                      </p:cBhvr>
                                      <p:tavLst>
                                        <p:tav tm="0">
                                          <p:val>
                                            <p:strVal val="#ppt_x"/>
                                          </p:val>
                                        </p:tav>
                                        <p:tav tm="100000">
                                          <p:val>
                                            <p:strVal val="#ppt_x"/>
                                          </p:val>
                                        </p:tav>
                                      </p:tavLst>
                                    </p:anim>
                                    <p:anim calcmode="lin" valueType="num">
                                      <p:cBhvr additive="base">
                                        <p:cTn id="78" dur="250" fill="hold"/>
                                        <p:tgtEl>
                                          <p:spTgt spid="2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250" fill="hold"/>
                                        <p:tgtEl>
                                          <p:spTgt spid="23"/>
                                        </p:tgtEl>
                                        <p:attrNameLst>
                                          <p:attrName>ppt_x</p:attrName>
                                        </p:attrNameLst>
                                      </p:cBhvr>
                                      <p:tavLst>
                                        <p:tav tm="0">
                                          <p:val>
                                            <p:strVal val="#ppt_x"/>
                                          </p:val>
                                        </p:tav>
                                        <p:tav tm="100000">
                                          <p:val>
                                            <p:strVal val="#ppt_x"/>
                                          </p:val>
                                        </p:tav>
                                      </p:tavLst>
                                    </p:anim>
                                    <p:anim calcmode="lin" valueType="num">
                                      <p:cBhvr additive="base">
                                        <p:cTn id="82" dur="250" fill="hold"/>
                                        <p:tgtEl>
                                          <p:spTgt spid="2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250" fill="hold"/>
                                        <p:tgtEl>
                                          <p:spTgt spid="24"/>
                                        </p:tgtEl>
                                        <p:attrNameLst>
                                          <p:attrName>ppt_x</p:attrName>
                                        </p:attrNameLst>
                                      </p:cBhvr>
                                      <p:tavLst>
                                        <p:tav tm="0">
                                          <p:val>
                                            <p:strVal val="#ppt_x"/>
                                          </p:val>
                                        </p:tav>
                                        <p:tav tm="100000">
                                          <p:val>
                                            <p:strVal val="#ppt_x"/>
                                          </p:val>
                                        </p:tav>
                                      </p:tavLst>
                                    </p:anim>
                                    <p:anim calcmode="lin" valueType="num">
                                      <p:cBhvr additive="base">
                                        <p:cTn id="86" dur="25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250" fill="hold"/>
                                        <p:tgtEl>
                                          <p:spTgt spid="25"/>
                                        </p:tgtEl>
                                        <p:attrNameLst>
                                          <p:attrName>ppt_x</p:attrName>
                                        </p:attrNameLst>
                                      </p:cBhvr>
                                      <p:tavLst>
                                        <p:tav tm="0">
                                          <p:val>
                                            <p:strVal val="#ppt_x"/>
                                          </p:val>
                                        </p:tav>
                                        <p:tav tm="100000">
                                          <p:val>
                                            <p:strVal val="#ppt_x"/>
                                          </p:val>
                                        </p:tav>
                                      </p:tavLst>
                                    </p:anim>
                                    <p:anim calcmode="lin" valueType="num">
                                      <p:cBhvr additive="base">
                                        <p:cTn id="90" dur="25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250" fill="hold"/>
                                        <p:tgtEl>
                                          <p:spTgt spid="26"/>
                                        </p:tgtEl>
                                        <p:attrNameLst>
                                          <p:attrName>ppt_x</p:attrName>
                                        </p:attrNameLst>
                                      </p:cBhvr>
                                      <p:tavLst>
                                        <p:tav tm="0">
                                          <p:val>
                                            <p:strVal val="#ppt_x"/>
                                          </p:val>
                                        </p:tav>
                                        <p:tav tm="100000">
                                          <p:val>
                                            <p:strVal val="#ppt_x"/>
                                          </p:val>
                                        </p:tav>
                                      </p:tavLst>
                                    </p:anim>
                                    <p:anim calcmode="lin" valueType="num">
                                      <p:cBhvr additive="base">
                                        <p:cTn id="94" dur="25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250" fill="hold"/>
                                        <p:tgtEl>
                                          <p:spTgt spid="27"/>
                                        </p:tgtEl>
                                        <p:attrNameLst>
                                          <p:attrName>ppt_x</p:attrName>
                                        </p:attrNameLst>
                                      </p:cBhvr>
                                      <p:tavLst>
                                        <p:tav tm="0">
                                          <p:val>
                                            <p:strVal val="#ppt_x"/>
                                          </p:val>
                                        </p:tav>
                                        <p:tav tm="100000">
                                          <p:val>
                                            <p:strVal val="#ppt_x"/>
                                          </p:val>
                                        </p:tav>
                                      </p:tavLst>
                                    </p:anim>
                                    <p:anim calcmode="lin" valueType="num">
                                      <p:cBhvr additive="base">
                                        <p:cTn id="98" dur="250" fill="hold"/>
                                        <p:tgtEl>
                                          <p:spTgt spid="2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 calcmode="lin" valueType="num">
                                      <p:cBhvr additive="base">
                                        <p:cTn id="101" dur="250" fill="hold"/>
                                        <p:tgtEl>
                                          <p:spTgt spid="28"/>
                                        </p:tgtEl>
                                        <p:attrNameLst>
                                          <p:attrName>ppt_x</p:attrName>
                                        </p:attrNameLst>
                                      </p:cBhvr>
                                      <p:tavLst>
                                        <p:tav tm="0">
                                          <p:val>
                                            <p:strVal val="#ppt_x"/>
                                          </p:val>
                                        </p:tav>
                                        <p:tav tm="100000">
                                          <p:val>
                                            <p:strVal val="#ppt_x"/>
                                          </p:val>
                                        </p:tav>
                                      </p:tavLst>
                                    </p:anim>
                                    <p:anim calcmode="lin" valueType="num">
                                      <p:cBhvr additive="base">
                                        <p:cTn id="102" dur="250" fill="hold"/>
                                        <p:tgtEl>
                                          <p:spTgt spid="2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additive="base">
                                        <p:cTn id="105" dur="250" fill="hold"/>
                                        <p:tgtEl>
                                          <p:spTgt spid="29"/>
                                        </p:tgtEl>
                                        <p:attrNameLst>
                                          <p:attrName>ppt_x</p:attrName>
                                        </p:attrNameLst>
                                      </p:cBhvr>
                                      <p:tavLst>
                                        <p:tav tm="0">
                                          <p:val>
                                            <p:strVal val="#ppt_x"/>
                                          </p:val>
                                        </p:tav>
                                        <p:tav tm="100000">
                                          <p:val>
                                            <p:strVal val="#ppt_x"/>
                                          </p:val>
                                        </p:tav>
                                      </p:tavLst>
                                    </p:anim>
                                    <p:anim calcmode="lin" valueType="num">
                                      <p:cBhvr additive="base">
                                        <p:cTn id="106" dur="250" fill="hold"/>
                                        <p:tgtEl>
                                          <p:spTgt spid="2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250" fill="hold"/>
                                        <p:tgtEl>
                                          <p:spTgt spid="30"/>
                                        </p:tgtEl>
                                        <p:attrNameLst>
                                          <p:attrName>ppt_x</p:attrName>
                                        </p:attrNameLst>
                                      </p:cBhvr>
                                      <p:tavLst>
                                        <p:tav tm="0">
                                          <p:val>
                                            <p:strVal val="#ppt_x"/>
                                          </p:val>
                                        </p:tav>
                                        <p:tav tm="100000">
                                          <p:val>
                                            <p:strVal val="#ppt_x"/>
                                          </p:val>
                                        </p:tav>
                                      </p:tavLst>
                                    </p:anim>
                                    <p:anim calcmode="lin" valueType="num">
                                      <p:cBhvr additive="base">
                                        <p:cTn id="110" dur="250" fill="hold"/>
                                        <p:tgtEl>
                                          <p:spTgt spid="3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250" fill="hold"/>
                                        <p:tgtEl>
                                          <p:spTgt spid="32"/>
                                        </p:tgtEl>
                                        <p:attrNameLst>
                                          <p:attrName>ppt_x</p:attrName>
                                        </p:attrNameLst>
                                      </p:cBhvr>
                                      <p:tavLst>
                                        <p:tav tm="0">
                                          <p:val>
                                            <p:strVal val="#ppt_x"/>
                                          </p:val>
                                        </p:tav>
                                        <p:tav tm="100000">
                                          <p:val>
                                            <p:strVal val="#ppt_x"/>
                                          </p:val>
                                        </p:tav>
                                      </p:tavLst>
                                    </p:anim>
                                    <p:anim calcmode="lin" valueType="num">
                                      <p:cBhvr additive="base">
                                        <p:cTn id="114" dur="25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 calcmode="lin" valueType="num">
                                      <p:cBhvr additive="base">
                                        <p:cTn id="117" dur="250" fill="hold"/>
                                        <p:tgtEl>
                                          <p:spTgt spid="33"/>
                                        </p:tgtEl>
                                        <p:attrNameLst>
                                          <p:attrName>ppt_x</p:attrName>
                                        </p:attrNameLst>
                                      </p:cBhvr>
                                      <p:tavLst>
                                        <p:tav tm="0">
                                          <p:val>
                                            <p:strVal val="#ppt_x"/>
                                          </p:val>
                                        </p:tav>
                                        <p:tav tm="100000">
                                          <p:val>
                                            <p:strVal val="#ppt_x"/>
                                          </p:val>
                                        </p:tav>
                                      </p:tavLst>
                                    </p:anim>
                                    <p:anim calcmode="lin" valueType="num">
                                      <p:cBhvr additive="base">
                                        <p:cTn id="118" dur="250" fill="hold"/>
                                        <p:tgtEl>
                                          <p:spTgt spid="33"/>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 calcmode="lin" valueType="num">
                                      <p:cBhvr additive="base">
                                        <p:cTn id="121" dur="250" fill="hold"/>
                                        <p:tgtEl>
                                          <p:spTgt spid="34"/>
                                        </p:tgtEl>
                                        <p:attrNameLst>
                                          <p:attrName>ppt_x</p:attrName>
                                        </p:attrNameLst>
                                      </p:cBhvr>
                                      <p:tavLst>
                                        <p:tav tm="0">
                                          <p:val>
                                            <p:strVal val="#ppt_x"/>
                                          </p:val>
                                        </p:tav>
                                        <p:tav tm="100000">
                                          <p:val>
                                            <p:strVal val="#ppt_x"/>
                                          </p:val>
                                        </p:tav>
                                      </p:tavLst>
                                    </p:anim>
                                    <p:anim calcmode="lin" valueType="num">
                                      <p:cBhvr additive="base">
                                        <p:cTn id="122"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additive="base">
                                        <p:cTn id="127" dur="250" fill="hold"/>
                                        <p:tgtEl>
                                          <p:spTgt spid="35"/>
                                        </p:tgtEl>
                                        <p:attrNameLst>
                                          <p:attrName>ppt_x</p:attrName>
                                        </p:attrNameLst>
                                      </p:cBhvr>
                                      <p:tavLst>
                                        <p:tav tm="0">
                                          <p:val>
                                            <p:strVal val="#ppt_x"/>
                                          </p:val>
                                        </p:tav>
                                        <p:tav tm="100000">
                                          <p:val>
                                            <p:strVal val="#ppt_x"/>
                                          </p:val>
                                        </p:tav>
                                      </p:tavLst>
                                    </p:anim>
                                    <p:anim calcmode="lin" valueType="num">
                                      <p:cBhvr additive="base">
                                        <p:cTn id="128"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additive="base">
                                        <p:cTn id="133" dur="250" fill="hold"/>
                                        <p:tgtEl>
                                          <p:spTgt spid="2"/>
                                        </p:tgtEl>
                                        <p:attrNameLst>
                                          <p:attrName>ppt_x</p:attrName>
                                        </p:attrNameLst>
                                      </p:cBhvr>
                                      <p:tavLst>
                                        <p:tav tm="0">
                                          <p:val>
                                            <p:strVal val="#ppt_x"/>
                                          </p:val>
                                        </p:tav>
                                        <p:tav tm="100000">
                                          <p:val>
                                            <p:strVal val="#ppt_x"/>
                                          </p:val>
                                        </p:tav>
                                      </p:tavLst>
                                    </p:anim>
                                    <p:anim calcmode="lin" valueType="num">
                                      <p:cBhvr additive="base">
                                        <p:cTn id="13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21" grpId="0"/>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172" name="Google Shape;172;p22"/>
          <p:cNvGrpSpPr/>
          <p:nvPr/>
        </p:nvGrpSpPr>
        <p:grpSpPr>
          <a:xfrm>
            <a:off x="4761650" y="138905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529151" y="1389057"/>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ym typeface="Roboto"/>
                </a:rPr>
                <a:t>KNN</a:t>
              </a:r>
              <a:endParaRPr dirty="0">
                <a:sym typeface="Roboto"/>
              </a:endParaRPr>
            </a:p>
          </p:txBody>
        </p:sp>
      </p:grpSp>
      <p:grpSp>
        <p:nvGrpSpPr>
          <p:cNvPr id="184" name="Google Shape;184;p22"/>
          <p:cNvGrpSpPr/>
          <p:nvPr/>
        </p:nvGrpSpPr>
        <p:grpSpPr>
          <a:xfrm>
            <a:off x="3614942" y="1389057"/>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51" y="1389057"/>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382443" y="1389057"/>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ym typeface="Roboto"/>
                </a:rPr>
                <a:t>Random Forest</a:t>
              </a:r>
            </a:p>
            <a:p>
              <a:pPr marL="0" lvl="0" indent="0" algn="ctr" rtl="0">
                <a:spcBef>
                  <a:spcPts val="0"/>
                </a:spcBef>
                <a:spcAft>
                  <a:spcPts val="0"/>
                </a:spcAft>
                <a:buNone/>
              </a:pPr>
              <a:endParaRPr sz="1200" dirty="0">
                <a:sym typeface="Roboto"/>
              </a:endParaRPr>
            </a:p>
          </p:txBody>
        </p:sp>
      </p:grpSp>
      <p:cxnSp>
        <p:nvCxnSpPr>
          <p:cNvPr id="202" name="Google Shape;202;p22"/>
          <p:cNvCxnSpPr/>
          <p:nvPr/>
        </p:nvCxnSpPr>
        <p:spPr>
          <a:xfrm>
            <a:off x="296651" y="4284095"/>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203" name="Google Shape;203;p22"/>
          <p:cNvGrpSpPr/>
          <p:nvPr/>
        </p:nvGrpSpPr>
        <p:grpSpPr>
          <a:xfrm>
            <a:off x="5872474" y="1389057"/>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apple-system"/>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35;p25">
            <a:extLst>
              <a:ext uri="{FF2B5EF4-FFF2-40B4-BE49-F238E27FC236}">
                <a16:creationId xmlns:a16="http://schemas.microsoft.com/office/drawing/2014/main" id="{48126D6A-B632-CBFD-05A7-CCB80F611099}"/>
              </a:ext>
            </a:extLst>
          </p:cNvPr>
          <p:cNvSpPr txBox="1">
            <a:spLocks/>
          </p:cNvSpPr>
          <p:nvPr/>
        </p:nvSpPr>
        <p:spPr>
          <a:xfrm>
            <a:off x="508001" y="-197001"/>
            <a:ext cx="6447501" cy="990600"/>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a:solidFill>
                  <a:schemeClr val="dk1"/>
                </a:solidFill>
              </a:rPr>
              <a:t>Data Analysis in the wine data set</a:t>
            </a:r>
            <a:endParaRPr lang="en-US" dirty="0"/>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70428" y="841074"/>
            <a:ext cx="8203171"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Machine Learning Models – Accuracy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3830914" y="578403"/>
            <a:ext cx="5068667" cy="954107"/>
          </a:xfrm>
          <a:prstGeom prst="rect">
            <a:avLst/>
          </a:prstGeom>
          <a:noFill/>
        </p:spPr>
        <p:txBody>
          <a:bodyPr wrap="square" rtlCol="0">
            <a:spAutoFit/>
          </a:bodyPr>
          <a:lstStyle/>
          <a:p>
            <a:r>
              <a:rPr lang="en-US" dirty="0"/>
              <a:t>Drop columns: </a:t>
            </a:r>
            <a:r>
              <a:rPr lang="en-US" dirty="0" err="1"/>
              <a:t>Flavanoids</a:t>
            </a:r>
            <a:r>
              <a:rPr lang="en-US" dirty="0"/>
              <a:t>, </a:t>
            </a:r>
            <a:r>
              <a:rPr lang="en-US" dirty="0" err="1"/>
              <a:t>Nonflavanoid_phenols</a:t>
            </a:r>
            <a:r>
              <a:rPr lang="en-US" dirty="0"/>
              <a:t>, Proanthocyanins, </a:t>
            </a:r>
            <a:r>
              <a:rPr lang="en-US" dirty="0" err="1"/>
              <a:t>Color_intensity</a:t>
            </a:r>
            <a:r>
              <a:rPr lang="en-US" dirty="0"/>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35;p25">
            <a:extLst>
              <a:ext uri="{FF2B5EF4-FFF2-40B4-BE49-F238E27FC236}">
                <a16:creationId xmlns:a16="http://schemas.microsoft.com/office/drawing/2014/main" id="{48126D6A-B632-CBFD-05A7-CCB80F611099}"/>
              </a:ext>
            </a:extLst>
          </p:cNvPr>
          <p:cNvSpPr txBox="1">
            <a:spLocks/>
          </p:cNvSpPr>
          <p:nvPr/>
        </p:nvSpPr>
        <p:spPr>
          <a:xfrm>
            <a:off x="508001" y="-108552"/>
            <a:ext cx="6447501" cy="990600"/>
          </a:xfrm>
          <a:prstGeom prst="rect">
            <a:avLst/>
          </a:prstGeom>
        </p:spPr>
        <p:txBody>
          <a:bodyPr spcFirstLastPara="1" vert="horz" wrap="square" lIns="91425" tIns="91425" rIns="91425" bIns="91425" rtlCol="0" anchor="ctr" anchorCtr="0">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dirty="0">
                <a:solidFill>
                  <a:schemeClr val="dk1"/>
                </a:solidFill>
              </a:rPr>
              <a:t>Data Analysis in the wine data set</a:t>
            </a:r>
            <a:endParaRPr lang="en-US" dirty="0"/>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70428" y="841074"/>
            <a:ext cx="8203171"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Machine Learning Models – Accuracy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graphicFrame>
        <p:nvGraphicFramePr>
          <p:cNvPr id="6" name="Google Shape;295;p28">
            <a:extLst>
              <a:ext uri="{FF2B5EF4-FFF2-40B4-BE49-F238E27FC236}">
                <a16:creationId xmlns:a16="http://schemas.microsoft.com/office/drawing/2014/main" id="{92C5D7B5-0734-A00C-3CC5-794D99400369}"/>
              </a:ext>
            </a:extLst>
          </p:cNvPr>
          <p:cNvGraphicFramePr/>
          <p:nvPr>
            <p:extLst>
              <p:ext uri="{D42A27DB-BD31-4B8C-83A1-F6EECF244321}">
                <p14:modId xmlns:p14="http://schemas.microsoft.com/office/powerpoint/2010/main" val="949627221"/>
              </p:ext>
            </p:extLst>
          </p:nvPr>
        </p:nvGraphicFramePr>
        <p:xfrm>
          <a:off x="470428" y="1457233"/>
          <a:ext cx="7239000" cy="2720130"/>
        </p:xfrm>
        <a:graphic>
          <a:graphicData uri="http://schemas.openxmlformats.org/drawingml/2006/table">
            <a:tbl>
              <a:tblPr>
                <a:tableStyleId>{BDBED569-4797-4DF1-A0F4-6AAB3CD982D8}</a:tableStyleId>
              </a:tblPr>
              <a:tblGrid>
                <a:gridCol w="2017277">
                  <a:extLst>
                    <a:ext uri="{9D8B030D-6E8A-4147-A177-3AD203B41FA5}">
                      <a16:colId xmlns:a16="http://schemas.microsoft.com/office/drawing/2014/main" val="20000"/>
                    </a:ext>
                  </a:extLst>
                </a:gridCol>
                <a:gridCol w="1602223">
                  <a:extLst>
                    <a:ext uri="{9D8B030D-6E8A-4147-A177-3AD203B41FA5}">
                      <a16:colId xmlns:a16="http://schemas.microsoft.com/office/drawing/2014/main" val="20001"/>
                    </a:ext>
                  </a:extLst>
                </a:gridCol>
                <a:gridCol w="1796432">
                  <a:extLst>
                    <a:ext uri="{9D8B030D-6E8A-4147-A177-3AD203B41FA5}">
                      <a16:colId xmlns:a16="http://schemas.microsoft.com/office/drawing/2014/main" val="20002"/>
                    </a:ext>
                  </a:extLst>
                </a:gridCol>
                <a:gridCol w="1823068">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b="1" dirty="0">
                          <a:solidFill>
                            <a:schemeClr val="accent4"/>
                          </a:solidFill>
                        </a:rPr>
                        <a:t>Algorithms</a:t>
                      </a:r>
                      <a:endParaRPr b="1" dirty="0">
                        <a:solidFill>
                          <a:schemeClr val="accent4"/>
                        </a:solidFill>
                      </a:endParaRPr>
                    </a:p>
                  </a:txBody>
                  <a:tcPr marL="91425" marR="91425" marT="91425" marB="91425">
                    <a:solidFill>
                      <a:schemeClr val="accent3">
                        <a:lumMod val="60000"/>
                        <a:lumOff val="40000"/>
                      </a:schemeClr>
                    </a:solidFill>
                  </a:tcPr>
                </a:tc>
                <a:tc>
                  <a:txBody>
                    <a:bodyPr/>
                    <a:lstStyle/>
                    <a:p>
                      <a:pPr marL="0" lvl="0" indent="0" algn="ctr" rtl="0">
                        <a:spcBef>
                          <a:spcPts val="0"/>
                        </a:spcBef>
                        <a:spcAft>
                          <a:spcPts val="0"/>
                        </a:spcAft>
                        <a:buNone/>
                      </a:pPr>
                      <a:r>
                        <a:rPr lang="en-US" b="1" dirty="0">
                          <a:solidFill>
                            <a:schemeClr val="accent4"/>
                          </a:solidFill>
                        </a:rPr>
                        <a:t>Df</a:t>
                      </a:r>
                      <a:endParaRPr b="1" dirty="0">
                        <a:solidFill>
                          <a:schemeClr val="accent4"/>
                        </a:solidFill>
                      </a:endParaRPr>
                    </a:p>
                  </a:txBody>
                  <a:tcPr marL="91425" marR="91425" marT="91425" marB="91425">
                    <a:solidFill>
                      <a:schemeClr val="accent3">
                        <a:lumMod val="60000"/>
                        <a:lumOff val="40000"/>
                      </a:schemeClr>
                    </a:solidFill>
                  </a:tcPr>
                </a:tc>
                <a:tc>
                  <a:txBody>
                    <a:bodyPr/>
                    <a:lstStyle/>
                    <a:p>
                      <a:pPr marL="0" lvl="0" indent="0" algn="ctr" rtl="0">
                        <a:spcBef>
                          <a:spcPts val="0"/>
                        </a:spcBef>
                        <a:spcAft>
                          <a:spcPts val="0"/>
                        </a:spcAft>
                        <a:buNone/>
                      </a:pPr>
                      <a:r>
                        <a:rPr lang="en-US" b="1" dirty="0">
                          <a:solidFill>
                            <a:schemeClr val="accent4"/>
                          </a:solidFill>
                        </a:rPr>
                        <a:t>Df ( cor &gt; 0.7)</a:t>
                      </a:r>
                      <a:endParaRPr b="1" dirty="0">
                        <a:solidFill>
                          <a:schemeClr val="accent4"/>
                        </a:solidFill>
                      </a:endParaRPr>
                    </a:p>
                  </a:txBody>
                  <a:tcPr marL="91425" marR="91425" marT="91425" marB="91425">
                    <a:solidFill>
                      <a:schemeClr val="accent3">
                        <a:lumMod val="60000"/>
                        <a:lumOff val="40000"/>
                      </a:schemeClr>
                    </a:solidFill>
                  </a:tcPr>
                </a:tc>
                <a:tc>
                  <a:txBody>
                    <a:bodyPr/>
                    <a:lstStyle/>
                    <a:p>
                      <a:pPr marL="0" lvl="0" indent="0" algn="ctr" rtl="0">
                        <a:spcBef>
                          <a:spcPts val="0"/>
                        </a:spcBef>
                        <a:spcAft>
                          <a:spcPts val="0"/>
                        </a:spcAft>
                        <a:buNone/>
                      </a:pPr>
                      <a:r>
                        <a:rPr lang="en-US" b="1" dirty="0">
                          <a:solidFill>
                            <a:schemeClr val="accent4"/>
                          </a:solidFill>
                        </a:rPr>
                        <a:t>Df (cor &gt; 0.5)</a:t>
                      </a:r>
                      <a:endParaRPr b="1" dirty="0">
                        <a:solidFill>
                          <a:schemeClr val="accent4"/>
                        </a:solidFill>
                      </a:endParaRPr>
                    </a:p>
                  </a:txBody>
                  <a:tcPr marL="91425" marR="91425" marT="91425" marB="91425">
                    <a:solidFill>
                      <a:schemeClr val="accent3">
                        <a:lumMod val="60000"/>
                        <a:lumOff val="4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b="1" dirty="0">
                          <a:solidFill>
                            <a:schemeClr val="accent4">
                              <a:lumMod val="75000"/>
                            </a:schemeClr>
                          </a:solidFill>
                        </a:rPr>
                        <a:t>Logistic Regression</a:t>
                      </a:r>
                      <a:endParaRPr b="1" dirty="0">
                        <a:solidFill>
                          <a:schemeClr val="accent4">
                            <a:lumMod val="75000"/>
                          </a:schemeClr>
                        </a:solidFill>
                      </a:endParaRPr>
                    </a:p>
                  </a:txBody>
                  <a:tcPr marL="91425" marR="91425" marT="91425" marB="91425">
                    <a:solidFill>
                      <a:schemeClr val="accent3">
                        <a:lumMod val="20000"/>
                        <a:lumOff val="80000"/>
                      </a:schemeClr>
                    </a:solidFill>
                  </a:tcPr>
                </a:tc>
                <a:tc>
                  <a:txBody>
                    <a:bodyPr/>
                    <a:lstStyle/>
                    <a:p>
                      <a:pPr marL="0" lvl="0" indent="0" algn="ctr" rtl="0">
                        <a:spcBef>
                          <a:spcPts val="0"/>
                        </a:spcBef>
                        <a:spcAft>
                          <a:spcPts val="0"/>
                        </a:spcAft>
                        <a:buNone/>
                      </a:pPr>
                      <a:r>
                        <a:rPr lang="en-US" dirty="0"/>
                        <a:t>0.9778</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0.9778</a:t>
                      </a:r>
                    </a:p>
                  </a:txBody>
                  <a:tcPr marL="91425" marR="91425" marT="91425" marB="91425"/>
                </a:tc>
                <a:tc>
                  <a:txBody>
                    <a:bodyPr/>
                    <a:lstStyle/>
                    <a:p>
                      <a:pPr marL="0" lvl="0" indent="0" algn="ctr" rtl="0">
                        <a:spcBef>
                          <a:spcPts val="0"/>
                        </a:spcBef>
                        <a:spcAft>
                          <a:spcPts val="0"/>
                        </a:spcAft>
                        <a:buNone/>
                      </a:pPr>
                      <a:r>
                        <a:rPr lang="en-US" dirty="0"/>
                        <a:t>0.890</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b="1" dirty="0">
                          <a:solidFill>
                            <a:schemeClr val="accent4">
                              <a:lumMod val="75000"/>
                            </a:schemeClr>
                          </a:solidFill>
                        </a:rPr>
                        <a:t>Random Forest</a:t>
                      </a:r>
                      <a:endParaRPr b="1" dirty="0">
                        <a:solidFill>
                          <a:schemeClr val="accent4">
                            <a:lumMod val="75000"/>
                          </a:schemeClr>
                        </a:solidFill>
                      </a:endParaRPr>
                    </a:p>
                  </a:txBody>
                  <a:tcPr marL="91425" marR="91425" marT="91425" marB="91425">
                    <a:solidFill>
                      <a:schemeClr val="accent3">
                        <a:lumMod val="20000"/>
                        <a:lumOff val="80000"/>
                      </a:schemeClr>
                    </a:solidFill>
                  </a:tcPr>
                </a:tc>
                <a:tc>
                  <a:txBody>
                    <a:bodyPr/>
                    <a:lstStyle/>
                    <a:p>
                      <a:pPr marL="0" lvl="0" indent="0" algn="ctr" rtl="0">
                        <a:spcBef>
                          <a:spcPts val="0"/>
                        </a:spcBef>
                        <a:spcAft>
                          <a:spcPts val="0"/>
                        </a:spcAft>
                        <a:buNone/>
                      </a:pPr>
                      <a:r>
                        <a:rPr lang="en-US" dirty="0"/>
                        <a:t>1.00</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1.00</a:t>
                      </a:r>
                    </a:p>
                  </a:txBody>
                  <a:tcPr marL="91425" marR="91425" marT="91425" marB="91425"/>
                </a:tc>
                <a:tc>
                  <a:txBody>
                    <a:bodyPr/>
                    <a:lstStyle/>
                    <a:p>
                      <a:pPr marL="0" lvl="0" indent="0" algn="ctr" rtl="0">
                        <a:spcBef>
                          <a:spcPts val="0"/>
                        </a:spcBef>
                        <a:spcAft>
                          <a:spcPts val="0"/>
                        </a:spcAft>
                        <a:buNone/>
                      </a:pPr>
                      <a:r>
                        <a:rPr lang="en-US" dirty="0"/>
                        <a:t>0.933</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b="1" dirty="0">
                          <a:solidFill>
                            <a:schemeClr val="accent4">
                              <a:lumMod val="75000"/>
                            </a:schemeClr>
                          </a:solidFill>
                        </a:rPr>
                        <a:t>KNN</a:t>
                      </a:r>
                      <a:endParaRPr b="1" dirty="0">
                        <a:solidFill>
                          <a:schemeClr val="accent4">
                            <a:lumMod val="75000"/>
                          </a:schemeClr>
                        </a:solidFill>
                      </a:endParaRPr>
                    </a:p>
                  </a:txBody>
                  <a:tcPr marL="91425" marR="91425" marT="91425" marB="91425">
                    <a:solidFill>
                      <a:schemeClr val="accent3">
                        <a:lumMod val="20000"/>
                        <a:lumOff val="80000"/>
                      </a:schemeClr>
                    </a:solidFill>
                  </a:tcPr>
                </a:tc>
                <a:tc>
                  <a:txBody>
                    <a:bodyPr/>
                    <a:lstStyle/>
                    <a:p>
                      <a:pPr marL="0" lvl="0" indent="0" algn="ctr" rtl="0">
                        <a:spcBef>
                          <a:spcPts val="0"/>
                        </a:spcBef>
                        <a:spcAft>
                          <a:spcPts val="0"/>
                        </a:spcAft>
                        <a:buNone/>
                      </a:pPr>
                      <a:r>
                        <a:rPr lang="en-US" dirty="0"/>
                        <a:t>0.94</a:t>
                      </a:r>
                      <a:endParaRPr dirty="0"/>
                    </a:p>
                  </a:txBody>
                  <a:tcPr marL="91425" marR="91425" marT="91425" marB="91425"/>
                </a:tc>
                <a:tc>
                  <a:txBody>
                    <a:bodyPr/>
                    <a:lstStyle/>
                    <a:p>
                      <a:pPr marL="0" lvl="0" indent="0" algn="ctr" rtl="0">
                        <a:spcBef>
                          <a:spcPts val="0"/>
                        </a:spcBef>
                        <a:spcAft>
                          <a:spcPts val="0"/>
                        </a:spcAft>
                        <a:buNone/>
                      </a:pPr>
                      <a:r>
                        <a:rPr lang="en-US" dirty="0"/>
                        <a:t>0.97</a:t>
                      </a:r>
                      <a:endParaRPr dirty="0"/>
                    </a:p>
                  </a:txBody>
                  <a:tcPr marL="91425" marR="91425" marT="91425" marB="91425"/>
                </a:tc>
                <a:tc>
                  <a:txBody>
                    <a:bodyPr/>
                    <a:lstStyle/>
                    <a:p>
                      <a:pPr marL="0" lvl="0" indent="0" algn="ctr" rtl="0">
                        <a:spcBef>
                          <a:spcPts val="0"/>
                        </a:spcBef>
                        <a:spcAft>
                          <a:spcPts val="0"/>
                        </a:spcAft>
                        <a:buNone/>
                      </a:pPr>
                      <a:r>
                        <a:rPr lang="en-US" dirty="0"/>
                        <a:t>0.89</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b="1" dirty="0">
                          <a:solidFill>
                            <a:schemeClr val="accent4">
                              <a:lumMod val="75000"/>
                            </a:schemeClr>
                          </a:solidFill>
                        </a:rPr>
                        <a:t>Decision Trees </a:t>
                      </a:r>
                      <a:endParaRPr b="1" dirty="0">
                        <a:solidFill>
                          <a:schemeClr val="accent4">
                            <a:lumMod val="75000"/>
                          </a:schemeClr>
                        </a:solidFill>
                      </a:endParaRPr>
                    </a:p>
                  </a:txBody>
                  <a:tcPr marL="91425" marR="91425" marT="91425" marB="91425">
                    <a:solidFill>
                      <a:schemeClr val="accent3">
                        <a:lumMod val="20000"/>
                        <a:lumOff val="80000"/>
                      </a:schemeClr>
                    </a:solidFill>
                  </a:tcPr>
                </a:tc>
                <a:tc>
                  <a:txBody>
                    <a:bodyPr/>
                    <a:lstStyle/>
                    <a:p>
                      <a:pPr marL="0" lvl="0" indent="0" algn="ctr" rtl="0">
                        <a:spcBef>
                          <a:spcPts val="0"/>
                        </a:spcBef>
                        <a:spcAft>
                          <a:spcPts val="0"/>
                        </a:spcAft>
                        <a:buNone/>
                      </a:pPr>
                      <a:r>
                        <a:rPr lang="en-US" dirty="0"/>
                        <a:t>0.916</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tc>
                  <a:txBody>
                    <a:bodyPr/>
                    <a:lstStyle/>
                    <a:p>
                      <a:pPr marL="0" lvl="0" indent="0" algn="ctr" rtl="0">
                        <a:spcBef>
                          <a:spcPts val="0"/>
                        </a:spcBef>
                        <a:spcAft>
                          <a:spcPts val="0"/>
                        </a:spcAft>
                        <a:buNone/>
                      </a:pPr>
                      <a:r>
                        <a:rPr lang="en-US" dirty="0"/>
                        <a:t>0.888</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b="1" dirty="0">
                          <a:solidFill>
                            <a:schemeClr val="accent4">
                              <a:lumMod val="75000"/>
                            </a:schemeClr>
                          </a:solidFill>
                        </a:rPr>
                        <a:t>Gradient Boosting</a:t>
                      </a:r>
                      <a:endParaRPr b="1" dirty="0">
                        <a:solidFill>
                          <a:schemeClr val="accent4">
                            <a:lumMod val="75000"/>
                          </a:schemeClr>
                        </a:solidFill>
                      </a:endParaRPr>
                    </a:p>
                  </a:txBody>
                  <a:tcPr marL="91425" marR="91425" marT="91425" marB="91425">
                    <a:solidFill>
                      <a:schemeClr val="accent3">
                        <a:lumMod val="20000"/>
                        <a:lumOff val="80000"/>
                      </a:schemeClr>
                    </a:solidFill>
                  </a:tcPr>
                </a:tc>
                <a:tc>
                  <a:txBody>
                    <a:bodyPr/>
                    <a:lstStyle/>
                    <a:p>
                      <a:pPr marL="0" lvl="0" indent="0" algn="ctr" rtl="0">
                        <a:spcBef>
                          <a:spcPts val="0"/>
                        </a:spcBef>
                        <a:spcAft>
                          <a:spcPts val="0"/>
                        </a:spcAft>
                        <a:buNone/>
                      </a:pPr>
                      <a:r>
                        <a:rPr lang="en-US" dirty="0"/>
                        <a:t>1.00</a:t>
                      </a:r>
                      <a:endParaRPr dirty="0"/>
                    </a:p>
                  </a:txBody>
                  <a:tcPr marL="91425" marR="91425" marT="91425" marB="91425"/>
                </a:tc>
                <a:tc>
                  <a:txBody>
                    <a:bodyPr/>
                    <a:lstStyle/>
                    <a:p>
                      <a:pPr marL="0" lvl="0" indent="0" algn="ctr" rtl="0">
                        <a:spcBef>
                          <a:spcPts val="0"/>
                        </a:spcBef>
                        <a:spcAft>
                          <a:spcPts val="0"/>
                        </a:spcAft>
                        <a:buNone/>
                      </a:pPr>
                      <a:r>
                        <a:rPr lang="en-US" dirty="0"/>
                        <a:t>1.00</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b="1" dirty="0">
                          <a:solidFill>
                            <a:schemeClr val="accent4">
                              <a:lumMod val="75000"/>
                            </a:schemeClr>
                          </a:solidFill>
                        </a:rPr>
                        <a:t>AdaBoost</a:t>
                      </a:r>
                      <a:endParaRPr b="1" dirty="0">
                        <a:solidFill>
                          <a:schemeClr val="accent4">
                            <a:lumMod val="75000"/>
                          </a:schemeClr>
                        </a:solidFill>
                      </a:endParaRPr>
                    </a:p>
                  </a:txBody>
                  <a:tcPr marL="91425" marR="91425" marT="91425" marB="91425">
                    <a:solidFill>
                      <a:schemeClr val="accent3">
                        <a:lumMod val="20000"/>
                        <a:lumOff val="80000"/>
                      </a:schemeClr>
                    </a:solidFill>
                  </a:tcPr>
                </a:tc>
                <a:tc>
                  <a:txBody>
                    <a:bodyPr/>
                    <a:lstStyle/>
                    <a:p>
                      <a:pPr marL="0" lvl="0" indent="0" algn="ctr" rtl="0">
                        <a:spcBef>
                          <a:spcPts val="0"/>
                        </a:spcBef>
                        <a:spcAft>
                          <a:spcPts val="0"/>
                        </a:spcAft>
                        <a:buNone/>
                      </a:pPr>
                      <a:r>
                        <a:rPr lang="en-US" dirty="0"/>
                        <a:t>0.944</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tc>
                  <a:txBody>
                    <a:bodyPr/>
                    <a:lstStyle/>
                    <a:p>
                      <a:pPr marL="0" lvl="0" indent="0" algn="ctr" rtl="0">
                        <a:spcBef>
                          <a:spcPts val="0"/>
                        </a:spcBef>
                        <a:spcAft>
                          <a:spcPts val="0"/>
                        </a:spcAft>
                        <a:buNone/>
                      </a:pPr>
                      <a:r>
                        <a:rPr lang="en-US" dirty="0"/>
                        <a:t>0.972</a:t>
                      </a:r>
                      <a:endParaRPr dirty="0"/>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8364139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508001" y="457200"/>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1220</Words>
  <Application>Microsoft Office PowerPoint</Application>
  <PresentationFormat>On-screen Show (16:9)</PresentationFormat>
  <Paragraphs>263</Paragraphs>
  <Slides>25</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Trebuchet MS</vt:lpstr>
      <vt:lpstr>Times New Roman</vt:lpstr>
      <vt:lpstr>Google Sans</vt:lpstr>
      <vt:lpstr>Wingdings</vt:lpstr>
      <vt:lpstr>Roboto</vt:lpstr>
      <vt:lpstr>Arial</vt:lpstr>
      <vt:lpstr>Calibri</vt:lpstr>
      <vt:lpstr>Symbol</vt:lpstr>
      <vt:lpstr>Fira Sans Extra Condensed Medium</vt:lpstr>
      <vt:lpstr>Calibri Light</vt:lpstr>
      <vt:lpstr>Courier New</vt:lpstr>
      <vt:lpstr>-apple-system</vt:lpstr>
      <vt:lpstr>Wingdings 3</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Accuracy</vt:lpstr>
      <vt:lpstr>Data Analysis in the wine data set</vt:lpstr>
      <vt:lpstr>Data Analysis in the wine data set</vt:lpstr>
      <vt:lpstr>Data Analysis in the wine data set</vt:lpstr>
      <vt:lpstr>Data Analysis in the wine data set</vt:lpstr>
      <vt:lpstr>Data Analysis in the wine data set</vt:lpstr>
      <vt:lpstr>Data Analysis in the wine data set</vt:lpstr>
      <vt:lpstr>PowerPoint Presentation</vt:lpstr>
      <vt:lpstr>Data Analysis in the wine data set</vt:lpstr>
      <vt:lpstr>PowerPoint Presentation</vt:lpstr>
      <vt:lpstr>Data Analysis in the wine data 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vaggelis.vasilogamvros@outlook.com</cp:lastModifiedBy>
  <cp:revision>62</cp:revision>
  <dcterms:modified xsi:type="dcterms:W3CDTF">2024-01-28T23:55:08Z</dcterms:modified>
</cp:coreProperties>
</file>