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810" r:id="rId1"/>
  </p:sldMasterIdLst>
  <p:notesMasterIdLst>
    <p:notesMasterId r:id="rId32"/>
  </p:notesMasterIdLst>
  <p:sldIdLst>
    <p:sldId id="256" r:id="rId2"/>
    <p:sldId id="257" r:id="rId3"/>
    <p:sldId id="310" r:id="rId4"/>
    <p:sldId id="314" r:id="rId5"/>
    <p:sldId id="260" r:id="rId6"/>
    <p:sldId id="311" r:id="rId7"/>
    <p:sldId id="312" r:id="rId8"/>
    <p:sldId id="303" r:id="rId9"/>
    <p:sldId id="304" r:id="rId10"/>
    <p:sldId id="305" r:id="rId11"/>
    <p:sldId id="306" r:id="rId12"/>
    <p:sldId id="307" r:id="rId13"/>
    <p:sldId id="326" r:id="rId14"/>
    <p:sldId id="263" r:id="rId15"/>
    <p:sldId id="264" r:id="rId16"/>
    <p:sldId id="265" r:id="rId17"/>
    <p:sldId id="266" r:id="rId18"/>
    <p:sldId id="315" r:id="rId19"/>
    <p:sldId id="316" r:id="rId20"/>
    <p:sldId id="317" r:id="rId21"/>
    <p:sldId id="319" r:id="rId22"/>
    <p:sldId id="328" r:id="rId23"/>
    <p:sldId id="329" r:id="rId24"/>
    <p:sldId id="267" r:id="rId25"/>
    <p:sldId id="320" r:id="rId26"/>
    <p:sldId id="323" r:id="rId27"/>
    <p:sldId id="322" r:id="rId28"/>
    <p:sldId id="324" r:id="rId29"/>
    <p:sldId id="327" r:id="rId30"/>
    <p:sldId id="325" r:id="rId31"/>
  </p:sldIdLst>
  <p:sldSz cx="9144000" cy="5143500" type="screen16x9"/>
  <p:notesSz cx="6858000" cy="9144000"/>
  <p:embeddedFontLst>
    <p:embeddedFont>
      <p:font typeface="Calibri" panose="020F0502020204030204" pitchFamily="34" charset="0"/>
      <p:regular r:id="rId33"/>
      <p:bold r:id="rId34"/>
      <p:italic r:id="rId35"/>
      <p:boldItalic r:id="rId36"/>
    </p:embeddedFont>
    <p:embeddedFont>
      <p:font typeface="Roboto" panose="02000000000000000000" pitchFamily="2" charset="0"/>
      <p:regular r:id="rId37"/>
      <p:bold r:id="rId38"/>
      <p:italic r:id="rId39"/>
      <p:boldItalic r:id="rId40"/>
    </p:embeddedFont>
    <p:embeddedFont>
      <p:font typeface="Trebuchet MS" panose="020B0603020202020204" pitchFamily="34" charset="0"/>
      <p:regular r:id="rId41"/>
      <p:bold r:id="rId42"/>
      <p:italic r:id="rId43"/>
      <p:boldItalic r:id="rId44"/>
    </p:embeddedFont>
    <p:embeddedFont>
      <p:font typeface="Wingdings 3" panose="05040102010807070707" pitchFamily="18" charset="2"/>
      <p:regular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FF3A"/>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34283E-435B-4C54-837A-F32A9DF87473}">
  <a:tblStyle styleId="{3C34283E-435B-4C54-837A-F32A9DF874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4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8ea72f4a77_6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8ea72f4a77_6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b322b9e620_1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b322b9e620_1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b322b9e620_1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b322b9e620_1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115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b322b9e620_1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b322b9e620_1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9064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b322b9e620_1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b322b9e620_1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4553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322b9e620_1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322b9e620_1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09781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b322b9e620_1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b322b9e620_1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322b9e620_1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322b9e620_1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48007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b322b9e620_1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b322b9e620_1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1795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322b9e620_1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322b9e620_1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1448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322b9e620_1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322b9e620_1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23346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b322b9e620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b322b9e620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322b9e620_1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322b9e620_1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8260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b322b9e620_1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b322b9e620_1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b322b9e620_1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b322b9e620_1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7589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b322b9e620_1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b322b9e620_1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1862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322b9e620_1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322b9e620_1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8208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322b9e620_1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322b9e620_1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b322b9e620_1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b322b9e620_1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b322b9e620_1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b322b9e620_1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3312939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2330859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8182931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3082975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7894747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0412356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994792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7179531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6678200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3361520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2913661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4312170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1842136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4280268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5260831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 name="Date Placeholder 4"/>
          <p:cNvSpPr>
            <a:spLocks noGrp="1"/>
          </p:cNvSpPr>
          <p:nvPr>
            <p:ph type="dt" sz="half" idx="10"/>
          </p:nvPr>
        </p:nvSpPr>
        <p:spPr/>
        <p:txBody>
          <a:bodyPr/>
          <a:lstStyle/>
          <a:p>
            <a:fld id="{B61BEF0D-F0BB-DE4B-95CE-6DB70DBA9567}" type="datetimeFigureOut">
              <a:rPr lang="en-US" smtClean="0"/>
              <a:pPr/>
              <a:t>1/31/2024</a:t>
            </a:fld>
            <a:endParaRPr lang="en-US" dirty="0"/>
          </a:p>
        </p:txBody>
      </p:sp>
    </p:spTree>
    <p:extLst>
      <p:ext uri="{BB962C8B-B14F-4D97-AF65-F5344CB8AC3E}">
        <p14:creationId xmlns:p14="http://schemas.microsoft.com/office/powerpoint/2010/main" val="240161548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1/31/2024</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767870"/>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Lst>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Categorizati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5"/>
          <p:cNvSpPr txBox="1">
            <a:spLocks noGrp="1"/>
          </p:cNvSpPr>
          <p:nvPr>
            <p:ph type="ctrTitle"/>
          </p:nvPr>
        </p:nvSpPr>
        <p:spPr>
          <a:xfrm>
            <a:off x="1724988" y="947725"/>
            <a:ext cx="5694000" cy="90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9900FF"/>
                </a:solidFill>
                <a:latin typeface="Times New Roman" panose="02020603050405020304" pitchFamily="18" charset="0"/>
                <a:cs typeface="Times New Roman" panose="02020603050405020304" pitchFamily="18" charset="0"/>
              </a:rPr>
              <a:t>Wine Data Set</a:t>
            </a:r>
            <a:endParaRPr dirty="0">
              <a:solidFill>
                <a:srgbClr val="9900FF"/>
              </a:solidFill>
              <a:latin typeface="Times New Roman" panose="02020603050405020304" pitchFamily="18" charset="0"/>
              <a:cs typeface="Times New Roman" panose="02020603050405020304" pitchFamily="18" charset="0"/>
            </a:endParaRPr>
          </a:p>
        </p:txBody>
      </p:sp>
      <p:sp>
        <p:nvSpPr>
          <p:cNvPr id="60" name="Google Shape;60;p15"/>
          <p:cNvSpPr txBox="1">
            <a:spLocks noGrp="1"/>
          </p:cNvSpPr>
          <p:nvPr>
            <p:ph type="subTitle" idx="1"/>
          </p:nvPr>
        </p:nvSpPr>
        <p:spPr>
          <a:xfrm>
            <a:off x="1725000" y="1784475"/>
            <a:ext cx="5694000" cy="63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accent1"/>
                </a:solidFill>
              </a:rPr>
              <a:t>Kelepiri Zoi (78)</a:t>
            </a:r>
            <a:endParaRPr sz="1700" dirty="0">
              <a:solidFill>
                <a:schemeClr val="accent1"/>
              </a:solidFill>
            </a:endParaRPr>
          </a:p>
          <a:p>
            <a:pPr marL="0" lvl="0" indent="0" algn="ctr" rtl="0">
              <a:spcBef>
                <a:spcPts val="0"/>
              </a:spcBef>
              <a:spcAft>
                <a:spcPts val="0"/>
              </a:spcAft>
              <a:buNone/>
            </a:pPr>
            <a:r>
              <a:rPr lang="en" sz="1700" dirty="0">
                <a:solidFill>
                  <a:schemeClr val="accent1"/>
                </a:solidFill>
              </a:rPr>
              <a:t>Vasilogamvros Evangelos (100)</a:t>
            </a:r>
            <a:endParaRPr sz="1700" dirty="0">
              <a:solidFill>
                <a:schemeClr val="accent1"/>
              </a:solidFill>
            </a:endParaRPr>
          </a:p>
        </p:txBody>
      </p:sp>
      <p:grpSp>
        <p:nvGrpSpPr>
          <p:cNvPr id="61" name="Google Shape;61;p15"/>
          <p:cNvGrpSpPr/>
          <p:nvPr/>
        </p:nvGrpSpPr>
        <p:grpSpPr>
          <a:xfrm>
            <a:off x="-1765072" y="2664807"/>
            <a:ext cx="10787812" cy="3283202"/>
            <a:chOff x="711150" y="1559663"/>
            <a:chExt cx="7721575" cy="2350013"/>
          </a:xfrm>
        </p:grpSpPr>
        <p:sp>
          <p:nvSpPr>
            <p:cNvPr id="62" name="Google Shape;62;p15"/>
            <p:cNvSpPr/>
            <p:nvPr/>
          </p:nvSpPr>
          <p:spPr>
            <a:xfrm>
              <a:off x="711150" y="1595125"/>
              <a:ext cx="7721575" cy="2314550"/>
            </a:xfrm>
            <a:custGeom>
              <a:avLst/>
              <a:gdLst/>
              <a:ahLst/>
              <a:cxnLst/>
              <a:rect l="l" t="t" r="r" b="b"/>
              <a:pathLst>
                <a:path w="308863" h="92582" extrusionOk="0">
                  <a:moveTo>
                    <a:pt x="0" y="92445"/>
                  </a:moveTo>
                  <a:lnTo>
                    <a:pt x="24529" y="34740"/>
                  </a:lnTo>
                  <a:lnTo>
                    <a:pt x="73382" y="80857"/>
                  </a:lnTo>
                  <a:lnTo>
                    <a:pt x="97740" y="23146"/>
                  </a:lnTo>
                  <a:lnTo>
                    <a:pt x="122133" y="46302"/>
                  </a:lnTo>
                  <a:lnTo>
                    <a:pt x="146543" y="0"/>
                  </a:lnTo>
                  <a:lnTo>
                    <a:pt x="195411" y="69356"/>
                  </a:lnTo>
                  <a:lnTo>
                    <a:pt x="219734" y="57794"/>
                  </a:lnTo>
                  <a:lnTo>
                    <a:pt x="244161" y="80952"/>
                  </a:lnTo>
                  <a:lnTo>
                    <a:pt x="268621" y="11652"/>
                  </a:lnTo>
                  <a:lnTo>
                    <a:pt x="293020" y="44"/>
                  </a:lnTo>
                  <a:lnTo>
                    <a:pt x="308863" y="92582"/>
                  </a:lnTo>
                </a:path>
              </a:pathLst>
            </a:custGeom>
            <a:noFill/>
            <a:ln w="19050" cap="flat" cmpd="sng">
              <a:solidFill>
                <a:schemeClr val="accent1"/>
              </a:solidFill>
              <a:prstDash val="solid"/>
              <a:round/>
              <a:headEnd type="none" w="med" len="med"/>
              <a:tailEnd type="none" w="med" len="med"/>
            </a:ln>
          </p:spPr>
        </p:sp>
        <p:sp>
          <p:nvSpPr>
            <p:cNvPr id="63" name="Google Shape;63;p15"/>
            <p:cNvSpPr/>
            <p:nvPr/>
          </p:nvSpPr>
          <p:spPr>
            <a:xfrm>
              <a:off x="1287538" y="24263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1897863" y="30035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2508163" y="358078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3118475" y="21377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3728788" y="2714950"/>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4339088" y="15599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4949400" y="24263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5559713" y="32921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6170025" y="30069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6780338" y="35807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7390650" y="18491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8006675" y="15596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15"/>
          <p:cNvGrpSpPr/>
          <p:nvPr/>
        </p:nvGrpSpPr>
        <p:grpSpPr>
          <a:xfrm>
            <a:off x="-823039" y="2664804"/>
            <a:ext cx="10790078" cy="2519041"/>
            <a:chOff x="710288" y="2137750"/>
            <a:chExt cx="7723197" cy="1803050"/>
          </a:xfrm>
        </p:grpSpPr>
        <p:sp>
          <p:nvSpPr>
            <p:cNvPr id="76" name="Google Shape;76;p15"/>
            <p:cNvSpPr/>
            <p:nvPr/>
          </p:nvSpPr>
          <p:spPr>
            <a:xfrm>
              <a:off x="710288" y="2172905"/>
              <a:ext cx="7723197" cy="1739465"/>
            </a:xfrm>
            <a:custGeom>
              <a:avLst/>
              <a:gdLst/>
              <a:ahLst/>
              <a:cxnLst/>
              <a:rect l="l" t="t" r="r" b="b"/>
              <a:pathLst>
                <a:path w="214429" h="48295" extrusionOk="0">
                  <a:moveTo>
                    <a:pt x="0" y="48101"/>
                  </a:moveTo>
                  <a:lnTo>
                    <a:pt x="17026" y="32099"/>
                  </a:lnTo>
                  <a:lnTo>
                    <a:pt x="33957" y="40100"/>
                  </a:lnTo>
                  <a:lnTo>
                    <a:pt x="50912" y="8072"/>
                  </a:lnTo>
                  <a:lnTo>
                    <a:pt x="67890" y="48077"/>
                  </a:lnTo>
                  <a:lnTo>
                    <a:pt x="84797" y="24003"/>
                  </a:lnTo>
                  <a:lnTo>
                    <a:pt x="101751" y="32099"/>
                  </a:lnTo>
                  <a:lnTo>
                    <a:pt x="118658" y="24122"/>
                  </a:lnTo>
                  <a:lnTo>
                    <a:pt x="135613" y="8025"/>
                  </a:lnTo>
                  <a:lnTo>
                    <a:pt x="152591" y="0"/>
                  </a:lnTo>
                  <a:lnTo>
                    <a:pt x="169522" y="24098"/>
                  </a:lnTo>
                  <a:lnTo>
                    <a:pt x="186500" y="32194"/>
                  </a:lnTo>
                  <a:lnTo>
                    <a:pt x="203611" y="16042"/>
                  </a:lnTo>
                  <a:lnTo>
                    <a:pt x="214429" y="48295"/>
                  </a:lnTo>
                </a:path>
              </a:pathLst>
            </a:custGeom>
            <a:noFill/>
            <a:ln w="19050" cap="flat" cmpd="sng">
              <a:solidFill>
                <a:srgbClr val="FF00FF"/>
              </a:solidFill>
              <a:prstDash val="solid"/>
              <a:round/>
              <a:headEnd type="none" w="med" len="med"/>
              <a:tailEnd type="none" w="med" len="med"/>
            </a:ln>
          </p:spPr>
        </p:sp>
        <p:sp>
          <p:nvSpPr>
            <p:cNvPr id="77" name="Google Shape;77;p15"/>
            <p:cNvSpPr/>
            <p:nvPr/>
          </p:nvSpPr>
          <p:spPr>
            <a:xfrm>
              <a:off x="8000975" y="2718588"/>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7390663" y="3292175"/>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6780325" y="3003575"/>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6170038" y="2137750"/>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5559700" y="2426363"/>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4949413" y="3006938"/>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4339088" y="3292175"/>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3728775" y="3003575"/>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3118475" y="3869400"/>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508163" y="2426363"/>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1897850" y="3580775"/>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15"/>
            <p:cNvSpPr/>
            <p:nvPr/>
          </p:nvSpPr>
          <p:spPr>
            <a:xfrm>
              <a:off x="1287538" y="3292188"/>
              <a:ext cx="71400" cy="7140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C4306-D1D4-0489-CBB3-EA1D98E9A58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Measurement Model - Instruments (3/4)</a:t>
            </a:r>
          </a:p>
        </p:txBody>
      </p:sp>
      <p:sp>
        <p:nvSpPr>
          <p:cNvPr id="4" name="Content Placeholder 3">
            <a:extLst>
              <a:ext uri="{FF2B5EF4-FFF2-40B4-BE49-F238E27FC236}">
                <a16:creationId xmlns:a16="http://schemas.microsoft.com/office/drawing/2014/main" id="{942C9D66-693B-7F34-F892-222C59F3BAD2}"/>
              </a:ext>
            </a:extLst>
          </p:cNvPr>
          <p:cNvSpPr>
            <a:spLocks noGrp="1"/>
          </p:cNvSpPr>
          <p:nvPr>
            <p:ph idx="1"/>
          </p:nvPr>
        </p:nvSpPr>
        <p:spPr>
          <a:xfrm>
            <a:off x="508001" y="1213805"/>
            <a:ext cx="6532070" cy="3591061"/>
          </a:xfrm>
        </p:spPr>
        <p:txBody>
          <a:bodyPr>
            <a:normAutofit fontScale="70000" lnSpcReduction="20000"/>
          </a:bodyPr>
          <a:lstStyle/>
          <a:p>
            <a:pPr algn="just"/>
            <a:r>
              <a:rPr lang="en-US" sz="2000" b="1" dirty="0">
                <a:solidFill>
                  <a:schemeClr val="tx1"/>
                </a:solidFill>
                <a:latin typeface="Times New Roman" panose="02020603050405020304" pitchFamily="18" charset="0"/>
                <a:cs typeface="Times New Roman" panose="02020603050405020304" pitchFamily="18" charset="0"/>
              </a:rPr>
              <a:t>Chemical Composition: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Chromotographty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a:t>
            </a:r>
            <a:r>
              <a:rPr lang="en-US" sz="2000" dirty="0">
                <a:solidFill>
                  <a:schemeClr val="tx1"/>
                </a:solidFill>
                <a:latin typeface="Times New Roman" panose="02020603050405020304" pitchFamily="18" charset="0"/>
                <a:cs typeface="Times New Roman" panose="02020603050405020304" pitchFamily="18" charset="0"/>
              </a:rPr>
              <a:t> – meter,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spectrophotometry</a:t>
            </a:r>
          </a:p>
          <a:p>
            <a:pPr lvl="1"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Reliability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calibration, precision testing, and consistency</a:t>
            </a:r>
          </a:p>
          <a:p>
            <a:pPr lvl="1" algn="just">
              <a:buFont typeface="Wingdings" panose="05000000000000000000" pitchFamily="2" charset="2"/>
              <a:buChar char="§"/>
            </a:pPr>
            <a:r>
              <a:rPr lang="en-US" sz="2000"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rPr>
              <a:t>V</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alidity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accuracy of these instruments in measuring specific components.</a:t>
            </a:r>
          </a:p>
          <a:p>
            <a:pPr marL="266700" lvl="1" algn="just"/>
            <a:r>
              <a:rPr lang="en-US" sz="2000" b="1"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rPr>
              <a:t>Sensory Evaluations: </a:t>
            </a:r>
            <a:r>
              <a:rPr lang="en-US" sz="2000"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rPr>
              <a:t>Experts assessments with specific techniques </a:t>
            </a:r>
          </a:p>
          <a:p>
            <a:pPr marL="681037" lvl="2" indent="-285750"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Reliability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rigorous training, calibration, and consistency checks</a:t>
            </a:r>
          </a:p>
          <a:p>
            <a:pPr marL="681037" lvl="2" indent="-285750"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Validity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sensory descriptors, reference standards, and statistical analyses.</a:t>
            </a:r>
          </a:p>
          <a:p>
            <a:pPr marL="266700" lvl="1" algn="just"/>
            <a:r>
              <a:rPr lang="en-US" sz="2000" b="1" dirty="0">
                <a:solidFill>
                  <a:schemeClr val="tx1"/>
                </a:solidFill>
                <a:latin typeface="Times New Roman" panose="02020603050405020304" pitchFamily="18" charset="0"/>
                <a:cs typeface="Times New Roman" panose="02020603050405020304" pitchFamily="18" charset="0"/>
              </a:rPr>
              <a:t>Experts evaluation: </a:t>
            </a:r>
            <a:r>
              <a:rPr lang="en-US" sz="2000" dirty="0">
                <a:solidFill>
                  <a:schemeClr val="tx1"/>
                </a:solidFill>
                <a:latin typeface="Times New Roman" panose="02020603050405020304" pitchFamily="18" charset="0"/>
                <a:cs typeface="Times New Roman" panose="02020603050405020304" pitchFamily="18" charset="0"/>
              </a:rPr>
              <a:t>use rating scales or scoring sheets</a:t>
            </a:r>
          </a:p>
          <a:p>
            <a:pPr marL="681037" lvl="2" indent="-285750"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Reliability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training and calibration exercises</a:t>
            </a:r>
          </a:p>
          <a:p>
            <a:pPr marL="681037" lvl="2" indent="-285750"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Validity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sensory and chemical analyses.</a:t>
            </a:r>
          </a:p>
          <a:p>
            <a:pPr marL="266700" lvl="1" algn="just"/>
            <a:r>
              <a:rPr lang="en-US" sz="2000" b="1" dirty="0">
                <a:solidFill>
                  <a:schemeClr val="tx1"/>
                </a:solidFill>
                <a:latin typeface="Times New Roman" panose="02020603050405020304" pitchFamily="18" charset="0"/>
                <a:cs typeface="Times New Roman" panose="02020603050405020304" pitchFamily="18" charset="0"/>
              </a:rPr>
              <a:t>Machine Learning: </a:t>
            </a:r>
            <a:r>
              <a:rPr lang="en-US" sz="2000" dirty="0">
                <a:solidFill>
                  <a:schemeClr val="tx1"/>
                </a:solidFill>
                <a:latin typeface="Times New Roman" panose="02020603050405020304" pitchFamily="18" charset="0"/>
                <a:cs typeface="Times New Roman" panose="02020603050405020304" pitchFamily="18" charset="0"/>
              </a:rPr>
              <a:t>SVM, RF, and AdaBoost predict wine quality based on input features</a:t>
            </a:r>
          </a:p>
          <a:p>
            <a:pPr marL="681037" lvl="2" indent="-285750"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Reliability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accuracy, precision, recall, and F1 score</a:t>
            </a:r>
          </a:p>
          <a:p>
            <a:pPr marL="681037" lvl="2" indent="-285750" algn="just">
              <a:buFont typeface="Wingdings" panose="05000000000000000000" pitchFamily="2" charset="2"/>
              <a:buChar char="§"/>
            </a:pP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Validity </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sym typeface="Wingdings" panose="05000000000000000000" pitchFamily="2" charset="2"/>
              </a:rPr>
              <a:t></a:t>
            </a:r>
            <a:r>
              <a:rPr lang="en-US" sz="20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involves models accurately reflecting data patterns</a:t>
            </a:r>
          </a:p>
          <a:p>
            <a:pPr marL="395287" lvl="2" indent="0">
              <a:buNone/>
            </a:pPr>
            <a:endParaRPr lang="en-US" sz="1400"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endParaRPr>
          </a:p>
          <a:p>
            <a:pPr marL="395287" lvl="2" indent="0">
              <a:buNone/>
            </a:pPr>
            <a:endParaRPr lang="en-US" sz="1400" dirty="0">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endParaRPr>
          </a:p>
          <a:p>
            <a:pPr marL="681037" lvl="2" indent="-285750">
              <a:buFont typeface="Wingdings" panose="05000000000000000000" pitchFamily="2" charset="2"/>
              <a:buChar char="§"/>
            </a:pPr>
            <a:endParaRPr lang="en-US" sz="1500" dirty="0">
              <a:solidFill>
                <a:srgbClr val="000000"/>
              </a:solidFill>
              <a:effectLst/>
              <a:latin typeface="Calibri" panose="020F0502020204030204" pitchFamily="34" charset="0"/>
              <a:ea typeface="Calibri Light" panose="020F0302020204030204" pitchFamily="34" charset="0"/>
            </a:endParaRPr>
          </a:p>
          <a:p>
            <a:pPr marL="0" indent="0">
              <a:buNone/>
            </a:pPr>
            <a:endParaRPr lang="en-US" dirty="0"/>
          </a:p>
        </p:txBody>
      </p:sp>
      <p:sp>
        <p:nvSpPr>
          <p:cNvPr id="3" name="Slide Number Placeholder 2">
            <a:extLst>
              <a:ext uri="{FF2B5EF4-FFF2-40B4-BE49-F238E27FC236}">
                <a16:creationId xmlns:a16="http://schemas.microsoft.com/office/drawing/2014/main" id="{9D0D0749-5522-C8F2-5494-0E1617FCCEE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5" name="TextBox 4">
            <a:extLst>
              <a:ext uri="{FF2B5EF4-FFF2-40B4-BE49-F238E27FC236}">
                <a16:creationId xmlns:a16="http://schemas.microsoft.com/office/drawing/2014/main" id="{215E155E-3BB1-28A9-2F72-1A035BA4BE28}"/>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324675288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25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25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25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25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25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25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25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25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25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25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25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25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6" dur="25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anim calcmode="lin" valueType="num">
                                      <p:cBhvr additive="base">
                                        <p:cTn id="61" dur="25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62" dur="25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
                                            <p:txEl>
                                              <p:pRg st="10" end="10"/>
                                            </p:txEl>
                                          </p:spTgt>
                                        </p:tgtEl>
                                        <p:attrNameLst>
                                          <p:attrName>style.visibility</p:attrName>
                                        </p:attrNameLst>
                                      </p:cBhvr>
                                      <p:to>
                                        <p:strVal val="visible"/>
                                      </p:to>
                                    </p:set>
                                    <p:anim calcmode="lin" valueType="num">
                                      <p:cBhvr additive="base">
                                        <p:cTn id="67" dur="25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68" dur="25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
                                            <p:txEl>
                                              <p:pRg st="11" end="11"/>
                                            </p:txEl>
                                          </p:spTgt>
                                        </p:tgtEl>
                                        <p:attrNameLst>
                                          <p:attrName>style.visibility</p:attrName>
                                        </p:attrNameLst>
                                      </p:cBhvr>
                                      <p:to>
                                        <p:strVal val="visible"/>
                                      </p:to>
                                    </p:set>
                                    <p:anim calcmode="lin" valueType="num">
                                      <p:cBhvr additive="base">
                                        <p:cTn id="73" dur="25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74" dur="25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tgtEl>
                                        <p:attrNameLst>
                                          <p:attrName>style.visibility</p:attrName>
                                        </p:attrNameLst>
                                      </p:cBhvr>
                                      <p:to>
                                        <p:strVal val="visible"/>
                                      </p:to>
                                    </p:set>
                                    <p:anim calcmode="lin" valueType="num">
                                      <p:cBhvr additive="base">
                                        <p:cTn id="79" dur="250" fill="hold"/>
                                        <p:tgtEl>
                                          <p:spTgt spid="5"/>
                                        </p:tgtEl>
                                        <p:attrNameLst>
                                          <p:attrName>ppt_x</p:attrName>
                                        </p:attrNameLst>
                                      </p:cBhvr>
                                      <p:tavLst>
                                        <p:tav tm="0">
                                          <p:val>
                                            <p:strVal val="#ppt_x"/>
                                          </p:val>
                                        </p:tav>
                                        <p:tav tm="100000">
                                          <p:val>
                                            <p:strVal val="#ppt_x"/>
                                          </p:val>
                                        </p:tav>
                                      </p:tavLst>
                                    </p:anim>
                                    <p:anim calcmode="lin" valueType="num">
                                      <p:cBhvr additive="base">
                                        <p:cTn id="80" dur="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3D2D2-7ED3-46DC-BD8B-1D17D20F06FD}"/>
              </a:ext>
            </a:extLst>
          </p:cNvPr>
          <p:cNvSpPr>
            <a:spLocks noGrp="1"/>
          </p:cNvSpPr>
          <p:nvPr>
            <p:ph type="title"/>
          </p:nvPr>
        </p:nvSpPr>
        <p:spPr>
          <a:xfrm>
            <a:off x="508001" y="457200"/>
            <a:ext cx="6447501" cy="602857"/>
          </a:xfrm>
        </p:spPr>
        <p:txBody>
          <a:bodyPr/>
          <a:lstStyle/>
          <a:p>
            <a:r>
              <a:rPr lang="en-US" dirty="0">
                <a:latin typeface="Times New Roman" panose="02020603050405020304" pitchFamily="18" charset="0"/>
                <a:cs typeface="Times New Roman" panose="02020603050405020304" pitchFamily="18" charset="0"/>
              </a:rPr>
              <a:t>Measurement Model – Math Model (4/4)</a:t>
            </a:r>
          </a:p>
        </p:txBody>
      </p:sp>
      <p:sp>
        <p:nvSpPr>
          <p:cNvPr id="3" name="Content Placeholder 2">
            <a:extLst>
              <a:ext uri="{FF2B5EF4-FFF2-40B4-BE49-F238E27FC236}">
                <a16:creationId xmlns:a16="http://schemas.microsoft.com/office/drawing/2014/main" id="{48147F4A-F500-A44C-1E2F-CF9578959B25}"/>
              </a:ext>
            </a:extLst>
          </p:cNvPr>
          <p:cNvSpPr>
            <a:spLocks noGrp="1"/>
          </p:cNvSpPr>
          <p:nvPr>
            <p:ph idx="1"/>
          </p:nvPr>
        </p:nvSpPr>
        <p:spPr>
          <a:xfrm>
            <a:off x="508001" y="1270450"/>
            <a:ext cx="6447501" cy="3260572"/>
          </a:xfrm>
        </p:spPr>
        <p:txBody>
          <a:bodyPr>
            <a:normAutofit fontScale="92500" lnSpcReduction="10000"/>
          </a:bodyPr>
          <a:lstStyle/>
          <a:p>
            <a:pPr algn="just">
              <a:lnSpc>
                <a:spcPct val="150000"/>
              </a:lnSpc>
            </a:pPr>
            <a:r>
              <a:rPr lang="en-US" sz="1800" b="1" dirty="0">
                <a:solidFill>
                  <a:srgbClr val="000000"/>
                </a:solidFill>
                <a:effectLst/>
                <a:latin typeface="Times New Roman" panose="02020603050405020304" pitchFamily="18" charset="0"/>
                <a:ea typeface="Calibri Light" panose="020F0302020204030204" pitchFamily="34" charset="0"/>
              </a:rPr>
              <a:t>Math Model:</a:t>
            </a:r>
            <a:r>
              <a:rPr lang="en-US" sz="1800" dirty="0">
                <a:solidFill>
                  <a:srgbClr val="000000"/>
                </a:solidFill>
                <a:effectLst/>
                <a:latin typeface="Times New Roman" panose="02020603050405020304" pitchFamily="18" charset="0"/>
                <a:ea typeface="Calibri Light" panose="020F0302020204030204" pitchFamily="34" charset="0"/>
              </a:rPr>
              <a:t>  </a:t>
            </a:r>
            <a:r>
              <a:rPr lang="en-US" sz="1800" dirty="0" err="1">
                <a:solidFill>
                  <a:srgbClr val="000000"/>
                </a:solidFill>
                <a:effectLst/>
                <a:latin typeface="Times New Roman" panose="02020603050405020304" pitchFamily="18" charset="0"/>
                <a:ea typeface="Calibri Light" panose="020F0302020204030204" pitchFamily="34" charset="0"/>
              </a:rPr>
              <a:t>xij</a:t>
            </a:r>
            <a:r>
              <a:rPr lang="en-US" sz="1800" dirty="0">
                <a:solidFill>
                  <a:srgbClr val="000000"/>
                </a:solidFill>
                <a:effectLst/>
                <a:latin typeface="Times New Roman" panose="02020603050405020304" pitchFamily="18" charset="0"/>
                <a:ea typeface="Calibri Light" panose="020F0302020204030204" pitchFamily="34" charset="0"/>
              </a:rPr>
              <a:t>​=</a:t>
            </a:r>
            <a:r>
              <a:rPr lang="en-US" sz="1800" dirty="0" err="1">
                <a:solidFill>
                  <a:srgbClr val="000000"/>
                </a:solidFill>
                <a:effectLst/>
                <a:latin typeface="Times New Roman" panose="02020603050405020304" pitchFamily="18" charset="0"/>
                <a:ea typeface="Calibri Light" panose="020F0302020204030204" pitchFamily="34" charset="0"/>
              </a:rPr>
              <a:t>λij</a:t>
            </a:r>
            <a:r>
              <a:rPr lang="en-US" sz="1800" dirty="0">
                <a:solidFill>
                  <a:srgbClr val="000000"/>
                </a:solidFill>
                <a:effectLst/>
                <a:latin typeface="Times New Roman" panose="02020603050405020304" pitchFamily="18" charset="0"/>
                <a:ea typeface="Calibri Light" panose="020F0302020204030204" pitchFamily="34" charset="0"/>
              </a:rPr>
              <a:t>​</a:t>
            </a:r>
            <a:r>
              <a:rPr lang="en-US" sz="1800" dirty="0" err="1">
                <a:solidFill>
                  <a:srgbClr val="000000"/>
                </a:solidFill>
                <a:effectLst/>
                <a:latin typeface="Times New Roman" panose="02020603050405020304" pitchFamily="18" charset="0"/>
                <a:ea typeface="Calibri Light" panose="020F0302020204030204" pitchFamily="34" charset="0"/>
              </a:rPr>
              <a:t>η+εij</a:t>
            </a:r>
            <a:r>
              <a:rPr lang="en-US" sz="1800" dirty="0">
                <a:solidFill>
                  <a:srgbClr val="000000"/>
                </a:solidFill>
                <a:effectLst/>
                <a:latin typeface="Times New Roman" panose="02020603050405020304" pitchFamily="18" charset="0"/>
                <a:ea typeface="Calibri Light" panose="020F0302020204030204" pitchFamily="34" charset="0"/>
              </a:rPr>
              <a:t> + a</a:t>
            </a:r>
            <a:endParaRPr lang="en-US"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US" sz="1800" i="1" dirty="0" err="1">
                <a:solidFill>
                  <a:srgbClr val="000000"/>
                </a:solidFill>
                <a:effectLst/>
                <a:latin typeface="Times New Roman" panose="02020603050405020304" pitchFamily="18" charset="0"/>
                <a:ea typeface="Times New Roman" panose="02020603050405020304" pitchFamily="18" charset="0"/>
              </a:rPr>
              <a:t>xij</a:t>
            </a:r>
            <a:r>
              <a:rPr lang="en-US" sz="1800" dirty="0">
                <a:solidFill>
                  <a:srgbClr val="000000"/>
                </a:solidFill>
                <a:effectLst/>
                <a:latin typeface="Times New Roman" panose="02020603050405020304" pitchFamily="18" charset="0"/>
                <a:ea typeface="Times New Roman" panose="02020603050405020304" pitchFamily="18" charset="0"/>
              </a:rPr>
              <a:t>​</a:t>
            </a:r>
            <a:r>
              <a:rPr lang="en-US" sz="1800" i="1" dirty="0">
                <a:solidFill>
                  <a:srgbClr val="000000"/>
                </a:solidFill>
                <a:effectLst/>
                <a:latin typeface="Times New Roman" panose="02020603050405020304" pitchFamily="18" charset="0"/>
                <a:ea typeface="Times New Roman" panose="02020603050405020304" pitchFamily="18" charset="0"/>
              </a:rPr>
              <a:t>: indicator </a:t>
            </a:r>
            <a:endParaRPr lang="en-US" sz="18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1000"/>
              <a:buFont typeface="Symbol" panose="05050102010706020507" pitchFamily="18" charset="2"/>
              <a:buChar char=""/>
              <a:tabLst>
                <a:tab pos="457200" algn="l"/>
              </a:tabLst>
            </a:pPr>
            <a:r>
              <a:rPr lang="en-US" sz="1800" i="1" dirty="0" err="1">
                <a:solidFill>
                  <a:srgbClr val="000000"/>
                </a:solidFill>
                <a:effectLst/>
                <a:latin typeface="Times New Roman" panose="02020603050405020304" pitchFamily="18" charset="0"/>
                <a:ea typeface="Times New Roman" panose="02020603050405020304" pitchFamily="18" charset="0"/>
              </a:rPr>
              <a:t>λij</a:t>
            </a:r>
            <a:r>
              <a:rPr lang="en-US" sz="1800" i="1" dirty="0">
                <a:solidFill>
                  <a:srgbClr val="000000"/>
                </a:solidFill>
                <a:effectLst/>
                <a:latin typeface="Times New Roman" panose="02020603050405020304" pitchFamily="18" charset="0"/>
                <a:ea typeface="Times New Roman" panose="02020603050405020304" pitchFamily="18" charset="0"/>
              </a:rPr>
              <a:t>: factor loading coefficient</a:t>
            </a:r>
            <a:endParaRPr lang="en-US" sz="18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1000"/>
              <a:buFont typeface="Symbol" panose="05050102010706020507" pitchFamily="18" charset="2"/>
              <a:buChar char=""/>
              <a:tabLst>
                <a:tab pos="457200" algn="l"/>
              </a:tabLst>
            </a:pPr>
            <a:r>
              <a:rPr lang="en-US" sz="1800" i="1" dirty="0" err="1">
                <a:solidFill>
                  <a:srgbClr val="000000"/>
                </a:solidFill>
                <a:effectLst/>
                <a:latin typeface="Times New Roman" panose="02020603050405020304" pitchFamily="18" charset="0"/>
                <a:ea typeface="Times New Roman" panose="02020603050405020304" pitchFamily="18" charset="0"/>
              </a:rPr>
              <a:t>εij</a:t>
            </a:r>
            <a:r>
              <a:rPr lang="en-US" sz="1800" i="1" dirty="0">
                <a:solidFill>
                  <a:srgbClr val="000000"/>
                </a:solidFill>
                <a:effectLst/>
                <a:latin typeface="Times New Roman" panose="02020603050405020304" pitchFamily="18" charset="0"/>
                <a:ea typeface="Times New Roman" panose="02020603050405020304" pitchFamily="18" charset="0"/>
              </a:rPr>
              <a:t>: random error</a:t>
            </a:r>
            <a:endParaRPr lang="en-US" sz="18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1000"/>
              <a:buFont typeface="Symbol" panose="05050102010706020507" pitchFamily="18" charset="2"/>
              <a:buChar char=""/>
              <a:tabLst>
                <a:tab pos="457200" algn="l"/>
              </a:tabLst>
            </a:pPr>
            <a:r>
              <a:rPr lang="en-US" sz="1800" i="1" dirty="0">
                <a:solidFill>
                  <a:srgbClr val="000000"/>
                </a:solidFill>
                <a:effectLst/>
                <a:latin typeface="Times New Roman" panose="02020603050405020304" pitchFamily="18" charset="0"/>
                <a:ea typeface="Times New Roman" panose="02020603050405020304" pitchFamily="18" charset="0"/>
              </a:rPr>
              <a:t>a intercept</a:t>
            </a:r>
            <a:endParaRPr lang="en-US" sz="18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SzPts val="1000"/>
              <a:buFont typeface="Symbol" panose="05050102010706020507" pitchFamily="18" charset="2"/>
              <a:buChar char=""/>
              <a:tabLst>
                <a:tab pos="457200" algn="l"/>
              </a:tabLst>
            </a:pPr>
            <a:r>
              <a:rPr lang="en-US" sz="1800" i="1" dirty="0">
                <a:solidFill>
                  <a:srgbClr val="000000"/>
                </a:solidFill>
                <a:effectLst/>
                <a:latin typeface="Times New Roman" panose="02020603050405020304" pitchFamily="18" charset="0"/>
                <a:ea typeface="Times New Roman" panose="02020603050405020304" pitchFamily="18" charset="0"/>
              </a:rPr>
              <a:t>η: latent variable</a:t>
            </a:r>
            <a:endParaRPr lang="en-US" sz="1800" dirty="0">
              <a:latin typeface="Times New Roman" panose="02020603050405020304" pitchFamily="18" charset="0"/>
              <a:ea typeface="Times New Roman" panose="02020603050405020304" pitchFamily="18" charset="0"/>
            </a:endParaRPr>
          </a:p>
          <a:p>
            <a:pPr marL="0" lvl="0" indent="0" algn="just" fontAlgn="base">
              <a:lnSpc>
                <a:spcPct val="150000"/>
              </a:lnSpc>
              <a:buSzPts val="1000"/>
              <a:buNone/>
              <a:tabLst>
                <a:tab pos="457200" algn="l"/>
              </a:tabLst>
            </a:pPr>
            <a:r>
              <a:rPr lang="en-US" sz="1800" i="1" dirty="0">
                <a:solidFill>
                  <a:srgbClr val="000000"/>
                </a:solidFill>
                <a:effectLst/>
                <a:latin typeface="Times New Roman" panose="02020603050405020304" pitchFamily="18" charset="0"/>
                <a:ea typeface="Times New Roman" panose="02020603050405020304" pitchFamily="18" charset="0"/>
              </a:rPr>
              <a:t>*  (</a:t>
            </a:r>
            <a:r>
              <a:rPr lang="en-US" sz="1800" i="1" dirty="0" err="1">
                <a:solidFill>
                  <a:srgbClr val="000000"/>
                </a:solidFill>
                <a:effectLst/>
                <a:latin typeface="Times New Roman" panose="02020603050405020304" pitchFamily="18" charset="0"/>
                <a:ea typeface="Times New Roman" panose="02020603050405020304" pitchFamily="18" charset="0"/>
              </a:rPr>
              <a:t>i</a:t>
            </a:r>
            <a:r>
              <a:rPr lang="en-US" sz="1800" i="1" dirty="0">
                <a:solidFill>
                  <a:srgbClr val="000000"/>
                </a:solidFill>
                <a:effectLst/>
                <a:latin typeface="Times New Roman" panose="02020603050405020304" pitchFamily="18" charset="0"/>
                <a:ea typeface="Times New Roman" panose="02020603050405020304" pitchFamily="18" charset="0"/>
              </a:rPr>
              <a:t> equals to number of constructs, j the value of each construct)</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AEC743FA-3CD6-5FBE-ECC2-D2F6CAB3695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5" name="TextBox 4">
            <a:extLst>
              <a:ext uri="{FF2B5EF4-FFF2-40B4-BE49-F238E27FC236}">
                <a16:creationId xmlns:a16="http://schemas.microsoft.com/office/drawing/2014/main" id="{48610B13-3AC8-4839-3F0C-23959C841C4D}"/>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390981237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25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25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25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25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25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250" fill="hold"/>
                                        <p:tgtEl>
                                          <p:spTgt spid="5"/>
                                        </p:tgtEl>
                                        <p:attrNameLst>
                                          <p:attrName>ppt_x</p:attrName>
                                        </p:attrNameLst>
                                      </p:cBhvr>
                                      <p:tavLst>
                                        <p:tav tm="0">
                                          <p:val>
                                            <p:strVal val="#ppt_x"/>
                                          </p:val>
                                        </p:tav>
                                        <p:tav tm="100000">
                                          <p:val>
                                            <p:strVal val="#ppt_x"/>
                                          </p:val>
                                        </p:tav>
                                      </p:tavLst>
                                    </p:anim>
                                    <p:anim calcmode="lin" valueType="num">
                                      <p:cBhvr additive="base">
                                        <p:cTn id="50" dur="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A5299-A83A-4E59-6864-9F168AB168AD}"/>
              </a:ext>
            </a:extLst>
          </p:cNvPr>
          <p:cNvSpPr>
            <a:spLocks noGrp="1"/>
          </p:cNvSpPr>
          <p:nvPr>
            <p:ph type="title"/>
          </p:nvPr>
        </p:nvSpPr>
        <p:spPr>
          <a:xfrm>
            <a:off x="508001" y="457200"/>
            <a:ext cx="6447501" cy="466577"/>
          </a:xfrm>
        </p:spPr>
        <p:txBody>
          <a:bodyPr>
            <a:normAutofit fontScale="90000"/>
          </a:bodyPr>
          <a:lstStyle/>
          <a:p>
            <a:r>
              <a:rPr lang="en-US" dirty="0">
                <a:latin typeface="Times New Roman" panose="02020603050405020304" pitchFamily="18" charset="0"/>
                <a:cs typeface="Times New Roman" panose="02020603050405020304" pitchFamily="18" charset="0"/>
              </a:rPr>
              <a:t>Predictive Model</a:t>
            </a:r>
          </a:p>
        </p:txBody>
      </p:sp>
      <p:sp>
        <p:nvSpPr>
          <p:cNvPr id="3" name="Content Placeholder 2">
            <a:extLst>
              <a:ext uri="{FF2B5EF4-FFF2-40B4-BE49-F238E27FC236}">
                <a16:creationId xmlns:a16="http://schemas.microsoft.com/office/drawing/2014/main" id="{2498C5D5-B6DB-9C26-D2B9-EC3D286674D8}"/>
              </a:ext>
            </a:extLst>
          </p:cNvPr>
          <p:cNvSpPr>
            <a:spLocks noGrp="1"/>
          </p:cNvSpPr>
          <p:nvPr>
            <p:ph idx="1"/>
          </p:nvPr>
        </p:nvSpPr>
        <p:spPr>
          <a:xfrm>
            <a:off x="508001" y="1197621"/>
            <a:ext cx="6329769" cy="3333401"/>
          </a:xfrm>
        </p:spPr>
        <p:txBody>
          <a:bodyPr/>
          <a:lstStyle/>
          <a:p>
            <a:pPr algn="just"/>
            <a:r>
              <a:rPr lang="en-US" sz="1800" dirty="0">
                <a:effectLst/>
                <a:latin typeface="Times New Roman" panose="02020603050405020304" pitchFamily="18" charset="0"/>
                <a:ea typeface="Calibri Light" panose="020F0302020204030204" pitchFamily="34" charset="0"/>
              </a:rPr>
              <a:t>Predictive modeling is a commonly used statistical technique to predict future behavior. </a:t>
            </a:r>
          </a:p>
          <a:p>
            <a:pPr algn="just"/>
            <a:r>
              <a:rPr lang="en-US" sz="1800" dirty="0">
                <a:effectLst/>
                <a:latin typeface="Times New Roman" panose="02020603050405020304" pitchFamily="18" charset="0"/>
                <a:ea typeface="Calibri Light" panose="020F0302020204030204" pitchFamily="34" charset="0"/>
              </a:rPr>
              <a:t>Classification is a process related to</a:t>
            </a:r>
            <a:r>
              <a:rPr lang="en-US" sz="1800" dirty="0">
                <a:latin typeface="Times New Roman" panose="02020603050405020304" pitchFamily="18" charset="0"/>
              </a:rPr>
              <a:t> </a:t>
            </a:r>
            <a:r>
              <a:rPr lang="en-US" sz="1800" u="sng" dirty="0">
                <a:latin typeface="Times New Roman" panose="02020603050405020304" pitchFamily="18" charset="0"/>
                <a:hlinkClick r:id="rId2" tooltip="Categorization">
                  <a:extLst>
                    <a:ext uri="{A12FA001-AC4F-418D-AE19-62706E023703}">
                      <ahyp:hlinkClr xmlns:ahyp="http://schemas.microsoft.com/office/drawing/2018/hyperlinkcolor" val="tx"/>
                    </a:ext>
                  </a:extLst>
                </a:hlinkClick>
              </a:rPr>
              <a:t>categorization</a:t>
            </a:r>
            <a:r>
              <a:rPr lang="en-US" sz="1800" dirty="0">
                <a:effectLst/>
                <a:latin typeface="Times New Roman" panose="02020603050405020304" pitchFamily="18" charset="0"/>
                <a:ea typeface="Calibri Light" panose="020F0302020204030204" pitchFamily="34" charset="0"/>
              </a:rPr>
              <a:t>, the process in which ideas and objects are recognized, differentiated and understood. </a:t>
            </a:r>
          </a:p>
          <a:p>
            <a:pPr algn="just"/>
            <a:r>
              <a:rPr lang="en-US" sz="1800" dirty="0">
                <a:effectLst/>
                <a:latin typeface="Times New Roman" panose="02020603050405020304" pitchFamily="18" charset="0"/>
                <a:ea typeface="Calibri Light" panose="020F0302020204030204" pitchFamily="34" charset="0"/>
              </a:rPr>
              <a:t>Classification is the grouping of related facts into classes. It may also refer to a process which brings together like things and separates unlike things. </a:t>
            </a:r>
            <a:endParaRPr lang="en-US" dirty="0"/>
          </a:p>
        </p:txBody>
      </p:sp>
      <p:sp>
        <p:nvSpPr>
          <p:cNvPr id="4" name="Slide Number Placeholder 3">
            <a:extLst>
              <a:ext uri="{FF2B5EF4-FFF2-40B4-BE49-F238E27FC236}">
                <a16:creationId xmlns:a16="http://schemas.microsoft.com/office/drawing/2014/main" id="{791A885C-9C09-266A-65AA-D547CAECC88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5" name="TextBox 4">
            <a:extLst>
              <a:ext uri="{FF2B5EF4-FFF2-40B4-BE49-F238E27FC236}">
                <a16:creationId xmlns:a16="http://schemas.microsoft.com/office/drawing/2014/main" id="{2B6CFE93-4EAC-5723-EE84-FC0AC591F6C6}"/>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300307447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250" fill="hold"/>
                                        <p:tgtEl>
                                          <p:spTgt spid="5"/>
                                        </p:tgtEl>
                                        <p:attrNameLst>
                                          <p:attrName>ppt_x</p:attrName>
                                        </p:attrNameLst>
                                      </p:cBhvr>
                                      <p:tavLst>
                                        <p:tav tm="0">
                                          <p:val>
                                            <p:strVal val="#ppt_x"/>
                                          </p:val>
                                        </p:tav>
                                        <p:tav tm="100000">
                                          <p:val>
                                            <p:strVal val="#ppt_x"/>
                                          </p:val>
                                        </p:tav>
                                      </p:tavLst>
                                    </p:anim>
                                    <p:anim calcmode="lin" valueType="num">
                                      <p:cBhvr additive="base">
                                        <p:cTn id="26" dur="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209" name="Google Shape;209;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mtClean="0"/>
              <a:t>13</a:t>
            </a:fld>
            <a:endParaRPr lang="en"/>
          </a:p>
        </p:txBody>
      </p:sp>
      <p:sp>
        <p:nvSpPr>
          <p:cNvPr id="171" name="Google Shape;171;p22"/>
          <p:cNvSpPr txBox="1">
            <a:spLocks noGrp="1"/>
          </p:cNvSpPr>
          <p:nvPr>
            <p:ph type="title" idx="4294967295"/>
          </p:nvPr>
        </p:nvSpPr>
        <p:spPr>
          <a:xfrm>
            <a:off x="412693" y="-18069"/>
            <a:ext cx="3719513" cy="614363"/>
          </a:xfrm>
          <a:prstGeom prst="rect">
            <a:avLst/>
          </a:prstGeom>
        </p:spPr>
        <p:txBody>
          <a:bodyPr spcFirstLastPara="1" wrap="square" lIns="91425" tIns="91425" rIns="91425" bIns="91425" anchor="t" anchorCtr="0">
            <a:noAutofit/>
          </a:bodyPr>
          <a:lstStyle/>
          <a:p>
            <a:pPr marL="0" lvl="0" indent="0">
              <a:spcAft>
                <a:spcPts val="0"/>
              </a:spcAft>
            </a:pPr>
            <a:r>
              <a:rPr lang="en-US" sz="3200" dirty="0">
                <a:latin typeface="Times New Roman" panose="02020603050405020304" pitchFamily="18" charset="0"/>
                <a:cs typeface="Times New Roman" panose="02020603050405020304" pitchFamily="18" charset="0"/>
              </a:rPr>
              <a:t>Features selection</a:t>
            </a:r>
          </a:p>
        </p:txBody>
      </p:sp>
      <p:sp>
        <p:nvSpPr>
          <p:cNvPr id="2" name="TextBox 1">
            <a:extLst>
              <a:ext uri="{FF2B5EF4-FFF2-40B4-BE49-F238E27FC236}">
                <a16:creationId xmlns:a16="http://schemas.microsoft.com/office/drawing/2014/main" id="{5F747168-8B4C-0B42-7C5B-A7872B32B95C}"/>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pic>
        <p:nvPicPr>
          <p:cNvPr id="4" name="Picture 3">
            <a:extLst>
              <a:ext uri="{FF2B5EF4-FFF2-40B4-BE49-F238E27FC236}">
                <a16:creationId xmlns:a16="http://schemas.microsoft.com/office/drawing/2014/main" id="{95B8925F-6212-4F06-1737-70F79715F229}"/>
              </a:ext>
            </a:extLst>
          </p:cNvPr>
          <p:cNvPicPr>
            <a:picLocks noChangeAspect="1"/>
          </p:cNvPicPr>
          <p:nvPr/>
        </p:nvPicPr>
        <p:blipFill>
          <a:blip r:embed="rId3"/>
          <a:stretch>
            <a:fillRect/>
          </a:stretch>
        </p:blipFill>
        <p:spPr>
          <a:xfrm>
            <a:off x="301333" y="695669"/>
            <a:ext cx="6397917" cy="3752162"/>
          </a:xfrm>
          <a:prstGeom prst="rect">
            <a:avLst/>
          </a:prstGeom>
        </p:spPr>
      </p:pic>
    </p:spTree>
    <p:extLst>
      <p:ext uri="{BB962C8B-B14F-4D97-AF65-F5344CB8AC3E}">
        <p14:creationId xmlns:p14="http://schemas.microsoft.com/office/powerpoint/2010/main" val="313710245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ppt_x"/>
                                          </p:val>
                                        </p:tav>
                                        <p:tav tm="100000">
                                          <p:val>
                                            <p:strVal val="#ppt_x"/>
                                          </p:val>
                                        </p:tav>
                                      </p:tavLst>
                                    </p:anim>
                                    <p:anim calcmode="lin" valueType="num">
                                      <p:cBhvr additive="base">
                                        <p:cTn id="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xfrm>
            <a:off x="536718" y="0"/>
            <a:ext cx="2048496" cy="614140"/>
          </a:xfrm>
          <a:prstGeom prst="rect">
            <a:avLst/>
          </a:prstGeom>
        </p:spPr>
        <p:txBody>
          <a:bodyPr spcFirstLastPara="1" wrap="square" lIns="91425" tIns="91425" rIns="91425" bIns="91425" anchor="t" anchorCtr="0">
            <a:noAutofit/>
          </a:bodyPr>
          <a:lstStyle/>
          <a:p>
            <a:pPr marL="0" lvl="0" indent="0">
              <a:spcAft>
                <a:spcPts val="0"/>
              </a:spcAft>
            </a:pPr>
            <a:r>
              <a:rPr lang="en-US" sz="3200" dirty="0">
                <a:latin typeface="Times New Roman" panose="02020603050405020304" pitchFamily="18" charset="0"/>
                <a:cs typeface="Times New Roman" panose="02020603050405020304" pitchFamily="18" charset="0"/>
              </a:rPr>
              <a:t>Accuracy</a:t>
            </a:r>
          </a:p>
        </p:txBody>
      </p:sp>
      <p:sp>
        <p:nvSpPr>
          <p:cNvPr id="209" name="Google Shape;209;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mtClean="0"/>
              <a:t>14</a:t>
            </a:fld>
            <a:endParaRPr lang="en"/>
          </a:p>
        </p:txBody>
      </p:sp>
      <p:sp>
        <p:nvSpPr>
          <p:cNvPr id="2" name="TextBox 1">
            <a:extLst>
              <a:ext uri="{FF2B5EF4-FFF2-40B4-BE49-F238E27FC236}">
                <a16:creationId xmlns:a16="http://schemas.microsoft.com/office/drawing/2014/main" id="{5F747168-8B4C-0B42-7C5B-A7872B32B95C}"/>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pic>
        <p:nvPicPr>
          <p:cNvPr id="5" name="Picture 4">
            <a:extLst>
              <a:ext uri="{FF2B5EF4-FFF2-40B4-BE49-F238E27FC236}">
                <a16:creationId xmlns:a16="http://schemas.microsoft.com/office/drawing/2014/main" id="{5D0B13E1-261D-1479-B459-7D4605C9E03E}"/>
              </a:ext>
            </a:extLst>
          </p:cNvPr>
          <p:cNvPicPr>
            <a:picLocks noChangeAspect="1"/>
          </p:cNvPicPr>
          <p:nvPr/>
        </p:nvPicPr>
        <p:blipFill>
          <a:blip r:embed="rId3"/>
          <a:stretch>
            <a:fillRect/>
          </a:stretch>
        </p:blipFill>
        <p:spPr>
          <a:xfrm>
            <a:off x="421295" y="2782425"/>
            <a:ext cx="5400226" cy="2202159"/>
          </a:xfrm>
          <a:prstGeom prst="rect">
            <a:avLst/>
          </a:prstGeom>
        </p:spPr>
      </p:pic>
      <p:pic>
        <p:nvPicPr>
          <p:cNvPr id="9" name="Picture 8">
            <a:extLst>
              <a:ext uri="{FF2B5EF4-FFF2-40B4-BE49-F238E27FC236}">
                <a16:creationId xmlns:a16="http://schemas.microsoft.com/office/drawing/2014/main" id="{7C734C21-D9A9-67DB-3BEA-B4CDB8285DAF}"/>
              </a:ext>
            </a:extLst>
          </p:cNvPr>
          <p:cNvPicPr>
            <a:picLocks noChangeAspect="1"/>
          </p:cNvPicPr>
          <p:nvPr/>
        </p:nvPicPr>
        <p:blipFill>
          <a:blip r:embed="rId4"/>
          <a:stretch>
            <a:fillRect/>
          </a:stretch>
        </p:blipFill>
        <p:spPr>
          <a:xfrm>
            <a:off x="359058" y="573759"/>
            <a:ext cx="5789466" cy="216340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ppt_x"/>
                                          </p:val>
                                        </p:tav>
                                        <p:tav tm="100000">
                                          <p:val>
                                            <p:strVal val="#ppt_x"/>
                                          </p:val>
                                        </p:tav>
                                      </p:tavLst>
                                    </p:anim>
                                    <p:anim calcmode="lin" valueType="num">
                                      <p:cBhvr additive="base">
                                        <p:cTn id="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3"/>
          <p:cNvSpPr txBox="1">
            <a:spLocks noGrp="1"/>
          </p:cNvSpPr>
          <p:nvPr>
            <p:ph type="title"/>
          </p:nvPr>
        </p:nvSpPr>
        <p:spPr>
          <a:xfrm>
            <a:off x="-217395" y="187100"/>
            <a:ext cx="4247228" cy="59782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latin typeface="Times New Roman" panose="02020603050405020304" pitchFamily="18" charset="0"/>
                <a:cs typeface="Times New Roman" panose="02020603050405020304" pitchFamily="18" charset="0"/>
              </a:rPr>
              <a:t>Variables in </a:t>
            </a:r>
            <a:r>
              <a:rPr lang="en-US" sz="3200" dirty="0" err="1">
                <a:latin typeface="Times New Roman" panose="02020603050405020304" pitchFamily="18" charset="0"/>
                <a:cs typeface="Times New Roman" panose="02020603050405020304" pitchFamily="18" charset="0"/>
              </a:rPr>
              <a:t>DataSet</a:t>
            </a:r>
            <a:endParaRPr sz="3200" dirty="0">
              <a:latin typeface="Times New Roman" panose="02020603050405020304" pitchFamily="18" charset="0"/>
              <a:cs typeface="Times New Roman" panose="02020603050405020304" pitchFamily="18" charset="0"/>
            </a:endParaRPr>
          </a:p>
        </p:txBody>
      </p:sp>
      <p:sp>
        <p:nvSpPr>
          <p:cNvPr id="218" name="Google Shape;218;p23"/>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2" name="TextBox 1">
            <a:extLst>
              <a:ext uri="{FF2B5EF4-FFF2-40B4-BE49-F238E27FC236}">
                <a16:creationId xmlns:a16="http://schemas.microsoft.com/office/drawing/2014/main" id="{67751358-2A65-97FF-126B-61846DBB05E7}"/>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graphicFrame>
        <p:nvGraphicFramePr>
          <p:cNvPr id="4" name="Table 3">
            <a:extLst>
              <a:ext uri="{FF2B5EF4-FFF2-40B4-BE49-F238E27FC236}">
                <a16:creationId xmlns:a16="http://schemas.microsoft.com/office/drawing/2014/main" id="{960444C5-17E7-22F1-F845-75D6CBB88522}"/>
              </a:ext>
            </a:extLst>
          </p:cNvPr>
          <p:cNvGraphicFramePr>
            <a:graphicFrameLocks noGrp="1"/>
          </p:cNvGraphicFramePr>
          <p:nvPr>
            <p:extLst>
              <p:ext uri="{D42A27DB-BD31-4B8C-83A1-F6EECF244321}">
                <p14:modId xmlns:p14="http://schemas.microsoft.com/office/powerpoint/2010/main" val="3158380926"/>
              </p:ext>
            </p:extLst>
          </p:nvPr>
        </p:nvGraphicFramePr>
        <p:xfrm>
          <a:off x="752559" y="934971"/>
          <a:ext cx="5134776" cy="3895725"/>
        </p:xfrm>
        <a:graphic>
          <a:graphicData uri="http://schemas.openxmlformats.org/drawingml/2006/table">
            <a:tbl>
              <a:tblPr firstRow="1" firstCol="1" bandRow="1">
                <a:tableStyleId>{BC89EF96-8CEA-46FF-86C4-4CE0E7609802}</a:tableStyleId>
              </a:tblPr>
              <a:tblGrid>
                <a:gridCol w="1711226">
                  <a:extLst>
                    <a:ext uri="{9D8B030D-6E8A-4147-A177-3AD203B41FA5}">
                      <a16:colId xmlns:a16="http://schemas.microsoft.com/office/drawing/2014/main" val="1851750558"/>
                    </a:ext>
                  </a:extLst>
                </a:gridCol>
                <a:gridCol w="1711775">
                  <a:extLst>
                    <a:ext uri="{9D8B030D-6E8A-4147-A177-3AD203B41FA5}">
                      <a16:colId xmlns:a16="http://schemas.microsoft.com/office/drawing/2014/main" val="790759813"/>
                    </a:ext>
                  </a:extLst>
                </a:gridCol>
                <a:gridCol w="1711775">
                  <a:extLst>
                    <a:ext uri="{9D8B030D-6E8A-4147-A177-3AD203B41FA5}">
                      <a16:colId xmlns:a16="http://schemas.microsoft.com/office/drawing/2014/main" val="874203536"/>
                    </a:ext>
                  </a:extLst>
                </a:gridCol>
              </a:tblGrid>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Name</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n-US" sz="1200">
                          <a:effectLst/>
                          <a:latin typeface="Times New Roman" panose="02020603050405020304" pitchFamily="18" charset="0"/>
                          <a:cs typeface="Times New Roman" panose="02020603050405020304" pitchFamily="18" charset="0"/>
                        </a:rPr>
                        <a:t>Content</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n-US" sz="1200">
                          <a:effectLst/>
                          <a:latin typeface="Times New Roman" panose="02020603050405020304" pitchFamily="18" charset="0"/>
                          <a:cs typeface="Times New Roman" panose="02020603050405020304" pitchFamily="18" charset="0"/>
                        </a:rPr>
                        <a:t>Type</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3682961973"/>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Class</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Κατηγορική (ποιοτική)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Τάξη</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2858748660"/>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Alcohol</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a:effectLst/>
                          <a:latin typeface="Times New Roman" panose="02020603050405020304" pitchFamily="18" charset="0"/>
                          <a:cs typeface="Times New Roman" panose="02020603050405020304" pitchFamily="18" charset="0"/>
                        </a:rPr>
                        <a:t>Συνεχής (ποσοτική)</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Αλκοόλ</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1371830294"/>
                  </a:ext>
                </a:extLst>
              </a:tr>
              <a:tr h="227897">
                <a:tc>
                  <a:txBody>
                    <a:bodyPr/>
                    <a:lstStyle/>
                    <a:p>
                      <a:pPr algn="ctr">
                        <a:lnSpc>
                          <a:spcPct val="150000"/>
                        </a:lnSpc>
                      </a:pPr>
                      <a:r>
                        <a:rPr lang="en-US" sz="1200">
                          <a:effectLst/>
                          <a:latin typeface="Times New Roman" panose="02020603050405020304" pitchFamily="18" charset="0"/>
                          <a:cs typeface="Times New Roman" panose="02020603050405020304" pitchFamily="18" charset="0"/>
                        </a:rPr>
                        <a:t>Malicacid</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Συνεχής (ποσοτική)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Μηλοξίνη</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3625792203"/>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Ash</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a:effectLst/>
                          <a:latin typeface="Times New Roman" panose="02020603050405020304" pitchFamily="18" charset="0"/>
                          <a:cs typeface="Times New Roman" panose="02020603050405020304" pitchFamily="18" charset="0"/>
                        </a:rPr>
                        <a:t>Συνεχής (ποσοτική)</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Στάχτη</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1935318101"/>
                  </a:ext>
                </a:extLst>
              </a:tr>
              <a:tr h="227897">
                <a:tc>
                  <a:txBody>
                    <a:bodyPr/>
                    <a:lstStyle/>
                    <a:p>
                      <a:pPr algn="ctr">
                        <a:lnSpc>
                          <a:spcPct val="150000"/>
                        </a:lnSpc>
                      </a:pPr>
                      <a:r>
                        <a:rPr lang="en-US" sz="1200" dirty="0" err="1">
                          <a:effectLst/>
                          <a:latin typeface="Times New Roman" panose="02020603050405020304" pitchFamily="18" charset="0"/>
                          <a:cs typeface="Times New Roman" panose="02020603050405020304" pitchFamily="18" charset="0"/>
                        </a:rPr>
                        <a:t>Alcality</a:t>
                      </a:r>
                      <a:r>
                        <a:rPr lang="en-US" sz="1200" dirty="0">
                          <a:effectLst/>
                          <a:latin typeface="Times New Roman" panose="02020603050405020304" pitchFamily="18" charset="0"/>
                          <a:cs typeface="Times New Roman" panose="02020603050405020304" pitchFamily="18" charset="0"/>
                        </a:rPr>
                        <a:t> of Ash</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a:effectLst/>
                          <a:latin typeface="Times New Roman" panose="02020603050405020304" pitchFamily="18" charset="0"/>
                          <a:cs typeface="Times New Roman" panose="02020603050405020304" pitchFamily="18" charset="0"/>
                        </a:rPr>
                        <a:t>Συνεχής (ποσοτική)</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Αλκαλικότητα Στάχτης</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1483564147"/>
                  </a:ext>
                </a:extLst>
              </a:tr>
              <a:tr h="227897">
                <a:tc>
                  <a:txBody>
                    <a:bodyPr/>
                    <a:lstStyle/>
                    <a:p>
                      <a:pPr algn="ctr">
                        <a:lnSpc>
                          <a:spcPct val="150000"/>
                        </a:lnSpc>
                      </a:pPr>
                      <a:r>
                        <a:rPr lang="en-US" sz="1200">
                          <a:effectLst/>
                          <a:latin typeface="Times New Roman" panose="02020603050405020304" pitchFamily="18" charset="0"/>
                          <a:cs typeface="Times New Roman" panose="02020603050405020304" pitchFamily="18" charset="0"/>
                        </a:rPr>
                        <a:t>Magnesium</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Μαγνήσιο</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507313674"/>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Total phenols</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a:effectLst/>
                          <a:latin typeface="Times New Roman" panose="02020603050405020304" pitchFamily="18" charset="0"/>
                          <a:cs typeface="Times New Roman" panose="02020603050405020304" pitchFamily="18" charset="0"/>
                        </a:rPr>
                        <a:t>Συνεχής (ποσοτική)</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Συνολικές φαινόλες</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2996182000"/>
                  </a:ext>
                </a:extLst>
              </a:tr>
              <a:tr h="227897">
                <a:tc>
                  <a:txBody>
                    <a:bodyPr/>
                    <a:lstStyle/>
                    <a:p>
                      <a:pPr algn="ctr">
                        <a:lnSpc>
                          <a:spcPct val="150000"/>
                        </a:lnSpc>
                      </a:pPr>
                      <a:r>
                        <a:rPr lang="en-US" sz="1200" dirty="0" err="1">
                          <a:effectLst/>
                          <a:latin typeface="Times New Roman" panose="02020603050405020304" pitchFamily="18" charset="0"/>
                          <a:cs typeface="Times New Roman" panose="02020603050405020304" pitchFamily="18" charset="0"/>
                        </a:rPr>
                        <a:t>Flavanoids</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Συνεχής (ποσοτική)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err="1">
                          <a:effectLst/>
                          <a:latin typeface="Times New Roman" panose="02020603050405020304" pitchFamily="18" charset="0"/>
                          <a:cs typeface="Times New Roman" panose="02020603050405020304" pitchFamily="18" charset="0"/>
                        </a:rPr>
                        <a:t>Φλαβανοειδή</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2715003281"/>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Non-</a:t>
                      </a:r>
                      <a:r>
                        <a:rPr lang="en-US" sz="1200" dirty="0" err="1">
                          <a:effectLst/>
                          <a:latin typeface="Times New Roman" panose="02020603050405020304" pitchFamily="18" charset="0"/>
                          <a:cs typeface="Times New Roman" panose="02020603050405020304" pitchFamily="18" charset="0"/>
                        </a:rPr>
                        <a:t>flavanoid</a:t>
                      </a:r>
                      <a:r>
                        <a:rPr lang="en-US" sz="1200" dirty="0">
                          <a:effectLst/>
                          <a:latin typeface="Times New Roman" panose="02020603050405020304" pitchFamily="18" charset="0"/>
                          <a:cs typeface="Times New Roman" panose="02020603050405020304" pitchFamily="18" charset="0"/>
                        </a:rPr>
                        <a:t> phenols</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Συνεχής (ποσοτική)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Μη φλαβανοειδείς φαινόλες</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2966165139"/>
                  </a:ext>
                </a:extLst>
              </a:tr>
              <a:tr h="227897">
                <a:tc>
                  <a:txBody>
                    <a:bodyPr/>
                    <a:lstStyle/>
                    <a:p>
                      <a:pPr algn="ctr">
                        <a:lnSpc>
                          <a:spcPct val="150000"/>
                        </a:lnSpc>
                      </a:pPr>
                      <a:r>
                        <a:rPr lang="en-US" sz="1200" dirty="0" err="1">
                          <a:effectLst/>
                          <a:latin typeface="Times New Roman" panose="02020603050405020304" pitchFamily="18" charset="0"/>
                          <a:cs typeface="Times New Roman" panose="02020603050405020304" pitchFamily="18" charset="0"/>
                        </a:rPr>
                        <a:t>Proanthocyannis</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Συνεχής (ποσοτική)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Προανθοκυανίνες</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4093662891"/>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Color - intensity</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Συνεχής (ποσοτική)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a:effectLst/>
                          <a:latin typeface="Times New Roman" panose="02020603050405020304" pitchFamily="18" charset="0"/>
                          <a:cs typeface="Times New Roman" panose="02020603050405020304" pitchFamily="18" charset="0"/>
                        </a:rPr>
                        <a:t>Ένταση χρώματος</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2534359752"/>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Hue</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Συνεχής (ποσοτική)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a:effectLst/>
                          <a:latin typeface="Times New Roman" panose="02020603050405020304" pitchFamily="18" charset="0"/>
                          <a:cs typeface="Times New Roman" panose="02020603050405020304" pitchFamily="18" charset="0"/>
                        </a:rPr>
                        <a:t>Απόχρωση</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2760621447"/>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Diluted wines</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Συνεχής (ποσοτική)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a:effectLst/>
                          <a:latin typeface="Times New Roman" panose="02020603050405020304" pitchFamily="18" charset="0"/>
                          <a:cs typeface="Times New Roman" panose="02020603050405020304" pitchFamily="18" charset="0"/>
                        </a:rPr>
                        <a:t>Αραιωμένο κρασί</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2306296587"/>
                  </a:ext>
                </a:extLst>
              </a:tr>
              <a:tr h="227897">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Proline</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a:effectLst/>
                          <a:latin typeface="Times New Roman" panose="02020603050405020304" pitchFamily="18" charset="0"/>
                          <a:cs typeface="Times New Roman" panose="02020603050405020304" pitchFamily="18" charset="0"/>
                        </a:rPr>
                        <a:t>ποσοτική</a:t>
                      </a:r>
                      <a:endParaRPr lang="en-US" sz="12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tc>
                  <a:txBody>
                    <a:bodyPr/>
                    <a:lstStyle/>
                    <a:p>
                      <a:pPr algn="ctr">
                        <a:lnSpc>
                          <a:spcPct val="150000"/>
                        </a:lnSpc>
                      </a:pPr>
                      <a:r>
                        <a:rPr lang="el-GR" sz="1200" dirty="0" err="1">
                          <a:effectLst/>
                          <a:latin typeface="Times New Roman" panose="02020603050405020304" pitchFamily="18" charset="0"/>
                          <a:cs typeface="Times New Roman" panose="02020603050405020304" pitchFamily="18" charset="0"/>
                        </a:rPr>
                        <a:t>Προλίνη</a:t>
                      </a:r>
                      <a:endParaRPr lang="en-US" sz="12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54292" marR="54292" marT="0" marB="0"/>
                </a:tc>
                <a:extLst>
                  <a:ext uri="{0D108BD9-81ED-4DB2-BD59-A6C34878D82A}">
                    <a16:rowId xmlns:a16="http://schemas.microsoft.com/office/drawing/2014/main" val="168940072"/>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ppt_x"/>
                                          </p:val>
                                        </p:tav>
                                        <p:tav tm="100000">
                                          <p:val>
                                            <p:strVal val="#ppt_x"/>
                                          </p:val>
                                        </p:tav>
                                      </p:tavLst>
                                    </p:anim>
                                    <p:anim calcmode="lin" valueType="num">
                                      <p:cBhvr additive="base">
                                        <p:cTn id="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3" name="Title 2">
            <a:extLst>
              <a:ext uri="{FF2B5EF4-FFF2-40B4-BE49-F238E27FC236}">
                <a16:creationId xmlns:a16="http://schemas.microsoft.com/office/drawing/2014/main" id="{F7A3071B-27C8-CCDB-0DFA-E49D2FDC49E7}"/>
              </a:ext>
            </a:extLst>
          </p:cNvPr>
          <p:cNvSpPr>
            <a:spLocks noGrp="1"/>
          </p:cNvSpPr>
          <p:nvPr>
            <p:ph type="title"/>
          </p:nvPr>
        </p:nvSpPr>
        <p:spPr>
          <a:xfrm>
            <a:off x="347959" y="214439"/>
            <a:ext cx="6518532" cy="489568"/>
          </a:xfrm>
        </p:spPr>
        <p:txBody>
          <a:bodyPr>
            <a:normAutofit fontScale="90000"/>
          </a:bodyPr>
          <a:lstStyle/>
          <a:p>
            <a:r>
              <a:rPr lang="en-US" dirty="0">
                <a:latin typeface="Times New Roman" panose="02020603050405020304" pitchFamily="18" charset="0"/>
                <a:cs typeface="Times New Roman" panose="02020603050405020304" pitchFamily="18" charset="0"/>
              </a:rPr>
              <a:t>Descriptive Statistics</a:t>
            </a:r>
          </a:p>
        </p:txBody>
      </p:sp>
      <p:graphicFrame>
        <p:nvGraphicFramePr>
          <p:cNvPr id="5" name="Content Placeholder 4">
            <a:extLst>
              <a:ext uri="{FF2B5EF4-FFF2-40B4-BE49-F238E27FC236}">
                <a16:creationId xmlns:a16="http://schemas.microsoft.com/office/drawing/2014/main" id="{FA83BF34-6B46-D9C0-53B3-5BBFC900EB06}"/>
              </a:ext>
            </a:extLst>
          </p:cNvPr>
          <p:cNvGraphicFramePr>
            <a:graphicFrameLocks noGrp="1"/>
          </p:cNvGraphicFramePr>
          <p:nvPr>
            <p:ph idx="1"/>
            <p:extLst>
              <p:ext uri="{D42A27DB-BD31-4B8C-83A1-F6EECF244321}">
                <p14:modId xmlns:p14="http://schemas.microsoft.com/office/powerpoint/2010/main" val="1915569473"/>
              </p:ext>
            </p:extLst>
          </p:nvPr>
        </p:nvGraphicFramePr>
        <p:xfrm>
          <a:off x="534074" y="817296"/>
          <a:ext cx="5793899" cy="3792203"/>
        </p:xfrm>
        <a:graphic>
          <a:graphicData uri="http://schemas.openxmlformats.org/drawingml/2006/table">
            <a:tbl>
              <a:tblPr firstRow="1" firstCol="1" bandRow="1">
                <a:tableStyleId>{BC89EF96-8CEA-46FF-86C4-4CE0E7609802}</a:tableStyleId>
              </a:tblPr>
              <a:tblGrid>
                <a:gridCol w="1205873">
                  <a:extLst>
                    <a:ext uri="{9D8B030D-6E8A-4147-A177-3AD203B41FA5}">
                      <a16:colId xmlns:a16="http://schemas.microsoft.com/office/drawing/2014/main" val="330532758"/>
                    </a:ext>
                  </a:extLst>
                </a:gridCol>
                <a:gridCol w="616569">
                  <a:extLst>
                    <a:ext uri="{9D8B030D-6E8A-4147-A177-3AD203B41FA5}">
                      <a16:colId xmlns:a16="http://schemas.microsoft.com/office/drawing/2014/main" val="2909855215"/>
                    </a:ext>
                  </a:extLst>
                </a:gridCol>
                <a:gridCol w="595502">
                  <a:extLst>
                    <a:ext uri="{9D8B030D-6E8A-4147-A177-3AD203B41FA5}">
                      <a16:colId xmlns:a16="http://schemas.microsoft.com/office/drawing/2014/main" val="2305546286"/>
                    </a:ext>
                  </a:extLst>
                </a:gridCol>
                <a:gridCol w="538491">
                  <a:extLst>
                    <a:ext uri="{9D8B030D-6E8A-4147-A177-3AD203B41FA5}">
                      <a16:colId xmlns:a16="http://schemas.microsoft.com/office/drawing/2014/main" val="3245329851"/>
                    </a:ext>
                  </a:extLst>
                </a:gridCol>
                <a:gridCol w="570716">
                  <a:extLst>
                    <a:ext uri="{9D8B030D-6E8A-4147-A177-3AD203B41FA5}">
                      <a16:colId xmlns:a16="http://schemas.microsoft.com/office/drawing/2014/main" val="1657882431"/>
                    </a:ext>
                  </a:extLst>
                </a:gridCol>
                <a:gridCol w="576912">
                  <a:extLst>
                    <a:ext uri="{9D8B030D-6E8A-4147-A177-3AD203B41FA5}">
                      <a16:colId xmlns:a16="http://schemas.microsoft.com/office/drawing/2014/main" val="3367928434"/>
                    </a:ext>
                  </a:extLst>
                </a:gridCol>
                <a:gridCol w="576912">
                  <a:extLst>
                    <a:ext uri="{9D8B030D-6E8A-4147-A177-3AD203B41FA5}">
                      <a16:colId xmlns:a16="http://schemas.microsoft.com/office/drawing/2014/main" val="297316731"/>
                    </a:ext>
                  </a:extLst>
                </a:gridCol>
                <a:gridCol w="576912">
                  <a:extLst>
                    <a:ext uri="{9D8B030D-6E8A-4147-A177-3AD203B41FA5}">
                      <a16:colId xmlns:a16="http://schemas.microsoft.com/office/drawing/2014/main" val="4174161736"/>
                    </a:ext>
                  </a:extLst>
                </a:gridCol>
                <a:gridCol w="536012">
                  <a:extLst>
                    <a:ext uri="{9D8B030D-6E8A-4147-A177-3AD203B41FA5}">
                      <a16:colId xmlns:a16="http://schemas.microsoft.com/office/drawing/2014/main" val="648785703"/>
                    </a:ext>
                  </a:extLst>
                </a:gridCol>
              </a:tblGrid>
              <a:tr h="219004">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Variable</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count</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mean</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std</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min</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50%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75%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max</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2478288177"/>
                  </a:ext>
                </a:extLst>
              </a:tr>
              <a:tr h="219004">
                <a:tc>
                  <a:txBody>
                    <a:bodyPr/>
                    <a:lstStyle/>
                    <a:p>
                      <a:pPr algn="ctr">
                        <a:lnSpc>
                          <a:spcPct val="150000"/>
                        </a:lnSpc>
                      </a:pPr>
                      <a:r>
                        <a:rPr lang="en-US" sz="1100" kern="1200" dirty="0">
                          <a:effectLst/>
                          <a:latin typeface="Times New Roman" panose="02020603050405020304" pitchFamily="18" charset="0"/>
                          <a:cs typeface="Times New Roman" panose="02020603050405020304" pitchFamily="18" charset="0"/>
                        </a:rPr>
                        <a:t>Class</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1,94</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0,77</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1775109713"/>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Alcohol</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13,00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0,81</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11,03</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12,36</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13,05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13,67</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14,83</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3159132297"/>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Malicacid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2,36</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1,11</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0,74</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1,60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1,85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3,08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5,8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1111522181"/>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Ash</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2,36</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0,27</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1,36</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2,21</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2,36</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2,55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3,23</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1931450929"/>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Alcality of Ash</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19,49</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3,33</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10,6</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17,2</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19,5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21,5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30,00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1769479989"/>
                  </a:ext>
                </a:extLst>
              </a:tr>
              <a:tr h="331525">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Magnesium</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99,74</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14,28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70,00</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88,00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98,00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107,00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162,00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2269920876"/>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Total phenols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2,29</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0,62</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0,98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1,74</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2,35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2,80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3,88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1419427337"/>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Flavanoids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2,09</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0,99</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0,34</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1,20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2,135</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2,875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5,080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35787269"/>
                  </a:ext>
                </a:extLst>
              </a:tr>
              <a:tr h="467786">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Non-flavanoid phenols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0,36</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0,12</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0,13</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0,27</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0,34</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0,43</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0,66</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1978182979"/>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Proanthocyannis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1,59</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0,57</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0,41</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1,25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1,55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1,95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3,58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163515010"/>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Color - intensity</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5,05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2,32</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1,28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3,22</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4,69</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6,2</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13,0</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1156444935"/>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Hue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0,95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0,22</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0,48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0,78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0,96</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1,12</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1,71</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3271658088"/>
                  </a:ext>
                </a:extLst>
              </a:tr>
              <a:tr h="219004">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Diluted wines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2,61</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0,7</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1,27</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1,93</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2,78</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3,17</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4,00</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2953998302"/>
                  </a:ext>
                </a:extLst>
              </a:tr>
              <a:tr h="331525">
                <a:tc>
                  <a:txBody>
                    <a:bodyPr/>
                    <a:lstStyle/>
                    <a:p>
                      <a:pPr algn="ctr">
                        <a:lnSpc>
                          <a:spcPct val="150000"/>
                        </a:lnSpc>
                      </a:pPr>
                      <a:r>
                        <a:rPr lang="en-US" sz="1100" kern="1200">
                          <a:effectLst/>
                          <a:latin typeface="Times New Roman" panose="02020603050405020304" pitchFamily="18" charset="0"/>
                          <a:cs typeface="Times New Roman" panose="02020603050405020304" pitchFamily="18" charset="0"/>
                        </a:rPr>
                        <a:t>Proline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178,00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746,9</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314,9</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278,0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500,5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673,5</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985,0</a:t>
                      </a:r>
                      <a:endParaRPr lang="en-US" sz="110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tc>
                  <a:txBody>
                    <a:bodyPr/>
                    <a:lstStyle/>
                    <a:p>
                      <a:pPr algn="ctr">
                        <a:lnSpc>
                          <a:spcPct val="150000"/>
                        </a:lnSpc>
                      </a:pPr>
                      <a:r>
                        <a:rPr lang="en-US" sz="1100" dirty="0">
                          <a:effectLst/>
                          <a:latin typeface="Times New Roman" panose="02020603050405020304" pitchFamily="18" charset="0"/>
                          <a:cs typeface="Times New Roman" panose="02020603050405020304" pitchFamily="18" charset="0"/>
                        </a:rPr>
                        <a:t>1680,0</a:t>
                      </a:r>
                      <a:endParaRPr lang="en-US" sz="1100" dirty="0">
                        <a:effectLst/>
                        <a:latin typeface="Times New Roman" panose="02020603050405020304" pitchFamily="18" charset="0"/>
                        <a:ea typeface="Calibri Light" panose="020F0302020204030204" pitchFamily="34" charset="0"/>
                        <a:cs typeface="Times New Roman" panose="02020603050405020304" pitchFamily="18" charset="0"/>
                      </a:endParaRPr>
                    </a:p>
                  </a:txBody>
                  <a:tcPr marL="44247" marR="44247" marT="0" marB="0"/>
                </a:tc>
                <a:extLst>
                  <a:ext uri="{0D108BD9-81ED-4DB2-BD59-A6C34878D82A}">
                    <a16:rowId xmlns:a16="http://schemas.microsoft.com/office/drawing/2014/main" val="354567101"/>
                  </a:ext>
                </a:extLst>
              </a:tr>
            </a:tbl>
          </a:graphicData>
        </a:graphic>
      </p:graphicFrame>
      <p:sp>
        <p:nvSpPr>
          <p:cNvPr id="228" name="Google Shape;228;p24"/>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2" name="TextBox 1">
            <a:extLst>
              <a:ext uri="{FF2B5EF4-FFF2-40B4-BE49-F238E27FC236}">
                <a16:creationId xmlns:a16="http://schemas.microsoft.com/office/drawing/2014/main" id="{3651C2CE-B7CE-7E29-0419-0DFD337DD47F}"/>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4"/>
        <p:cNvGrpSpPr/>
        <p:nvPr/>
      </p:nvGrpSpPr>
      <p:grpSpPr>
        <a:xfrm>
          <a:off x="0" y="0"/>
          <a:ext cx="0" cy="0"/>
          <a:chOff x="0" y="0"/>
          <a:chExt cx="0" cy="0"/>
        </a:xfrm>
      </p:grpSpPr>
      <p:sp>
        <p:nvSpPr>
          <p:cNvPr id="2068" name="Rectangle 2067">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70" name="Group 2069">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2071" name="Straight Connector 2070">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72"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3"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4" name="Isosceles Triangle 2073">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5"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6"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7"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8" name="Isosceles Triangle 2077">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9" name="Isosceles Triangle 2078">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81" name="Rectangle 2080">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a:extLst>
              <a:ext uri="{FF2B5EF4-FFF2-40B4-BE49-F238E27FC236}">
                <a16:creationId xmlns:a16="http://schemas.microsoft.com/office/drawing/2014/main" id="{D0A2C663-2DB4-CE01-EA4F-46FBE27170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8016" y="1835989"/>
            <a:ext cx="2722821" cy="1339913"/>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a:extLst>
              <a:ext uri="{FF2B5EF4-FFF2-40B4-BE49-F238E27FC236}">
                <a16:creationId xmlns:a16="http://schemas.microsoft.com/office/drawing/2014/main" id="{CA013639-4A8F-9E04-5770-299E4A68B0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4094" y="1889411"/>
            <a:ext cx="2722821" cy="1379859"/>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a:extLst>
              <a:ext uri="{FF2B5EF4-FFF2-40B4-BE49-F238E27FC236}">
                <a16:creationId xmlns:a16="http://schemas.microsoft.com/office/drawing/2014/main" id="{B239C18C-311F-50FC-DEDF-F96721AC42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8804" y="398741"/>
            <a:ext cx="2717029" cy="1376924"/>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a:extLst>
              <a:ext uri="{FF2B5EF4-FFF2-40B4-BE49-F238E27FC236}">
                <a16:creationId xmlns:a16="http://schemas.microsoft.com/office/drawing/2014/main" id="{927FD7B2-F20C-3C75-C004-2FC950196E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6184" y="3294900"/>
            <a:ext cx="2746484" cy="1376924"/>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a:extLst>
              <a:ext uri="{FF2B5EF4-FFF2-40B4-BE49-F238E27FC236}">
                <a16:creationId xmlns:a16="http://schemas.microsoft.com/office/drawing/2014/main" id="{C3F24094-D2B2-241F-4764-F02E43CCFEE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57473" y="3272445"/>
            <a:ext cx="2836064" cy="1421834"/>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15">
            <a:extLst>
              <a:ext uri="{FF2B5EF4-FFF2-40B4-BE49-F238E27FC236}">
                <a16:creationId xmlns:a16="http://schemas.microsoft.com/office/drawing/2014/main" id="{55CA8742-0A57-1A13-6DD8-4E075A50CDB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93522" y="398741"/>
            <a:ext cx="2836064" cy="14372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 calcmode="lin" valueType="num">
                                      <p:cBhvr additive="base">
                                        <p:cTn id="7" dur="250" fill="hold"/>
                                        <p:tgtEl>
                                          <p:spTgt spid="2051"/>
                                        </p:tgtEl>
                                        <p:attrNameLst>
                                          <p:attrName>ppt_x</p:attrName>
                                        </p:attrNameLst>
                                      </p:cBhvr>
                                      <p:tavLst>
                                        <p:tav tm="0">
                                          <p:val>
                                            <p:strVal val="#ppt_x"/>
                                          </p:val>
                                        </p:tav>
                                        <p:tav tm="100000">
                                          <p:val>
                                            <p:strVal val="#ppt_x"/>
                                          </p:val>
                                        </p:tav>
                                      </p:tavLst>
                                    </p:anim>
                                    <p:anim calcmode="lin" valueType="num">
                                      <p:cBhvr additive="base">
                                        <p:cTn id="8" dur="250" fill="hold"/>
                                        <p:tgtEl>
                                          <p:spTgt spid="20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5"/>
                                        </p:tgtEl>
                                        <p:attrNameLst>
                                          <p:attrName>style.visibility</p:attrName>
                                        </p:attrNameLst>
                                      </p:cBhvr>
                                      <p:to>
                                        <p:strVal val="visible"/>
                                      </p:to>
                                    </p:set>
                                    <p:anim calcmode="lin" valueType="num">
                                      <p:cBhvr additive="base">
                                        <p:cTn id="13" dur="250" fill="hold"/>
                                        <p:tgtEl>
                                          <p:spTgt spid="2055"/>
                                        </p:tgtEl>
                                        <p:attrNameLst>
                                          <p:attrName>ppt_x</p:attrName>
                                        </p:attrNameLst>
                                      </p:cBhvr>
                                      <p:tavLst>
                                        <p:tav tm="0">
                                          <p:val>
                                            <p:strVal val="#ppt_x"/>
                                          </p:val>
                                        </p:tav>
                                        <p:tav tm="100000">
                                          <p:val>
                                            <p:strVal val="#ppt_x"/>
                                          </p:val>
                                        </p:tav>
                                      </p:tavLst>
                                    </p:anim>
                                    <p:anim calcmode="lin" valueType="num">
                                      <p:cBhvr additive="base">
                                        <p:cTn id="14" dur="250" fill="hold"/>
                                        <p:tgtEl>
                                          <p:spTgt spid="205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7"/>
                                        </p:tgtEl>
                                        <p:attrNameLst>
                                          <p:attrName>style.visibility</p:attrName>
                                        </p:attrNameLst>
                                      </p:cBhvr>
                                      <p:to>
                                        <p:strVal val="visible"/>
                                      </p:to>
                                    </p:set>
                                    <p:anim calcmode="lin" valueType="num">
                                      <p:cBhvr additive="base">
                                        <p:cTn id="19" dur="250" fill="hold"/>
                                        <p:tgtEl>
                                          <p:spTgt spid="2057"/>
                                        </p:tgtEl>
                                        <p:attrNameLst>
                                          <p:attrName>ppt_x</p:attrName>
                                        </p:attrNameLst>
                                      </p:cBhvr>
                                      <p:tavLst>
                                        <p:tav tm="0">
                                          <p:val>
                                            <p:strVal val="#ppt_x"/>
                                          </p:val>
                                        </p:tav>
                                        <p:tav tm="100000">
                                          <p:val>
                                            <p:strVal val="#ppt_x"/>
                                          </p:val>
                                        </p:tav>
                                      </p:tavLst>
                                    </p:anim>
                                    <p:anim calcmode="lin" valueType="num">
                                      <p:cBhvr additive="base">
                                        <p:cTn id="20" dur="250" fill="hold"/>
                                        <p:tgtEl>
                                          <p:spTgt spid="205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59"/>
                                        </p:tgtEl>
                                        <p:attrNameLst>
                                          <p:attrName>style.visibility</p:attrName>
                                        </p:attrNameLst>
                                      </p:cBhvr>
                                      <p:to>
                                        <p:strVal val="visible"/>
                                      </p:to>
                                    </p:set>
                                    <p:anim calcmode="lin" valueType="num">
                                      <p:cBhvr additive="base">
                                        <p:cTn id="25" dur="250" fill="hold"/>
                                        <p:tgtEl>
                                          <p:spTgt spid="2059"/>
                                        </p:tgtEl>
                                        <p:attrNameLst>
                                          <p:attrName>ppt_x</p:attrName>
                                        </p:attrNameLst>
                                      </p:cBhvr>
                                      <p:tavLst>
                                        <p:tav tm="0">
                                          <p:val>
                                            <p:strVal val="#ppt_x"/>
                                          </p:val>
                                        </p:tav>
                                        <p:tav tm="100000">
                                          <p:val>
                                            <p:strVal val="#ppt_x"/>
                                          </p:val>
                                        </p:tav>
                                      </p:tavLst>
                                    </p:anim>
                                    <p:anim calcmode="lin" valueType="num">
                                      <p:cBhvr additive="base">
                                        <p:cTn id="26" dur="250" fill="hold"/>
                                        <p:tgtEl>
                                          <p:spTgt spid="205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61"/>
                                        </p:tgtEl>
                                        <p:attrNameLst>
                                          <p:attrName>style.visibility</p:attrName>
                                        </p:attrNameLst>
                                      </p:cBhvr>
                                      <p:to>
                                        <p:strVal val="visible"/>
                                      </p:to>
                                    </p:set>
                                    <p:anim calcmode="lin" valueType="num">
                                      <p:cBhvr additive="base">
                                        <p:cTn id="31" dur="250" fill="hold"/>
                                        <p:tgtEl>
                                          <p:spTgt spid="2061"/>
                                        </p:tgtEl>
                                        <p:attrNameLst>
                                          <p:attrName>ppt_x</p:attrName>
                                        </p:attrNameLst>
                                      </p:cBhvr>
                                      <p:tavLst>
                                        <p:tav tm="0">
                                          <p:val>
                                            <p:strVal val="#ppt_x"/>
                                          </p:val>
                                        </p:tav>
                                        <p:tav tm="100000">
                                          <p:val>
                                            <p:strVal val="#ppt_x"/>
                                          </p:val>
                                        </p:tav>
                                      </p:tavLst>
                                    </p:anim>
                                    <p:anim calcmode="lin" valueType="num">
                                      <p:cBhvr additive="base">
                                        <p:cTn id="32" dur="250" fill="hold"/>
                                        <p:tgtEl>
                                          <p:spTgt spid="206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63"/>
                                        </p:tgtEl>
                                        <p:attrNameLst>
                                          <p:attrName>style.visibility</p:attrName>
                                        </p:attrNameLst>
                                      </p:cBhvr>
                                      <p:to>
                                        <p:strVal val="visible"/>
                                      </p:to>
                                    </p:set>
                                    <p:anim calcmode="lin" valueType="num">
                                      <p:cBhvr additive="base">
                                        <p:cTn id="37" dur="250" fill="hold"/>
                                        <p:tgtEl>
                                          <p:spTgt spid="2063"/>
                                        </p:tgtEl>
                                        <p:attrNameLst>
                                          <p:attrName>ppt_x</p:attrName>
                                        </p:attrNameLst>
                                      </p:cBhvr>
                                      <p:tavLst>
                                        <p:tav tm="0">
                                          <p:val>
                                            <p:strVal val="#ppt_x"/>
                                          </p:val>
                                        </p:tav>
                                        <p:tav tm="100000">
                                          <p:val>
                                            <p:strVal val="#ppt_x"/>
                                          </p:val>
                                        </p:tav>
                                      </p:tavLst>
                                    </p:anim>
                                    <p:anim calcmode="lin" valueType="num">
                                      <p:cBhvr additive="base">
                                        <p:cTn id="38" dur="250" fill="hold"/>
                                        <p:tgtEl>
                                          <p:spTgt spid="20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4"/>
        <p:cNvGrpSpPr/>
        <p:nvPr/>
      </p:nvGrpSpPr>
      <p:grpSpPr>
        <a:xfrm>
          <a:off x="0" y="0"/>
          <a:ext cx="0" cy="0"/>
          <a:chOff x="0" y="0"/>
          <a:chExt cx="0" cy="0"/>
        </a:xfrm>
      </p:grpSpPr>
      <p:sp>
        <p:nvSpPr>
          <p:cNvPr id="3091" name="Rectangle 309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93" name="Group 309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3088" name="Straight Connector 309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89"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90"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92" name="Isosceles Triangle 309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03"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0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0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07" name="Isosceles Triangle 310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02" name="Isosceles Triangle 310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104" name="Rectangle 310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9CD5BA9A-3A74-4003-4DD6-23EBEE9FD8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408" y="499423"/>
            <a:ext cx="2472890" cy="121692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E06A9F8-34A4-30A2-1245-E936A57D64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0948" y="499423"/>
            <a:ext cx="2512690" cy="125132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78043CC1-3748-AAEE-FA60-751FF56643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6237" y="481545"/>
            <a:ext cx="2512690" cy="127336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A269ABEC-22FF-715A-E32D-78F65B0975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8016" y="1835877"/>
            <a:ext cx="2599160" cy="1303064"/>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AB05D241-B8DB-8246-1E01-46BFF4E6B1E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30288" y="3138941"/>
            <a:ext cx="3005137" cy="1522928"/>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38A6FACA-BFCC-8B97-5B68-E7378C1A8DD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9631" y="1750749"/>
            <a:ext cx="2802866" cy="1395834"/>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6CB024DC-4AFB-E9D2-3949-7B8E322C334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00889" y="3258473"/>
            <a:ext cx="2706287" cy="1356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03799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250" fill="hold"/>
                                        <p:tgtEl>
                                          <p:spTgt spid="3074"/>
                                        </p:tgtEl>
                                        <p:attrNameLst>
                                          <p:attrName>ppt_x</p:attrName>
                                        </p:attrNameLst>
                                      </p:cBhvr>
                                      <p:tavLst>
                                        <p:tav tm="0">
                                          <p:val>
                                            <p:strVal val="#ppt_x"/>
                                          </p:val>
                                        </p:tav>
                                        <p:tav tm="100000">
                                          <p:val>
                                            <p:strVal val="#ppt_x"/>
                                          </p:val>
                                        </p:tav>
                                      </p:tavLst>
                                    </p:anim>
                                    <p:anim calcmode="lin" valueType="num">
                                      <p:cBhvr additive="base">
                                        <p:cTn id="8" dur="25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6"/>
                                        </p:tgtEl>
                                        <p:attrNameLst>
                                          <p:attrName>style.visibility</p:attrName>
                                        </p:attrNameLst>
                                      </p:cBhvr>
                                      <p:to>
                                        <p:strVal val="visible"/>
                                      </p:to>
                                    </p:set>
                                    <p:anim calcmode="lin" valueType="num">
                                      <p:cBhvr additive="base">
                                        <p:cTn id="13" dur="250" fill="hold"/>
                                        <p:tgtEl>
                                          <p:spTgt spid="3076"/>
                                        </p:tgtEl>
                                        <p:attrNameLst>
                                          <p:attrName>ppt_x</p:attrName>
                                        </p:attrNameLst>
                                      </p:cBhvr>
                                      <p:tavLst>
                                        <p:tav tm="0">
                                          <p:val>
                                            <p:strVal val="#ppt_x"/>
                                          </p:val>
                                        </p:tav>
                                        <p:tav tm="100000">
                                          <p:val>
                                            <p:strVal val="#ppt_x"/>
                                          </p:val>
                                        </p:tav>
                                      </p:tavLst>
                                    </p:anim>
                                    <p:anim calcmode="lin" valueType="num">
                                      <p:cBhvr additive="base">
                                        <p:cTn id="14" dur="25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8"/>
                                        </p:tgtEl>
                                        <p:attrNameLst>
                                          <p:attrName>style.visibility</p:attrName>
                                        </p:attrNameLst>
                                      </p:cBhvr>
                                      <p:to>
                                        <p:strVal val="visible"/>
                                      </p:to>
                                    </p:set>
                                    <p:anim calcmode="lin" valueType="num">
                                      <p:cBhvr additive="base">
                                        <p:cTn id="19" dur="250" fill="hold"/>
                                        <p:tgtEl>
                                          <p:spTgt spid="3078"/>
                                        </p:tgtEl>
                                        <p:attrNameLst>
                                          <p:attrName>ppt_x</p:attrName>
                                        </p:attrNameLst>
                                      </p:cBhvr>
                                      <p:tavLst>
                                        <p:tav tm="0">
                                          <p:val>
                                            <p:strVal val="#ppt_x"/>
                                          </p:val>
                                        </p:tav>
                                        <p:tav tm="100000">
                                          <p:val>
                                            <p:strVal val="#ppt_x"/>
                                          </p:val>
                                        </p:tav>
                                      </p:tavLst>
                                    </p:anim>
                                    <p:anim calcmode="lin" valueType="num">
                                      <p:cBhvr additive="base">
                                        <p:cTn id="20" dur="250" fill="hold"/>
                                        <p:tgtEl>
                                          <p:spTgt spid="307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80"/>
                                        </p:tgtEl>
                                        <p:attrNameLst>
                                          <p:attrName>style.visibility</p:attrName>
                                        </p:attrNameLst>
                                      </p:cBhvr>
                                      <p:to>
                                        <p:strVal val="visible"/>
                                      </p:to>
                                    </p:set>
                                    <p:anim calcmode="lin" valueType="num">
                                      <p:cBhvr additive="base">
                                        <p:cTn id="25" dur="250" fill="hold"/>
                                        <p:tgtEl>
                                          <p:spTgt spid="3080"/>
                                        </p:tgtEl>
                                        <p:attrNameLst>
                                          <p:attrName>ppt_x</p:attrName>
                                        </p:attrNameLst>
                                      </p:cBhvr>
                                      <p:tavLst>
                                        <p:tav tm="0">
                                          <p:val>
                                            <p:strVal val="#ppt_x"/>
                                          </p:val>
                                        </p:tav>
                                        <p:tav tm="100000">
                                          <p:val>
                                            <p:strVal val="#ppt_x"/>
                                          </p:val>
                                        </p:tav>
                                      </p:tavLst>
                                    </p:anim>
                                    <p:anim calcmode="lin" valueType="num">
                                      <p:cBhvr additive="base">
                                        <p:cTn id="26" dur="250" fill="hold"/>
                                        <p:tgtEl>
                                          <p:spTgt spid="308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082"/>
                                        </p:tgtEl>
                                        <p:attrNameLst>
                                          <p:attrName>style.visibility</p:attrName>
                                        </p:attrNameLst>
                                      </p:cBhvr>
                                      <p:to>
                                        <p:strVal val="visible"/>
                                      </p:to>
                                    </p:set>
                                    <p:anim calcmode="lin" valueType="num">
                                      <p:cBhvr additive="base">
                                        <p:cTn id="31" dur="250" fill="hold"/>
                                        <p:tgtEl>
                                          <p:spTgt spid="3082"/>
                                        </p:tgtEl>
                                        <p:attrNameLst>
                                          <p:attrName>ppt_x</p:attrName>
                                        </p:attrNameLst>
                                      </p:cBhvr>
                                      <p:tavLst>
                                        <p:tav tm="0">
                                          <p:val>
                                            <p:strVal val="#ppt_x"/>
                                          </p:val>
                                        </p:tav>
                                        <p:tav tm="100000">
                                          <p:val>
                                            <p:strVal val="#ppt_x"/>
                                          </p:val>
                                        </p:tav>
                                      </p:tavLst>
                                    </p:anim>
                                    <p:anim calcmode="lin" valueType="num">
                                      <p:cBhvr additive="base">
                                        <p:cTn id="32" dur="250" fill="hold"/>
                                        <p:tgtEl>
                                          <p:spTgt spid="308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84"/>
                                        </p:tgtEl>
                                        <p:attrNameLst>
                                          <p:attrName>style.visibility</p:attrName>
                                        </p:attrNameLst>
                                      </p:cBhvr>
                                      <p:to>
                                        <p:strVal val="visible"/>
                                      </p:to>
                                    </p:set>
                                    <p:anim calcmode="lin" valueType="num">
                                      <p:cBhvr additive="base">
                                        <p:cTn id="37" dur="250" fill="hold"/>
                                        <p:tgtEl>
                                          <p:spTgt spid="3084"/>
                                        </p:tgtEl>
                                        <p:attrNameLst>
                                          <p:attrName>ppt_x</p:attrName>
                                        </p:attrNameLst>
                                      </p:cBhvr>
                                      <p:tavLst>
                                        <p:tav tm="0">
                                          <p:val>
                                            <p:strVal val="#ppt_x"/>
                                          </p:val>
                                        </p:tav>
                                        <p:tav tm="100000">
                                          <p:val>
                                            <p:strVal val="#ppt_x"/>
                                          </p:val>
                                        </p:tav>
                                      </p:tavLst>
                                    </p:anim>
                                    <p:anim calcmode="lin" valueType="num">
                                      <p:cBhvr additive="base">
                                        <p:cTn id="38" dur="250" fill="hold"/>
                                        <p:tgtEl>
                                          <p:spTgt spid="308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086"/>
                                        </p:tgtEl>
                                        <p:attrNameLst>
                                          <p:attrName>style.visibility</p:attrName>
                                        </p:attrNameLst>
                                      </p:cBhvr>
                                      <p:to>
                                        <p:strVal val="visible"/>
                                      </p:to>
                                    </p:set>
                                    <p:anim calcmode="lin" valueType="num">
                                      <p:cBhvr additive="base">
                                        <p:cTn id="43" dur="250" fill="hold"/>
                                        <p:tgtEl>
                                          <p:spTgt spid="3086"/>
                                        </p:tgtEl>
                                        <p:attrNameLst>
                                          <p:attrName>ppt_x</p:attrName>
                                        </p:attrNameLst>
                                      </p:cBhvr>
                                      <p:tavLst>
                                        <p:tav tm="0">
                                          <p:val>
                                            <p:strVal val="#ppt_x"/>
                                          </p:val>
                                        </p:tav>
                                        <p:tav tm="100000">
                                          <p:val>
                                            <p:strVal val="#ppt_x"/>
                                          </p:val>
                                        </p:tav>
                                      </p:tavLst>
                                    </p:anim>
                                    <p:anim calcmode="lin" valueType="num">
                                      <p:cBhvr additive="base">
                                        <p:cTn id="44" dur="250" fill="hold"/>
                                        <p:tgtEl>
                                          <p:spTgt spid="30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4"/>
        <p:cNvGrpSpPr/>
        <p:nvPr/>
      </p:nvGrpSpPr>
      <p:grpSpPr>
        <a:xfrm>
          <a:off x="0" y="0"/>
          <a:ext cx="0" cy="0"/>
          <a:chOff x="0" y="0"/>
          <a:chExt cx="0" cy="0"/>
        </a:xfrm>
      </p:grpSpPr>
      <p:sp>
        <p:nvSpPr>
          <p:cNvPr id="4113" name="Rectangle 4112">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15" name="Group 4114">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4116" name="Straight Connector 4115">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117"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18"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19" name="Isosceles Triangle 4118">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20"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21"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22"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23" name="Isosceles Triangle 4122">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24" name="Isosceles Triangle 4123">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126" name="Rectangle 4125">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Google Shape;239;p25"/>
          <p:cNvSpPr txBox="1">
            <a:spLocks/>
          </p:cNvSpPr>
          <p:nvPr/>
        </p:nvSpPr>
        <p:spPr>
          <a:xfrm>
            <a:off x="5882439" y="3830123"/>
            <a:ext cx="383766" cy="205056"/>
          </a:xfrm>
          <a:prstGeom prst="rect">
            <a:avLst/>
          </a:prstGeom>
        </p:spPr>
        <p:txBody>
          <a:bodyPr spcFirstLastPara="1" wrap="square" lIns="91425" tIns="91425" rIns="91425" bIns="91425" anchor="t" anchorCtr="0">
            <a:noAutofit/>
          </a:bodyPr>
          <a:lstStyle/>
          <a:p>
            <a:pPr algn="r">
              <a:spcAft>
                <a:spcPts val="600"/>
              </a:spcAft>
            </a:pPr>
            <a:fld id="{00000000-1234-1234-1234-123412341234}" type="slidenum">
              <a:rPr lang="en" sz="1036" b="0" i="0" u="none" strike="noStrike" cap="none">
                <a:solidFill>
                  <a:srgbClr val="000000"/>
                </a:solidFill>
                <a:latin typeface="Arial"/>
                <a:ea typeface="Arial"/>
                <a:cs typeface="Arial"/>
                <a:sym typeface="Arial"/>
              </a:rPr>
              <a:pPr algn="r">
                <a:spcAft>
                  <a:spcPts val="600"/>
                </a:spcAft>
              </a:pPr>
              <a:t>19</a:t>
            </a:fld>
            <a:endParaRPr/>
          </a:p>
        </p:txBody>
      </p:sp>
      <p:pic>
        <p:nvPicPr>
          <p:cNvPr id="4098" name="Picture 2">
            <a:extLst>
              <a:ext uri="{FF2B5EF4-FFF2-40B4-BE49-F238E27FC236}">
                <a16:creationId xmlns:a16="http://schemas.microsoft.com/office/drawing/2014/main" id="{1A1E0FD8-C2F1-A18A-2DE9-F4A2E90481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631" y="537034"/>
            <a:ext cx="2384698" cy="186358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879F8E1D-10AB-8DED-93A5-D377A1AF58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0035" y="537034"/>
            <a:ext cx="2348916" cy="189504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8FBE13F7-9C14-99DD-FF92-5E0A1A6691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4391" y="545629"/>
            <a:ext cx="2438298" cy="1905471"/>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0BEF5A6F-34B0-129F-2527-D6D8BD3852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100" y="2568575"/>
            <a:ext cx="2412657" cy="1885434"/>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47B2816C-FB06-0FF0-78A1-AEC7012B23E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3488" y="2591836"/>
            <a:ext cx="2444751" cy="1923973"/>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975D8E0E-E3BE-6A40-457E-0953227C318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84959" y="2571750"/>
            <a:ext cx="2354794" cy="1864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81590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250" fill="hold"/>
                                        <p:tgtEl>
                                          <p:spTgt spid="4098"/>
                                        </p:tgtEl>
                                        <p:attrNameLst>
                                          <p:attrName>ppt_x</p:attrName>
                                        </p:attrNameLst>
                                      </p:cBhvr>
                                      <p:tavLst>
                                        <p:tav tm="0">
                                          <p:val>
                                            <p:strVal val="#ppt_x"/>
                                          </p:val>
                                        </p:tav>
                                        <p:tav tm="100000">
                                          <p:val>
                                            <p:strVal val="#ppt_x"/>
                                          </p:val>
                                        </p:tav>
                                      </p:tavLst>
                                    </p:anim>
                                    <p:anim calcmode="lin" valueType="num">
                                      <p:cBhvr additive="base">
                                        <p:cTn id="8" dur="25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00"/>
                                        </p:tgtEl>
                                        <p:attrNameLst>
                                          <p:attrName>style.visibility</p:attrName>
                                        </p:attrNameLst>
                                      </p:cBhvr>
                                      <p:to>
                                        <p:strVal val="visible"/>
                                      </p:to>
                                    </p:set>
                                    <p:anim calcmode="lin" valueType="num">
                                      <p:cBhvr additive="base">
                                        <p:cTn id="13" dur="250" fill="hold"/>
                                        <p:tgtEl>
                                          <p:spTgt spid="4100"/>
                                        </p:tgtEl>
                                        <p:attrNameLst>
                                          <p:attrName>ppt_x</p:attrName>
                                        </p:attrNameLst>
                                      </p:cBhvr>
                                      <p:tavLst>
                                        <p:tav tm="0">
                                          <p:val>
                                            <p:strVal val="#ppt_x"/>
                                          </p:val>
                                        </p:tav>
                                        <p:tav tm="100000">
                                          <p:val>
                                            <p:strVal val="#ppt_x"/>
                                          </p:val>
                                        </p:tav>
                                      </p:tavLst>
                                    </p:anim>
                                    <p:anim calcmode="lin" valueType="num">
                                      <p:cBhvr additive="base">
                                        <p:cTn id="14" dur="250" fill="hold"/>
                                        <p:tgtEl>
                                          <p:spTgt spid="410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02"/>
                                        </p:tgtEl>
                                        <p:attrNameLst>
                                          <p:attrName>style.visibility</p:attrName>
                                        </p:attrNameLst>
                                      </p:cBhvr>
                                      <p:to>
                                        <p:strVal val="visible"/>
                                      </p:to>
                                    </p:set>
                                    <p:anim calcmode="lin" valueType="num">
                                      <p:cBhvr additive="base">
                                        <p:cTn id="19" dur="250" fill="hold"/>
                                        <p:tgtEl>
                                          <p:spTgt spid="4102"/>
                                        </p:tgtEl>
                                        <p:attrNameLst>
                                          <p:attrName>ppt_x</p:attrName>
                                        </p:attrNameLst>
                                      </p:cBhvr>
                                      <p:tavLst>
                                        <p:tav tm="0">
                                          <p:val>
                                            <p:strVal val="#ppt_x"/>
                                          </p:val>
                                        </p:tav>
                                        <p:tav tm="100000">
                                          <p:val>
                                            <p:strVal val="#ppt_x"/>
                                          </p:val>
                                        </p:tav>
                                      </p:tavLst>
                                    </p:anim>
                                    <p:anim calcmode="lin" valueType="num">
                                      <p:cBhvr additive="base">
                                        <p:cTn id="20" dur="250" fill="hold"/>
                                        <p:tgtEl>
                                          <p:spTgt spid="410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104"/>
                                        </p:tgtEl>
                                        <p:attrNameLst>
                                          <p:attrName>style.visibility</p:attrName>
                                        </p:attrNameLst>
                                      </p:cBhvr>
                                      <p:to>
                                        <p:strVal val="visible"/>
                                      </p:to>
                                    </p:set>
                                    <p:anim calcmode="lin" valueType="num">
                                      <p:cBhvr additive="base">
                                        <p:cTn id="25" dur="250" fill="hold"/>
                                        <p:tgtEl>
                                          <p:spTgt spid="4104"/>
                                        </p:tgtEl>
                                        <p:attrNameLst>
                                          <p:attrName>ppt_x</p:attrName>
                                        </p:attrNameLst>
                                      </p:cBhvr>
                                      <p:tavLst>
                                        <p:tav tm="0">
                                          <p:val>
                                            <p:strVal val="#ppt_x"/>
                                          </p:val>
                                        </p:tav>
                                        <p:tav tm="100000">
                                          <p:val>
                                            <p:strVal val="#ppt_x"/>
                                          </p:val>
                                        </p:tav>
                                      </p:tavLst>
                                    </p:anim>
                                    <p:anim calcmode="lin" valueType="num">
                                      <p:cBhvr additive="base">
                                        <p:cTn id="26" dur="250" fill="hold"/>
                                        <p:tgtEl>
                                          <p:spTgt spid="410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106"/>
                                        </p:tgtEl>
                                        <p:attrNameLst>
                                          <p:attrName>style.visibility</p:attrName>
                                        </p:attrNameLst>
                                      </p:cBhvr>
                                      <p:to>
                                        <p:strVal val="visible"/>
                                      </p:to>
                                    </p:set>
                                    <p:anim calcmode="lin" valueType="num">
                                      <p:cBhvr additive="base">
                                        <p:cTn id="31" dur="250" fill="hold"/>
                                        <p:tgtEl>
                                          <p:spTgt spid="4106"/>
                                        </p:tgtEl>
                                        <p:attrNameLst>
                                          <p:attrName>ppt_x</p:attrName>
                                        </p:attrNameLst>
                                      </p:cBhvr>
                                      <p:tavLst>
                                        <p:tav tm="0">
                                          <p:val>
                                            <p:strVal val="#ppt_x"/>
                                          </p:val>
                                        </p:tav>
                                        <p:tav tm="100000">
                                          <p:val>
                                            <p:strVal val="#ppt_x"/>
                                          </p:val>
                                        </p:tav>
                                      </p:tavLst>
                                    </p:anim>
                                    <p:anim calcmode="lin" valueType="num">
                                      <p:cBhvr additive="base">
                                        <p:cTn id="32" dur="250" fill="hold"/>
                                        <p:tgtEl>
                                          <p:spTgt spid="410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108"/>
                                        </p:tgtEl>
                                        <p:attrNameLst>
                                          <p:attrName>style.visibility</p:attrName>
                                        </p:attrNameLst>
                                      </p:cBhvr>
                                      <p:to>
                                        <p:strVal val="visible"/>
                                      </p:to>
                                    </p:set>
                                    <p:anim calcmode="lin" valueType="num">
                                      <p:cBhvr additive="base">
                                        <p:cTn id="37" dur="250" fill="hold"/>
                                        <p:tgtEl>
                                          <p:spTgt spid="4108"/>
                                        </p:tgtEl>
                                        <p:attrNameLst>
                                          <p:attrName>ppt_x</p:attrName>
                                        </p:attrNameLst>
                                      </p:cBhvr>
                                      <p:tavLst>
                                        <p:tav tm="0">
                                          <p:val>
                                            <p:strVal val="#ppt_x"/>
                                          </p:val>
                                        </p:tav>
                                        <p:tav tm="100000">
                                          <p:val>
                                            <p:strVal val="#ppt_x"/>
                                          </p:val>
                                        </p:tav>
                                      </p:tavLst>
                                    </p:anim>
                                    <p:anim calcmode="lin" valueType="num">
                                      <p:cBhvr additive="base">
                                        <p:cTn id="38" dur="250" fill="hold"/>
                                        <p:tgtEl>
                                          <p:spTgt spid="4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p:nvPr/>
        </p:nvSpPr>
        <p:spPr>
          <a:xfrm flipH="1">
            <a:off x="375306" y="482804"/>
            <a:ext cx="2917500" cy="2917500"/>
          </a:xfrm>
          <a:prstGeom prst="arc">
            <a:avLst>
              <a:gd name="adj1" fmla="val 16200000"/>
              <a:gd name="adj2" fmla="val 6136707"/>
            </a:avLst>
          </a:prstGeom>
          <a:noFill/>
          <a:ln w="2286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flipH="1">
            <a:off x="983575" y="1034654"/>
            <a:ext cx="1813800" cy="1813800"/>
          </a:xfrm>
          <a:prstGeom prst="arc">
            <a:avLst>
              <a:gd name="adj1" fmla="val 16200000"/>
              <a:gd name="adj2" fmla="val 12033762"/>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txBox="1">
            <a:spLocks noGrp="1"/>
          </p:cNvSpPr>
          <p:nvPr>
            <p:ph type="title"/>
          </p:nvPr>
        </p:nvSpPr>
        <p:spPr>
          <a:xfrm>
            <a:off x="375306" y="308881"/>
            <a:ext cx="6447501" cy="136993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a:solidFill>
                  <a:schemeClr val="accent1"/>
                </a:solidFill>
                <a:latin typeface="Times New Roman" panose="02020603050405020304" pitchFamily="18" charset="0"/>
                <a:cs typeface="Times New Roman" panose="02020603050405020304" pitchFamily="18" charset="0"/>
              </a:rPr>
              <a:t>Wine Data Set</a:t>
            </a:r>
            <a:endParaRPr sz="2800" b="1" dirty="0">
              <a:solidFill>
                <a:schemeClr val="accent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8A862593-9658-4C4B-3F1D-BF71D8DD6106}"/>
              </a:ext>
            </a:extLst>
          </p:cNvPr>
          <p:cNvSpPr>
            <a:spLocks noGrp="1"/>
          </p:cNvSpPr>
          <p:nvPr>
            <p:ph type="body" idx="1"/>
          </p:nvPr>
        </p:nvSpPr>
        <p:spPr>
          <a:xfrm>
            <a:off x="3292806" y="2094164"/>
            <a:ext cx="4329891" cy="2202189"/>
          </a:xfrm>
        </p:spPr>
        <p:txBody>
          <a:bodyPr>
            <a:normAutofit fontScale="77500" lnSpcReduction="20000"/>
          </a:bodyPr>
          <a:lstStyle/>
          <a:p>
            <a:pPr marL="177800" lvl="0" algn="l" rtl="0">
              <a:lnSpc>
                <a:spcPct val="170000"/>
              </a:lnSpc>
              <a:spcBef>
                <a:spcPts val="0"/>
              </a:spcBef>
              <a:spcAft>
                <a:spcPts val="0"/>
              </a:spcAft>
              <a:buClr>
                <a:srgbClr val="434343"/>
              </a:buClr>
              <a:buSzPts val="800"/>
            </a:pPr>
            <a:r>
              <a:rPr lang="en-US" sz="1600" b="1" dirty="0">
                <a:solidFill>
                  <a:srgbClr val="434343"/>
                </a:solidFill>
                <a:latin typeface="Times New Roman" panose="02020603050405020304" pitchFamily="18" charset="0"/>
                <a:ea typeface="Roboto"/>
                <a:cs typeface="Times New Roman" panose="02020603050405020304" pitchFamily="18" charset="0"/>
                <a:sym typeface="Roboto"/>
              </a:rPr>
              <a:t>Article Study and Presentation</a:t>
            </a:r>
          </a:p>
          <a:p>
            <a:pPr marL="463550" lvl="0" indent="-285750" algn="l" rtl="0">
              <a:lnSpc>
                <a:spcPct val="170000"/>
              </a:lnSpc>
              <a:spcBef>
                <a:spcPts val="0"/>
              </a:spcBef>
              <a:spcAft>
                <a:spcPts val="0"/>
              </a:spcAft>
              <a:buClr>
                <a:srgbClr val="434343"/>
              </a:buClr>
              <a:buSzPts val="800"/>
              <a:buFont typeface="Courier New" panose="02070309020205020404" pitchFamily="49" charset="0"/>
              <a:buChar char="o"/>
            </a:pP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Six</a:t>
            </a:r>
            <a:r>
              <a:rPr lang="el-GR" sz="1600" dirty="0">
                <a:solidFill>
                  <a:srgbClr val="434343"/>
                </a:solidFill>
                <a:latin typeface="Times New Roman" panose="02020603050405020304" pitchFamily="18" charset="0"/>
                <a:ea typeface="Roboto"/>
                <a:cs typeface="Times New Roman" panose="02020603050405020304" pitchFamily="18" charset="0"/>
                <a:sym typeface="Roboto"/>
              </a:rPr>
              <a:t> “W” </a:t>
            </a: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questions</a:t>
            </a:r>
            <a:r>
              <a:rPr lang="el-GR" sz="1600" dirty="0">
                <a:solidFill>
                  <a:srgbClr val="434343"/>
                </a:solidFill>
                <a:latin typeface="Times New Roman" panose="02020603050405020304" pitchFamily="18" charset="0"/>
                <a:ea typeface="Roboto"/>
                <a:cs typeface="Times New Roman" panose="02020603050405020304" pitchFamily="18" charset="0"/>
                <a:sym typeface="Roboto"/>
              </a:rPr>
              <a:t> for </a:t>
            </a: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learning</a:t>
            </a:r>
            <a:r>
              <a:rPr lang="el-GR" sz="1600" dirty="0">
                <a:solidFill>
                  <a:srgbClr val="434343"/>
                </a:solidFill>
                <a:latin typeface="Times New Roman" panose="02020603050405020304" pitchFamily="18" charset="0"/>
                <a:ea typeface="Roboto"/>
                <a:cs typeface="Times New Roman" panose="02020603050405020304" pitchFamily="18" charset="0"/>
                <a:sym typeface="Roboto"/>
              </a:rPr>
              <a:t> </a:t>
            </a: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analytics</a:t>
            </a:r>
            <a:endParaRPr lang="en-US" sz="1600" dirty="0">
              <a:solidFill>
                <a:srgbClr val="434343"/>
              </a:solidFill>
              <a:latin typeface="Times New Roman" panose="02020603050405020304" pitchFamily="18" charset="0"/>
              <a:ea typeface="Roboto"/>
              <a:cs typeface="Times New Roman" panose="02020603050405020304" pitchFamily="18" charset="0"/>
              <a:sym typeface="Roboto"/>
            </a:endParaRPr>
          </a:p>
          <a:p>
            <a:pPr marL="463550" lvl="0" indent="-285750" algn="l" rtl="0">
              <a:lnSpc>
                <a:spcPct val="170000"/>
              </a:lnSpc>
              <a:spcBef>
                <a:spcPts val="0"/>
              </a:spcBef>
              <a:spcAft>
                <a:spcPts val="0"/>
              </a:spcAft>
              <a:buClr>
                <a:srgbClr val="434343"/>
              </a:buClr>
              <a:buSzPts val="800"/>
              <a:buFont typeface="Courier New" panose="02070309020205020404" pitchFamily="49" charset="0"/>
              <a:buChar char="o"/>
            </a:pP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Constructs</a:t>
            </a:r>
            <a:r>
              <a:rPr lang="el-GR" sz="1600" dirty="0">
                <a:solidFill>
                  <a:srgbClr val="434343"/>
                </a:solidFill>
                <a:latin typeface="Times New Roman" panose="02020603050405020304" pitchFamily="18" charset="0"/>
                <a:ea typeface="Roboto"/>
                <a:cs typeface="Times New Roman" panose="02020603050405020304" pitchFamily="18" charset="0"/>
                <a:sym typeface="Roboto"/>
              </a:rPr>
              <a:t> &amp; </a:t>
            </a: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measurement</a:t>
            </a:r>
            <a:r>
              <a:rPr lang="el-GR" sz="1600" dirty="0">
                <a:solidFill>
                  <a:srgbClr val="434343"/>
                </a:solidFill>
                <a:latin typeface="Times New Roman" panose="02020603050405020304" pitchFamily="18" charset="0"/>
                <a:ea typeface="Roboto"/>
                <a:cs typeface="Times New Roman" panose="02020603050405020304" pitchFamily="18" charset="0"/>
                <a:sym typeface="Roboto"/>
              </a:rPr>
              <a:t> </a:t>
            </a: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model</a:t>
            </a:r>
            <a:endParaRPr lang="en-US" sz="1600" dirty="0">
              <a:solidFill>
                <a:srgbClr val="434343"/>
              </a:solidFill>
              <a:latin typeface="Times New Roman" panose="02020603050405020304" pitchFamily="18" charset="0"/>
              <a:ea typeface="Roboto"/>
              <a:cs typeface="Times New Roman" panose="02020603050405020304" pitchFamily="18" charset="0"/>
              <a:sym typeface="Roboto"/>
            </a:endParaRPr>
          </a:p>
          <a:p>
            <a:pPr marL="463550" lvl="0" indent="-285750" algn="l" rtl="0">
              <a:lnSpc>
                <a:spcPct val="170000"/>
              </a:lnSpc>
              <a:spcBef>
                <a:spcPts val="0"/>
              </a:spcBef>
              <a:spcAft>
                <a:spcPts val="0"/>
              </a:spcAft>
              <a:buClr>
                <a:srgbClr val="434343"/>
              </a:buClr>
              <a:buSzPts val="800"/>
              <a:buFont typeface="Courier New" panose="02070309020205020404" pitchFamily="49" charset="0"/>
              <a:buChar char="o"/>
            </a:pP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Predictive</a:t>
            </a:r>
            <a:r>
              <a:rPr lang="el-GR" sz="1600" dirty="0">
                <a:solidFill>
                  <a:srgbClr val="434343"/>
                </a:solidFill>
                <a:latin typeface="Times New Roman" panose="02020603050405020304" pitchFamily="18" charset="0"/>
                <a:ea typeface="Roboto"/>
                <a:cs typeface="Times New Roman" panose="02020603050405020304" pitchFamily="18" charset="0"/>
                <a:sym typeface="Roboto"/>
              </a:rPr>
              <a:t> </a:t>
            </a:r>
            <a:r>
              <a:rPr lang="el-GR" sz="1600" dirty="0" err="1">
                <a:solidFill>
                  <a:srgbClr val="434343"/>
                </a:solidFill>
                <a:latin typeface="Times New Roman" panose="02020603050405020304" pitchFamily="18" charset="0"/>
                <a:ea typeface="Roboto"/>
                <a:cs typeface="Times New Roman" panose="02020603050405020304" pitchFamily="18" charset="0"/>
                <a:sym typeface="Roboto"/>
              </a:rPr>
              <a:t>modelling</a:t>
            </a:r>
            <a:endParaRPr lang="en-US" sz="1600" dirty="0">
              <a:solidFill>
                <a:srgbClr val="434343"/>
              </a:solidFill>
              <a:latin typeface="Times New Roman" panose="02020603050405020304" pitchFamily="18" charset="0"/>
              <a:ea typeface="Roboto"/>
              <a:cs typeface="Times New Roman" panose="02020603050405020304" pitchFamily="18" charset="0"/>
              <a:sym typeface="Roboto"/>
            </a:endParaRPr>
          </a:p>
          <a:p>
            <a:pPr marL="177800" lvl="0" algn="l" rtl="0">
              <a:spcBef>
                <a:spcPts val="0"/>
              </a:spcBef>
              <a:spcAft>
                <a:spcPts val="0"/>
              </a:spcAft>
              <a:buClr>
                <a:srgbClr val="434343"/>
              </a:buClr>
              <a:buSzPts val="800"/>
            </a:pPr>
            <a:endParaRPr lang="en-US" sz="1600" dirty="0">
              <a:solidFill>
                <a:srgbClr val="434343"/>
              </a:solidFill>
              <a:latin typeface="Times New Roman" panose="02020603050405020304" pitchFamily="18" charset="0"/>
              <a:ea typeface="Roboto"/>
              <a:cs typeface="Times New Roman" panose="02020603050405020304" pitchFamily="18" charset="0"/>
              <a:sym typeface="Roboto"/>
            </a:endParaRPr>
          </a:p>
          <a:p>
            <a:pPr marL="177800" lvl="0" algn="l" rtl="0">
              <a:lnSpc>
                <a:spcPct val="170000"/>
              </a:lnSpc>
              <a:spcBef>
                <a:spcPts val="0"/>
              </a:spcBef>
              <a:spcAft>
                <a:spcPts val="0"/>
              </a:spcAft>
              <a:buClr>
                <a:srgbClr val="434343"/>
              </a:buClr>
              <a:buSzPts val="800"/>
            </a:pPr>
            <a:r>
              <a:rPr lang="en-US" sz="1600" b="1" dirty="0">
                <a:solidFill>
                  <a:srgbClr val="434343"/>
                </a:solidFill>
                <a:latin typeface="Times New Roman" panose="02020603050405020304" pitchFamily="18" charset="0"/>
                <a:ea typeface="Roboto"/>
                <a:cs typeface="Times New Roman" panose="02020603050405020304" pitchFamily="18" charset="0"/>
                <a:sym typeface="Roboto"/>
              </a:rPr>
              <a:t>Data Analysis</a:t>
            </a:r>
          </a:p>
          <a:p>
            <a:pPr marL="463550" indent="-285750">
              <a:lnSpc>
                <a:spcPct val="170000"/>
              </a:lnSpc>
              <a:spcBef>
                <a:spcPts val="0"/>
              </a:spcBef>
              <a:buClr>
                <a:srgbClr val="434343"/>
              </a:buClr>
              <a:buSzPts val="800"/>
              <a:buFont typeface="Courier New" panose="02070309020205020404" pitchFamily="49" charset="0"/>
              <a:buChar char="o"/>
            </a:pPr>
            <a:r>
              <a:rPr lang="en-US" sz="1600" dirty="0">
                <a:solidFill>
                  <a:srgbClr val="434343"/>
                </a:solidFill>
                <a:latin typeface="Times New Roman" panose="02020603050405020304" pitchFamily="18" charset="0"/>
                <a:ea typeface="Roboto"/>
                <a:cs typeface="Times New Roman" panose="02020603050405020304" pitchFamily="18" charset="0"/>
                <a:sym typeface="Roboto"/>
              </a:rPr>
              <a:t>Descriptive statistics</a:t>
            </a:r>
          </a:p>
          <a:p>
            <a:pPr marL="463550" indent="-285750">
              <a:lnSpc>
                <a:spcPct val="170000"/>
              </a:lnSpc>
              <a:spcBef>
                <a:spcPts val="0"/>
              </a:spcBef>
              <a:buClr>
                <a:srgbClr val="434343"/>
              </a:buClr>
              <a:buSzPts val="800"/>
              <a:buFont typeface="Courier New" panose="02070309020205020404" pitchFamily="49" charset="0"/>
              <a:buChar char="o"/>
            </a:pPr>
            <a:r>
              <a:rPr lang="en-US" sz="1600" dirty="0">
                <a:solidFill>
                  <a:srgbClr val="434343"/>
                </a:solidFill>
                <a:latin typeface="Times New Roman" panose="02020603050405020304" pitchFamily="18" charset="0"/>
                <a:ea typeface="Roboto"/>
                <a:cs typeface="Times New Roman" panose="02020603050405020304" pitchFamily="18" charset="0"/>
                <a:sym typeface="Roboto"/>
              </a:rPr>
              <a:t>Machine Learning Models</a:t>
            </a:r>
          </a:p>
          <a:p>
            <a:pPr marL="463550" lvl="0" indent="-285750" algn="l" rtl="0">
              <a:spcBef>
                <a:spcPts val="0"/>
              </a:spcBef>
              <a:spcAft>
                <a:spcPts val="0"/>
              </a:spcAft>
              <a:buClr>
                <a:srgbClr val="434343"/>
              </a:buClr>
              <a:buSzPts val="800"/>
              <a:buFont typeface="Courier New" panose="02070309020205020404" pitchFamily="49" charset="0"/>
              <a:buChar char="o"/>
            </a:pPr>
            <a:endParaRPr lang="en-US" sz="1600" dirty="0">
              <a:solidFill>
                <a:srgbClr val="434343"/>
              </a:solidFill>
              <a:latin typeface="Times New Roman" panose="02020603050405020304" pitchFamily="18" charset="0"/>
              <a:ea typeface="Roboto"/>
              <a:cs typeface="Times New Roman" panose="02020603050405020304" pitchFamily="18" charset="0"/>
              <a:sym typeface="Roboto"/>
            </a:endParaRPr>
          </a:p>
          <a:p>
            <a:pPr marL="463550" lvl="0" indent="-285750" algn="l" rtl="0">
              <a:spcBef>
                <a:spcPts val="0"/>
              </a:spcBef>
              <a:spcAft>
                <a:spcPts val="0"/>
              </a:spcAft>
              <a:buClr>
                <a:srgbClr val="434343"/>
              </a:buClr>
              <a:buSzPts val="800"/>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p:txBody>
      </p:sp>
      <p:sp>
        <p:nvSpPr>
          <p:cNvPr id="107" name="Google Shape;107;p16"/>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105" name="Google Shape;105;p16"/>
          <p:cNvSpPr/>
          <p:nvPr/>
        </p:nvSpPr>
        <p:spPr>
          <a:xfrm flipH="1">
            <a:off x="710275" y="761354"/>
            <a:ext cx="2360400" cy="2360400"/>
          </a:xfrm>
          <a:prstGeom prst="arc">
            <a:avLst>
              <a:gd name="adj1" fmla="val 16200000"/>
              <a:gd name="adj2" fmla="val 9118718"/>
            </a:avLst>
          </a:prstGeom>
          <a:noFill/>
          <a:ln w="2286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extBox 1">
            <a:extLst>
              <a:ext uri="{FF2B5EF4-FFF2-40B4-BE49-F238E27FC236}">
                <a16:creationId xmlns:a16="http://schemas.microsoft.com/office/drawing/2014/main" id="{E28502E0-0249-80B2-ADC6-9B43D58F5044}"/>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500" fill="hold"/>
                                        <p:tgtEl>
                                          <p:spTgt spid="106"/>
                                        </p:tgtEl>
                                        <p:attrNameLst>
                                          <p:attrName>ppt_x</p:attrName>
                                        </p:attrNameLst>
                                      </p:cBhvr>
                                      <p:tavLst>
                                        <p:tav tm="0">
                                          <p:val>
                                            <p:strVal val="1+#ppt_w/2"/>
                                          </p:val>
                                        </p:tav>
                                        <p:tav tm="100000">
                                          <p:val>
                                            <p:strVal val="#ppt_x"/>
                                          </p:val>
                                        </p:tav>
                                      </p:tavLst>
                                    </p:anim>
                                    <p:anim calcmode="lin" valueType="num">
                                      <p:cBhvr additive="base">
                                        <p:cTn id="8" dur="500" fill="hold"/>
                                        <p:tgtEl>
                                          <p:spTgt spid="10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0" presetClass="entr" presetSubtype="0" fill="hold" grpId="0" nodeType="after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wedge">
                                      <p:cBhvr>
                                        <p:cTn id="12" dur="500"/>
                                        <p:tgtEl>
                                          <p:spTgt spid="94"/>
                                        </p:tgtEl>
                                      </p:cBhvr>
                                    </p:animEffect>
                                  </p:childTnLst>
                                </p:cTn>
                              </p:par>
                            </p:childTnLst>
                          </p:cTn>
                        </p:par>
                        <p:par>
                          <p:cTn id="13" fill="hold">
                            <p:stCondLst>
                              <p:cond delay="1000"/>
                            </p:stCondLst>
                            <p:childTnLst>
                              <p:par>
                                <p:cTn id="14" presetID="20" presetClass="entr" presetSubtype="0" fill="hold" grpId="0" nodeType="afterEffect">
                                  <p:stCondLst>
                                    <p:cond delay="0"/>
                                  </p:stCondLst>
                                  <p:childTnLst>
                                    <p:set>
                                      <p:cBhvr>
                                        <p:cTn id="15" dur="1" fill="hold">
                                          <p:stCondLst>
                                            <p:cond delay="0"/>
                                          </p:stCondLst>
                                        </p:cTn>
                                        <p:tgtEl>
                                          <p:spTgt spid="105"/>
                                        </p:tgtEl>
                                        <p:attrNameLst>
                                          <p:attrName>style.visibility</p:attrName>
                                        </p:attrNameLst>
                                      </p:cBhvr>
                                      <p:to>
                                        <p:strVal val="visible"/>
                                      </p:to>
                                    </p:set>
                                    <p:animEffect transition="in" filter="wedge">
                                      <p:cBhvr>
                                        <p:cTn id="16" dur="500"/>
                                        <p:tgtEl>
                                          <p:spTgt spid="105"/>
                                        </p:tgtEl>
                                      </p:cBhvr>
                                    </p:animEffect>
                                  </p:childTnLst>
                                </p:cTn>
                              </p:par>
                            </p:childTnLst>
                          </p:cTn>
                        </p:par>
                        <p:par>
                          <p:cTn id="17" fill="hold">
                            <p:stCondLst>
                              <p:cond delay="1500"/>
                            </p:stCondLst>
                            <p:childTnLst>
                              <p:par>
                                <p:cTn id="18" presetID="20" presetClass="entr" presetSubtype="0" fill="hold" grpId="0" nodeType="afterEffect">
                                  <p:stCondLst>
                                    <p:cond delay="0"/>
                                  </p:stCondLst>
                                  <p:childTnLst>
                                    <p:set>
                                      <p:cBhvr>
                                        <p:cTn id="19" dur="1" fill="hold">
                                          <p:stCondLst>
                                            <p:cond delay="0"/>
                                          </p:stCondLst>
                                        </p:cTn>
                                        <p:tgtEl>
                                          <p:spTgt spid="93"/>
                                        </p:tgtEl>
                                        <p:attrNameLst>
                                          <p:attrName>style.visibility</p:attrName>
                                        </p:attrNameLst>
                                      </p:cBhvr>
                                      <p:to>
                                        <p:strVal val="visible"/>
                                      </p:to>
                                    </p:set>
                                    <p:animEffect transition="in" filter="wedge">
                                      <p:cBhvr>
                                        <p:cTn id="20" dur="500"/>
                                        <p:tgtEl>
                                          <p:spTgt spid="9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additive="base">
                                        <p:cTn id="25" dur="25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 calcmode="lin" valueType="num">
                                      <p:cBhvr additive="base">
                                        <p:cTn id="31" dur="25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 calcmode="lin" valueType="num">
                                      <p:cBhvr additive="base">
                                        <p:cTn id="37" dur="25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8" dur="25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anim calcmode="lin" valueType="num">
                                      <p:cBhvr additive="base">
                                        <p:cTn id="43" dur="25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44" dur="25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anim calcmode="lin" valueType="num">
                                      <p:cBhvr additive="base">
                                        <p:cTn id="49" dur="25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50" dur="25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anim calcmode="lin" valueType="num">
                                      <p:cBhvr additive="base">
                                        <p:cTn id="55" dur="25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56" dur="25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xEl>
                                              <p:pRg st="7" end="7"/>
                                            </p:txEl>
                                          </p:spTgt>
                                        </p:tgtEl>
                                        <p:attrNameLst>
                                          <p:attrName>style.visibility</p:attrName>
                                        </p:attrNameLst>
                                      </p:cBhvr>
                                      <p:to>
                                        <p:strVal val="visible"/>
                                      </p:to>
                                    </p:set>
                                    <p:anim calcmode="lin" valueType="num">
                                      <p:cBhvr additive="base">
                                        <p:cTn id="61" dur="25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62" dur="25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fade">
                                      <p:cBhvr>
                                        <p:cTn id="67" dur="250"/>
                                        <p:tgtEl>
                                          <p:spTgt spid="2"/>
                                        </p:tgtEl>
                                      </p:cBhvr>
                                    </p:animEffect>
                                    <p:anim calcmode="lin" valueType="num">
                                      <p:cBhvr>
                                        <p:cTn id="68" dur="250" fill="hold"/>
                                        <p:tgtEl>
                                          <p:spTgt spid="2"/>
                                        </p:tgtEl>
                                        <p:attrNameLst>
                                          <p:attrName>ppt_x</p:attrName>
                                        </p:attrNameLst>
                                      </p:cBhvr>
                                      <p:tavLst>
                                        <p:tav tm="0">
                                          <p:val>
                                            <p:strVal val="#ppt_x"/>
                                          </p:val>
                                        </p:tav>
                                        <p:tav tm="100000">
                                          <p:val>
                                            <p:strVal val="#ppt_x"/>
                                          </p:val>
                                        </p:tav>
                                      </p:tavLst>
                                    </p:anim>
                                    <p:anim calcmode="lin" valueType="num">
                                      <p:cBhvr>
                                        <p:cTn id="69" dur="2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106" grpId="0"/>
      <p:bldP spid="4" grpId="0" build="p"/>
      <p:bldP spid="105" grpId="0" animBg="1"/>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4"/>
        <p:cNvGrpSpPr/>
        <p:nvPr/>
      </p:nvGrpSpPr>
      <p:grpSpPr>
        <a:xfrm>
          <a:off x="0" y="0"/>
          <a:ext cx="0" cy="0"/>
          <a:chOff x="0" y="0"/>
          <a:chExt cx="0" cy="0"/>
        </a:xfrm>
      </p:grpSpPr>
      <p:grpSp>
        <p:nvGrpSpPr>
          <p:cNvPr id="5139" name="Group 513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5140" name="Straight Connector 513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141" name="Straight Connector 514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14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4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44" name="Isosceles Triangle 514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4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4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4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48" name="Isosceles Triangle 514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49" name="Isosceles Triangle 514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151" name="Rectangle 515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53" name="Group 515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5154" name="Straight Connector 515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15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5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57" name="Isosceles Triangle 515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5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5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6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61" name="Isosceles Triangle 516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62" name="Isosceles Triangle 516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164" name="Rectangle 516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E3AC49F0-5725-E3B0-E71E-6B5BB526A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237" y="451926"/>
            <a:ext cx="2136284" cy="172349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C51F6BB-1318-8B63-6619-2D04DA3613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1271" y="461275"/>
            <a:ext cx="2255512" cy="178545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A40E9BB8-8EE6-C6EF-9FA9-9BB30B3869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3246" y="435228"/>
            <a:ext cx="2404976" cy="1903767"/>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5ECEA2BE-CC96-30C4-7D17-21FC90E8C5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9573" y="2378267"/>
            <a:ext cx="2164478" cy="1723496"/>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6FA2620E-3FB4-2056-C545-42E3862415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0556" y="2745395"/>
            <a:ext cx="2023494" cy="1601789"/>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31611FCE-768F-5ED8-8404-45826722D1F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6144" y="2338995"/>
            <a:ext cx="1972337" cy="1561293"/>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a:extLst>
              <a:ext uri="{FF2B5EF4-FFF2-40B4-BE49-F238E27FC236}">
                <a16:creationId xmlns:a16="http://schemas.microsoft.com/office/drawing/2014/main" id="{21DBF37E-0FEF-70B1-B52F-D7000A90241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41124" y="2770550"/>
            <a:ext cx="2190516" cy="1701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17008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250" fill="hold"/>
                                        <p:tgtEl>
                                          <p:spTgt spid="5122"/>
                                        </p:tgtEl>
                                        <p:attrNameLst>
                                          <p:attrName>ppt_x</p:attrName>
                                        </p:attrNameLst>
                                      </p:cBhvr>
                                      <p:tavLst>
                                        <p:tav tm="0">
                                          <p:val>
                                            <p:strVal val="#ppt_x"/>
                                          </p:val>
                                        </p:tav>
                                        <p:tav tm="100000">
                                          <p:val>
                                            <p:strVal val="#ppt_x"/>
                                          </p:val>
                                        </p:tav>
                                      </p:tavLst>
                                    </p:anim>
                                    <p:anim calcmode="lin" valueType="num">
                                      <p:cBhvr additive="base">
                                        <p:cTn id="8" dur="25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4"/>
                                        </p:tgtEl>
                                        <p:attrNameLst>
                                          <p:attrName>style.visibility</p:attrName>
                                        </p:attrNameLst>
                                      </p:cBhvr>
                                      <p:to>
                                        <p:strVal val="visible"/>
                                      </p:to>
                                    </p:set>
                                    <p:anim calcmode="lin" valueType="num">
                                      <p:cBhvr additive="base">
                                        <p:cTn id="13" dur="250" fill="hold"/>
                                        <p:tgtEl>
                                          <p:spTgt spid="5124"/>
                                        </p:tgtEl>
                                        <p:attrNameLst>
                                          <p:attrName>ppt_x</p:attrName>
                                        </p:attrNameLst>
                                      </p:cBhvr>
                                      <p:tavLst>
                                        <p:tav tm="0">
                                          <p:val>
                                            <p:strVal val="#ppt_x"/>
                                          </p:val>
                                        </p:tav>
                                        <p:tav tm="100000">
                                          <p:val>
                                            <p:strVal val="#ppt_x"/>
                                          </p:val>
                                        </p:tav>
                                      </p:tavLst>
                                    </p:anim>
                                    <p:anim calcmode="lin" valueType="num">
                                      <p:cBhvr additive="base">
                                        <p:cTn id="14" dur="250" fill="hold"/>
                                        <p:tgtEl>
                                          <p:spTgt spid="51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6"/>
                                        </p:tgtEl>
                                        <p:attrNameLst>
                                          <p:attrName>style.visibility</p:attrName>
                                        </p:attrNameLst>
                                      </p:cBhvr>
                                      <p:to>
                                        <p:strVal val="visible"/>
                                      </p:to>
                                    </p:set>
                                    <p:anim calcmode="lin" valueType="num">
                                      <p:cBhvr additive="base">
                                        <p:cTn id="19" dur="250" fill="hold"/>
                                        <p:tgtEl>
                                          <p:spTgt spid="5126"/>
                                        </p:tgtEl>
                                        <p:attrNameLst>
                                          <p:attrName>ppt_x</p:attrName>
                                        </p:attrNameLst>
                                      </p:cBhvr>
                                      <p:tavLst>
                                        <p:tav tm="0">
                                          <p:val>
                                            <p:strVal val="#ppt_x"/>
                                          </p:val>
                                        </p:tav>
                                        <p:tav tm="100000">
                                          <p:val>
                                            <p:strVal val="#ppt_x"/>
                                          </p:val>
                                        </p:tav>
                                      </p:tavLst>
                                    </p:anim>
                                    <p:anim calcmode="lin" valueType="num">
                                      <p:cBhvr additive="base">
                                        <p:cTn id="20" dur="250" fill="hold"/>
                                        <p:tgtEl>
                                          <p:spTgt spid="51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8"/>
                                        </p:tgtEl>
                                        <p:attrNameLst>
                                          <p:attrName>style.visibility</p:attrName>
                                        </p:attrNameLst>
                                      </p:cBhvr>
                                      <p:to>
                                        <p:strVal val="visible"/>
                                      </p:to>
                                    </p:set>
                                    <p:anim calcmode="lin" valueType="num">
                                      <p:cBhvr additive="base">
                                        <p:cTn id="25" dur="250" fill="hold"/>
                                        <p:tgtEl>
                                          <p:spTgt spid="5128"/>
                                        </p:tgtEl>
                                        <p:attrNameLst>
                                          <p:attrName>ppt_x</p:attrName>
                                        </p:attrNameLst>
                                      </p:cBhvr>
                                      <p:tavLst>
                                        <p:tav tm="0">
                                          <p:val>
                                            <p:strVal val="#ppt_x"/>
                                          </p:val>
                                        </p:tav>
                                        <p:tav tm="100000">
                                          <p:val>
                                            <p:strVal val="#ppt_x"/>
                                          </p:val>
                                        </p:tav>
                                      </p:tavLst>
                                    </p:anim>
                                    <p:anim calcmode="lin" valueType="num">
                                      <p:cBhvr additive="base">
                                        <p:cTn id="26" dur="250" fill="hold"/>
                                        <p:tgtEl>
                                          <p:spTgt spid="512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130"/>
                                        </p:tgtEl>
                                        <p:attrNameLst>
                                          <p:attrName>style.visibility</p:attrName>
                                        </p:attrNameLst>
                                      </p:cBhvr>
                                      <p:to>
                                        <p:strVal val="visible"/>
                                      </p:to>
                                    </p:set>
                                    <p:anim calcmode="lin" valueType="num">
                                      <p:cBhvr additive="base">
                                        <p:cTn id="31" dur="250" fill="hold"/>
                                        <p:tgtEl>
                                          <p:spTgt spid="5130"/>
                                        </p:tgtEl>
                                        <p:attrNameLst>
                                          <p:attrName>ppt_x</p:attrName>
                                        </p:attrNameLst>
                                      </p:cBhvr>
                                      <p:tavLst>
                                        <p:tav tm="0">
                                          <p:val>
                                            <p:strVal val="#ppt_x"/>
                                          </p:val>
                                        </p:tav>
                                        <p:tav tm="100000">
                                          <p:val>
                                            <p:strVal val="#ppt_x"/>
                                          </p:val>
                                        </p:tav>
                                      </p:tavLst>
                                    </p:anim>
                                    <p:anim calcmode="lin" valueType="num">
                                      <p:cBhvr additive="base">
                                        <p:cTn id="32" dur="250" fill="hold"/>
                                        <p:tgtEl>
                                          <p:spTgt spid="513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132"/>
                                        </p:tgtEl>
                                        <p:attrNameLst>
                                          <p:attrName>style.visibility</p:attrName>
                                        </p:attrNameLst>
                                      </p:cBhvr>
                                      <p:to>
                                        <p:strVal val="visible"/>
                                      </p:to>
                                    </p:set>
                                    <p:anim calcmode="lin" valueType="num">
                                      <p:cBhvr additive="base">
                                        <p:cTn id="37" dur="250" fill="hold"/>
                                        <p:tgtEl>
                                          <p:spTgt spid="5132"/>
                                        </p:tgtEl>
                                        <p:attrNameLst>
                                          <p:attrName>ppt_x</p:attrName>
                                        </p:attrNameLst>
                                      </p:cBhvr>
                                      <p:tavLst>
                                        <p:tav tm="0">
                                          <p:val>
                                            <p:strVal val="#ppt_x"/>
                                          </p:val>
                                        </p:tav>
                                        <p:tav tm="100000">
                                          <p:val>
                                            <p:strVal val="#ppt_x"/>
                                          </p:val>
                                        </p:tav>
                                      </p:tavLst>
                                    </p:anim>
                                    <p:anim calcmode="lin" valueType="num">
                                      <p:cBhvr additive="base">
                                        <p:cTn id="38" dur="250" fill="hold"/>
                                        <p:tgtEl>
                                          <p:spTgt spid="513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134"/>
                                        </p:tgtEl>
                                        <p:attrNameLst>
                                          <p:attrName>style.visibility</p:attrName>
                                        </p:attrNameLst>
                                      </p:cBhvr>
                                      <p:to>
                                        <p:strVal val="visible"/>
                                      </p:to>
                                    </p:set>
                                    <p:anim calcmode="lin" valueType="num">
                                      <p:cBhvr additive="base">
                                        <p:cTn id="43" dur="250" fill="hold"/>
                                        <p:tgtEl>
                                          <p:spTgt spid="5134"/>
                                        </p:tgtEl>
                                        <p:attrNameLst>
                                          <p:attrName>ppt_x</p:attrName>
                                        </p:attrNameLst>
                                      </p:cBhvr>
                                      <p:tavLst>
                                        <p:tav tm="0">
                                          <p:val>
                                            <p:strVal val="#ppt_x"/>
                                          </p:val>
                                        </p:tav>
                                        <p:tav tm="100000">
                                          <p:val>
                                            <p:strVal val="#ppt_x"/>
                                          </p:val>
                                        </p:tav>
                                      </p:tavLst>
                                    </p:anim>
                                    <p:anim calcmode="lin" valueType="num">
                                      <p:cBhvr additive="base">
                                        <p:cTn id="44" dur="250" fill="hold"/>
                                        <p:tgtEl>
                                          <p:spTgt spid="51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3" name="Title 2">
            <a:extLst>
              <a:ext uri="{FF2B5EF4-FFF2-40B4-BE49-F238E27FC236}">
                <a16:creationId xmlns:a16="http://schemas.microsoft.com/office/drawing/2014/main" id="{FA87F562-F2DC-A51E-F94D-299E1FC5E044}"/>
              </a:ext>
            </a:extLst>
          </p:cNvPr>
          <p:cNvSpPr>
            <a:spLocks noGrp="1"/>
          </p:cNvSpPr>
          <p:nvPr>
            <p:ph type="title"/>
          </p:nvPr>
        </p:nvSpPr>
        <p:spPr>
          <a:xfrm>
            <a:off x="508001" y="287057"/>
            <a:ext cx="5964606" cy="578093"/>
          </a:xfrm>
        </p:spPr>
        <p:txBody>
          <a:bodyPr>
            <a:noAutofit/>
          </a:bodyPr>
          <a:lstStyle/>
          <a:p>
            <a:r>
              <a:rPr lang="en-US" sz="2800" dirty="0">
                <a:latin typeface="Times New Roman" panose="02020603050405020304" pitchFamily="18" charset="0"/>
                <a:cs typeface="Times New Roman" panose="02020603050405020304" pitchFamily="18" charset="0"/>
              </a:rPr>
              <a:t>Machine Learning Model – all features</a:t>
            </a:r>
          </a:p>
        </p:txBody>
      </p:sp>
      <p:sp>
        <p:nvSpPr>
          <p:cNvPr id="209" name="Google Shape;209;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grpSp>
        <p:nvGrpSpPr>
          <p:cNvPr id="172" name="Google Shape;172;p22"/>
          <p:cNvGrpSpPr/>
          <p:nvPr/>
        </p:nvGrpSpPr>
        <p:grpSpPr>
          <a:xfrm>
            <a:off x="4353146" y="961871"/>
            <a:ext cx="921174" cy="3749410"/>
            <a:chOff x="5633866" y="1199512"/>
            <a:chExt cx="921174" cy="3749410"/>
          </a:xfrm>
        </p:grpSpPr>
        <p:grpSp>
          <p:nvGrpSpPr>
            <p:cNvPr id="173" name="Google Shape;173;p22"/>
            <p:cNvGrpSpPr/>
            <p:nvPr/>
          </p:nvGrpSpPr>
          <p:grpSpPr>
            <a:xfrm>
              <a:off x="5938295" y="1199512"/>
              <a:ext cx="307148" cy="2525539"/>
              <a:chOff x="3433299" y="1590200"/>
              <a:chExt cx="270901" cy="2227500"/>
            </a:xfrm>
          </p:grpSpPr>
          <p:sp>
            <p:nvSpPr>
              <p:cNvPr id="174" name="Google Shape;174;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433299" y="1594115"/>
                <a:ext cx="270900" cy="2223084"/>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22"/>
            <p:cNvSpPr/>
            <p:nvPr/>
          </p:nvSpPr>
          <p:spPr>
            <a:xfrm>
              <a:off x="5803093" y="3339691"/>
              <a:ext cx="578100" cy="5781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100" dirty="0">
                  <a:sym typeface="Fira Sans Extra Condensed Medium"/>
                </a:rPr>
                <a:t>100%</a:t>
              </a:r>
              <a:endParaRPr sz="1100" dirty="0">
                <a:sym typeface="Fira Sans Extra Condensed Medium"/>
              </a:endParaRPr>
            </a:p>
          </p:txBody>
        </p:sp>
        <p:sp>
          <p:nvSpPr>
            <p:cNvPr id="177" name="Google Shape;177;p22"/>
            <p:cNvSpPr txBox="1"/>
            <p:nvPr/>
          </p:nvSpPr>
          <p:spPr>
            <a:xfrm>
              <a:off x="5633866" y="4094551"/>
              <a:ext cx="921174" cy="85437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sym typeface="Roboto"/>
                </a:rPr>
                <a:t>Gradient Boosting</a:t>
              </a:r>
            </a:p>
            <a:p>
              <a:pPr marL="0" lvl="0" indent="0" algn="ctr" rtl="0">
                <a:spcBef>
                  <a:spcPts val="0"/>
                </a:spcBef>
                <a:spcAft>
                  <a:spcPts val="0"/>
                </a:spcAft>
                <a:buNone/>
              </a:pPr>
              <a:endParaRPr dirty="0">
                <a:sym typeface="Roboto"/>
              </a:endParaRPr>
            </a:p>
          </p:txBody>
        </p:sp>
      </p:grpSp>
      <p:grpSp>
        <p:nvGrpSpPr>
          <p:cNvPr id="178" name="Google Shape;178;p22"/>
          <p:cNvGrpSpPr/>
          <p:nvPr/>
        </p:nvGrpSpPr>
        <p:grpSpPr>
          <a:xfrm>
            <a:off x="2330751" y="934139"/>
            <a:ext cx="978900" cy="3533457"/>
            <a:chOff x="3573477" y="1199512"/>
            <a:chExt cx="978900" cy="3533457"/>
          </a:xfrm>
        </p:grpSpPr>
        <p:grpSp>
          <p:nvGrpSpPr>
            <p:cNvPr id="179" name="Google Shape;179;p22"/>
            <p:cNvGrpSpPr/>
            <p:nvPr/>
          </p:nvGrpSpPr>
          <p:grpSpPr>
            <a:xfrm>
              <a:off x="3911637" y="1199512"/>
              <a:ext cx="307150" cy="2525539"/>
              <a:chOff x="3433297" y="1590200"/>
              <a:chExt cx="270903" cy="2227500"/>
            </a:xfrm>
          </p:grpSpPr>
          <p:sp>
            <p:nvSpPr>
              <p:cNvPr id="180" name="Google Shape;180;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3433297" y="1724746"/>
                <a:ext cx="270900" cy="2092454"/>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22"/>
            <p:cNvSpPr/>
            <p:nvPr/>
          </p:nvSpPr>
          <p:spPr>
            <a:xfrm>
              <a:off x="3776438" y="3339691"/>
              <a:ext cx="578100" cy="578100"/>
            </a:xfrm>
            <a:prstGeom prst="ellipse">
              <a:avLst/>
            </a:prstGeom>
            <a:solidFill>
              <a:srgbClr val="FFFFFF"/>
            </a:solidFill>
            <a:ln w="19050"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100" dirty="0">
                  <a:sym typeface="Fira Sans Extra Condensed Medium"/>
                </a:rPr>
                <a:t>94%</a:t>
              </a:r>
              <a:endParaRPr sz="1100" dirty="0">
                <a:sym typeface="Fira Sans Extra Condensed Medium"/>
              </a:endParaRPr>
            </a:p>
          </p:txBody>
        </p:sp>
        <p:sp>
          <p:nvSpPr>
            <p:cNvPr id="183" name="Google Shape;183;p22"/>
            <p:cNvSpPr txBox="1"/>
            <p:nvPr/>
          </p:nvSpPr>
          <p:spPr>
            <a:xfrm>
              <a:off x="3573477" y="4094544"/>
              <a:ext cx="978900" cy="6384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sym typeface="Roboto"/>
                </a:rPr>
                <a:t>KNN</a:t>
              </a:r>
              <a:endParaRPr dirty="0">
                <a:latin typeface="Times New Roman" panose="02020603050405020304" pitchFamily="18" charset="0"/>
                <a:cs typeface="Times New Roman" panose="02020603050405020304" pitchFamily="18" charset="0"/>
                <a:sym typeface="Roboto"/>
              </a:endParaRPr>
            </a:p>
          </p:txBody>
        </p:sp>
      </p:grpSp>
      <p:grpSp>
        <p:nvGrpSpPr>
          <p:cNvPr id="184" name="Google Shape;184;p22"/>
          <p:cNvGrpSpPr/>
          <p:nvPr/>
        </p:nvGrpSpPr>
        <p:grpSpPr>
          <a:xfrm>
            <a:off x="3316788" y="921926"/>
            <a:ext cx="957058" cy="3749416"/>
            <a:chOff x="4573214" y="1199512"/>
            <a:chExt cx="957058" cy="3749416"/>
          </a:xfrm>
        </p:grpSpPr>
        <p:grpSp>
          <p:nvGrpSpPr>
            <p:cNvPr id="185" name="Google Shape;185;p22"/>
            <p:cNvGrpSpPr/>
            <p:nvPr/>
          </p:nvGrpSpPr>
          <p:grpSpPr>
            <a:xfrm>
              <a:off x="4924963" y="1199512"/>
              <a:ext cx="307146" cy="2525539"/>
              <a:chOff x="3433300" y="1590200"/>
              <a:chExt cx="270900" cy="2227500"/>
            </a:xfrm>
          </p:grpSpPr>
          <p:sp>
            <p:nvSpPr>
              <p:cNvPr id="186" name="Google Shape;186;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33300" y="1797910"/>
                <a:ext cx="270900" cy="2019289"/>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22"/>
            <p:cNvSpPr/>
            <p:nvPr/>
          </p:nvSpPr>
          <p:spPr>
            <a:xfrm>
              <a:off x="4789765" y="3339691"/>
              <a:ext cx="578100" cy="578100"/>
            </a:xfrm>
            <a:prstGeom prst="ellipse">
              <a:avLst/>
            </a:prstGeom>
            <a:solidFill>
              <a:srgbClr val="FFFFFF"/>
            </a:solidFill>
            <a:ln w="19050" cap="flat" cmpd="sng">
              <a:solidFill>
                <a:schemeClr val="accent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50" dirty="0">
                  <a:sym typeface="Fira Sans Extra Condensed Medium"/>
                </a:rPr>
                <a:t>91,66%</a:t>
              </a:r>
              <a:endParaRPr sz="950" dirty="0">
                <a:sym typeface="Fira Sans Extra Condensed Medium"/>
              </a:endParaRPr>
            </a:p>
          </p:txBody>
        </p:sp>
        <p:sp>
          <p:nvSpPr>
            <p:cNvPr id="189" name="Google Shape;189;p22"/>
            <p:cNvSpPr txBox="1"/>
            <p:nvPr/>
          </p:nvSpPr>
          <p:spPr>
            <a:xfrm>
              <a:off x="4573214" y="4094552"/>
              <a:ext cx="957058" cy="85437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sym typeface="Roboto"/>
                </a:rPr>
                <a:t>Decision Tree</a:t>
              </a:r>
            </a:p>
            <a:p>
              <a:pPr marL="0" lvl="0" indent="0" algn="ctr" rtl="0">
                <a:spcBef>
                  <a:spcPts val="0"/>
                </a:spcBef>
                <a:spcAft>
                  <a:spcPts val="0"/>
                </a:spcAft>
                <a:buNone/>
              </a:pPr>
              <a:endParaRPr dirty="0">
                <a:sym typeface="Roboto"/>
              </a:endParaRPr>
            </a:p>
          </p:txBody>
        </p:sp>
      </p:grpSp>
      <p:grpSp>
        <p:nvGrpSpPr>
          <p:cNvPr id="190" name="Google Shape;190;p22"/>
          <p:cNvGrpSpPr/>
          <p:nvPr/>
        </p:nvGrpSpPr>
        <p:grpSpPr>
          <a:xfrm>
            <a:off x="296643" y="934139"/>
            <a:ext cx="978901" cy="3754442"/>
            <a:chOff x="1513087" y="1199512"/>
            <a:chExt cx="978901" cy="3754442"/>
          </a:xfrm>
        </p:grpSpPr>
        <p:grpSp>
          <p:nvGrpSpPr>
            <p:cNvPr id="191" name="Google Shape;191;p22"/>
            <p:cNvGrpSpPr/>
            <p:nvPr/>
          </p:nvGrpSpPr>
          <p:grpSpPr>
            <a:xfrm>
              <a:off x="1884990" y="1199512"/>
              <a:ext cx="307146" cy="2525539"/>
              <a:chOff x="3433300" y="1590200"/>
              <a:chExt cx="270900" cy="2227500"/>
            </a:xfrm>
          </p:grpSpPr>
          <p:sp>
            <p:nvSpPr>
              <p:cNvPr id="192" name="Google Shape;192;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3433300" y="1675567"/>
                <a:ext cx="270900" cy="205576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4" name="Google Shape;194;p22"/>
            <p:cNvSpPr/>
            <p:nvPr/>
          </p:nvSpPr>
          <p:spPr>
            <a:xfrm>
              <a:off x="1749783" y="3339691"/>
              <a:ext cx="578100" cy="578100"/>
            </a:xfrm>
            <a:prstGeom prst="ellipse">
              <a:avLst/>
            </a:prstGeom>
            <a:solidFill>
              <a:srgbClr val="FFFFFF"/>
            </a:solidFill>
            <a:ln w="19050"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00" dirty="0">
                  <a:sym typeface="Fira Sans Extra Condensed Medium"/>
                </a:rPr>
                <a:t>97,78%</a:t>
              </a:r>
              <a:endParaRPr sz="900" dirty="0">
                <a:sym typeface="Fira Sans Extra Condensed Medium"/>
              </a:endParaRPr>
            </a:p>
          </p:txBody>
        </p:sp>
        <p:sp>
          <p:nvSpPr>
            <p:cNvPr id="195" name="Google Shape;195;p22"/>
            <p:cNvSpPr txBox="1"/>
            <p:nvPr/>
          </p:nvSpPr>
          <p:spPr>
            <a:xfrm>
              <a:off x="1513087" y="4094551"/>
              <a:ext cx="978901" cy="8594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sym typeface="Roboto"/>
                </a:rPr>
                <a:t>Logistic Regression</a:t>
              </a:r>
            </a:p>
            <a:p>
              <a:pPr marL="0" lvl="0" indent="0" algn="ctr" rtl="0">
                <a:spcBef>
                  <a:spcPts val="0"/>
                </a:spcBef>
                <a:spcAft>
                  <a:spcPts val="0"/>
                </a:spcAft>
                <a:buNone/>
              </a:pPr>
              <a:endParaRPr sz="1200" dirty="0">
                <a:sym typeface="Roboto"/>
              </a:endParaRPr>
            </a:p>
          </p:txBody>
        </p:sp>
      </p:grpSp>
      <p:grpSp>
        <p:nvGrpSpPr>
          <p:cNvPr id="196" name="Google Shape;196;p22"/>
          <p:cNvGrpSpPr/>
          <p:nvPr/>
        </p:nvGrpSpPr>
        <p:grpSpPr>
          <a:xfrm>
            <a:off x="1272226" y="934139"/>
            <a:ext cx="978900" cy="3754442"/>
            <a:chOff x="2512825" y="1199512"/>
            <a:chExt cx="978900" cy="3754442"/>
          </a:xfrm>
        </p:grpSpPr>
        <p:grpSp>
          <p:nvGrpSpPr>
            <p:cNvPr id="197" name="Google Shape;197;p22"/>
            <p:cNvGrpSpPr/>
            <p:nvPr/>
          </p:nvGrpSpPr>
          <p:grpSpPr>
            <a:xfrm>
              <a:off x="2898299" y="1199512"/>
              <a:ext cx="307154" cy="2525539"/>
              <a:chOff x="3433293" y="1590200"/>
              <a:chExt cx="270907" cy="2227500"/>
            </a:xfrm>
          </p:grpSpPr>
          <p:sp>
            <p:nvSpPr>
              <p:cNvPr id="198" name="Google Shape;198;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433293" y="1590422"/>
                <a:ext cx="270900" cy="2226777"/>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22"/>
            <p:cNvSpPr/>
            <p:nvPr/>
          </p:nvSpPr>
          <p:spPr>
            <a:xfrm>
              <a:off x="2763110" y="3339691"/>
              <a:ext cx="578100" cy="578100"/>
            </a:xfrm>
            <a:prstGeom prst="ellipse">
              <a:avLst/>
            </a:prstGeom>
            <a:solidFill>
              <a:srgbClr val="FFFFFF"/>
            </a:solidFill>
            <a:ln w="19050"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100" dirty="0">
                  <a:sym typeface="Fira Sans Extra Condensed Medium"/>
                </a:rPr>
                <a:t>100%</a:t>
              </a:r>
              <a:endParaRPr sz="1100" dirty="0">
                <a:sym typeface="Fira Sans Extra Condensed Medium"/>
              </a:endParaRPr>
            </a:p>
          </p:txBody>
        </p:sp>
        <p:sp>
          <p:nvSpPr>
            <p:cNvPr id="201" name="Google Shape;201;p22"/>
            <p:cNvSpPr txBox="1"/>
            <p:nvPr/>
          </p:nvSpPr>
          <p:spPr>
            <a:xfrm>
              <a:off x="2512825" y="4094551"/>
              <a:ext cx="978900" cy="8594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sym typeface="Roboto"/>
                </a:rPr>
                <a:t>Random Forest</a:t>
              </a:r>
            </a:p>
            <a:p>
              <a:pPr marL="0" lvl="0" indent="0" algn="ctr" rtl="0">
                <a:spcBef>
                  <a:spcPts val="0"/>
                </a:spcBef>
                <a:spcAft>
                  <a:spcPts val="0"/>
                </a:spcAft>
                <a:buNone/>
              </a:pPr>
              <a:endParaRPr sz="1200" dirty="0">
                <a:sym typeface="Roboto"/>
              </a:endParaRPr>
            </a:p>
          </p:txBody>
        </p:sp>
      </p:grpSp>
      <p:grpSp>
        <p:nvGrpSpPr>
          <p:cNvPr id="203" name="Google Shape;203;p22"/>
          <p:cNvGrpSpPr/>
          <p:nvPr/>
        </p:nvGrpSpPr>
        <p:grpSpPr>
          <a:xfrm>
            <a:off x="5292422" y="961871"/>
            <a:ext cx="921173" cy="3749409"/>
            <a:chOff x="6658636" y="1199512"/>
            <a:chExt cx="921173" cy="3749409"/>
          </a:xfrm>
        </p:grpSpPr>
        <p:grpSp>
          <p:nvGrpSpPr>
            <p:cNvPr id="204" name="Google Shape;204;p22"/>
            <p:cNvGrpSpPr/>
            <p:nvPr/>
          </p:nvGrpSpPr>
          <p:grpSpPr>
            <a:xfrm>
              <a:off x="6951622" y="1199512"/>
              <a:ext cx="307147" cy="2525539"/>
              <a:chOff x="3433300" y="1590200"/>
              <a:chExt cx="270900" cy="2227500"/>
            </a:xfrm>
          </p:grpSpPr>
          <p:sp>
            <p:nvSpPr>
              <p:cNvPr id="205" name="Google Shape;205;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3433300" y="1720793"/>
                <a:ext cx="270900" cy="2010538"/>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2"/>
            <p:cNvSpPr/>
            <p:nvPr/>
          </p:nvSpPr>
          <p:spPr>
            <a:xfrm>
              <a:off x="6816420" y="3339691"/>
              <a:ext cx="578100" cy="578100"/>
            </a:xfrm>
            <a:prstGeom prst="ellipse">
              <a:avLst/>
            </a:prstGeom>
            <a:solidFill>
              <a:srgbClr val="FFFFFF"/>
            </a:solidFill>
            <a:ln w="19050" cap="flat" cmpd="sng">
              <a:solidFill>
                <a:schemeClr val="accent6"/>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50" dirty="0">
                  <a:sym typeface="Fira Sans Extra Condensed Medium"/>
                </a:rPr>
                <a:t>94,44%</a:t>
              </a:r>
              <a:endParaRPr sz="950" dirty="0">
                <a:sym typeface="Fira Sans Extra Condensed Medium"/>
              </a:endParaRPr>
            </a:p>
          </p:txBody>
        </p:sp>
        <p:sp>
          <p:nvSpPr>
            <p:cNvPr id="208" name="Google Shape;208;p22"/>
            <p:cNvSpPr txBox="1"/>
            <p:nvPr/>
          </p:nvSpPr>
          <p:spPr>
            <a:xfrm>
              <a:off x="6658636" y="4094551"/>
              <a:ext cx="921173" cy="854370"/>
            </a:xfrm>
            <a:prstGeom prst="rect">
              <a:avLst/>
            </a:prstGeom>
            <a:noFill/>
            <a:ln>
              <a:noFill/>
            </a:ln>
          </p:spPr>
          <p:txBody>
            <a:bodyPr spcFirstLastPara="1" wrap="square" lIns="91425" tIns="91425" rIns="91425" bIns="91425" anchor="ctr" anchorCtr="0">
              <a:noAutofit/>
            </a:bodyPr>
            <a:lstStyle/>
            <a:p>
              <a:pPr algn="ctr"/>
              <a:r>
                <a:rPr lang="en-US" i="0" dirty="0">
                  <a:effectLst/>
                  <a:latin typeface="Times New Roman" panose="02020603050405020304" pitchFamily="18" charset="0"/>
                  <a:cs typeface="Times New Roman" panose="02020603050405020304" pitchFamily="18" charset="0"/>
                </a:rPr>
                <a:t>AdaBoost</a:t>
              </a:r>
            </a:p>
            <a:p>
              <a:pPr marL="0" lvl="0" indent="0" algn="ctr" rtl="0">
                <a:spcBef>
                  <a:spcPts val="0"/>
                </a:spcBef>
                <a:spcAft>
                  <a:spcPts val="0"/>
                </a:spcAft>
                <a:buNone/>
              </a:pPr>
              <a:endParaRPr dirty="0">
                <a:sym typeface="Roboto"/>
              </a:endParaRPr>
            </a:p>
          </p:txBody>
        </p:sp>
      </p:grpSp>
      <p:sp>
        <p:nvSpPr>
          <p:cNvPr id="2" name="TextBox 1">
            <a:extLst>
              <a:ext uri="{FF2B5EF4-FFF2-40B4-BE49-F238E27FC236}">
                <a16:creationId xmlns:a16="http://schemas.microsoft.com/office/drawing/2014/main" id="{5F747168-8B4C-0B42-7C5B-A7872B32B95C}"/>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81818685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wipe(down)">
                                      <p:cBhvr>
                                        <p:cTn id="7" dur="500"/>
                                        <p:tgtEl>
                                          <p:spTgt spid="1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6"/>
                                        </p:tgtEl>
                                        <p:attrNameLst>
                                          <p:attrName>style.visibility</p:attrName>
                                        </p:attrNameLst>
                                      </p:cBhvr>
                                      <p:to>
                                        <p:strVal val="visible"/>
                                      </p:to>
                                    </p:set>
                                    <p:animEffect transition="in" filter="wipe(down)">
                                      <p:cBhvr>
                                        <p:cTn id="12" dur="500"/>
                                        <p:tgtEl>
                                          <p:spTgt spid="19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78"/>
                                        </p:tgtEl>
                                        <p:attrNameLst>
                                          <p:attrName>style.visibility</p:attrName>
                                        </p:attrNameLst>
                                      </p:cBhvr>
                                      <p:to>
                                        <p:strVal val="visible"/>
                                      </p:to>
                                    </p:set>
                                    <p:animEffect transition="in" filter="wipe(down)">
                                      <p:cBhvr>
                                        <p:cTn id="17" dur="500"/>
                                        <p:tgtEl>
                                          <p:spTgt spid="1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84"/>
                                        </p:tgtEl>
                                        <p:attrNameLst>
                                          <p:attrName>style.visibility</p:attrName>
                                        </p:attrNameLst>
                                      </p:cBhvr>
                                      <p:to>
                                        <p:strVal val="visible"/>
                                      </p:to>
                                    </p:set>
                                    <p:animEffect transition="in" filter="wipe(down)">
                                      <p:cBhvr>
                                        <p:cTn id="22" dur="500"/>
                                        <p:tgtEl>
                                          <p:spTgt spid="18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72"/>
                                        </p:tgtEl>
                                        <p:attrNameLst>
                                          <p:attrName>style.visibility</p:attrName>
                                        </p:attrNameLst>
                                      </p:cBhvr>
                                      <p:to>
                                        <p:strVal val="visible"/>
                                      </p:to>
                                    </p:set>
                                    <p:animEffect transition="in" filter="wipe(down)">
                                      <p:cBhvr>
                                        <p:cTn id="27" dur="500"/>
                                        <p:tgtEl>
                                          <p:spTgt spid="17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03"/>
                                        </p:tgtEl>
                                        <p:attrNameLst>
                                          <p:attrName>style.visibility</p:attrName>
                                        </p:attrNameLst>
                                      </p:cBhvr>
                                      <p:to>
                                        <p:strVal val="visible"/>
                                      </p:to>
                                    </p:set>
                                    <p:animEffect transition="in" filter="wipe(down)">
                                      <p:cBhvr>
                                        <p:cTn id="32" dur="500"/>
                                        <p:tgtEl>
                                          <p:spTgt spid="203"/>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250" fill="hold"/>
                                        <p:tgtEl>
                                          <p:spTgt spid="2"/>
                                        </p:tgtEl>
                                        <p:attrNameLst>
                                          <p:attrName>ppt_x</p:attrName>
                                        </p:attrNameLst>
                                      </p:cBhvr>
                                      <p:tavLst>
                                        <p:tav tm="0">
                                          <p:val>
                                            <p:strVal val="#ppt_x"/>
                                          </p:val>
                                        </p:tav>
                                        <p:tav tm="100000">
                                          <p:val>
                                            <p:strVal val="#ppt_x"/>
                                          </p:val>
                                        </p:tav>
                                      </p:tavLst>
                                    </p:anim>
                                    <p:anim calcmode="lin" valueType="num">
                                      <p:cBhvr additive="base">
                                        <p:cTn id="3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4B9C-C4E2-FF72-ED53-CB6E72D33325}"/>
              </a:ext>
            </a:extLst>
          </p:cNvPr>
          <p:cNvSpPr>
            <a:spLocks noGrp="1"/>
          </p:cNvSpPr>
          <p:nvPr>
            <p:ph type="title"/>
          </p:nvPr>
        </p:nvSpPr>
        <p:spPr>
          <a:xfrm>
            <a:off x="508001" y="457200"/>
            <a:ext cx="6447501" cy="667593"/>
          </a:xfrm>
        </p:spPr>
        <p:txBody>
          <a:bodyPr/>
          <a:lstStyle/>
          <a:p>
            <a:r>
              <a:rPr lang="en-US" dirty="0">
                <a:latin typeface="Times New Roman" panose="02020603050405020304" pitchFamily="18" charset="0"/>
                <a:cs typeface="Times New Roman" panose="02020603050405020304" pitchFamily="18" charset="0"/>
              </a:rPr>
              <a:t>Top 5 variables </a:t>
            </a:r>
          </a:p>
        </p:txBody>
      </p:sp>
      <p:sp>
        <p:nvSpPr>
          <p:cNvPr id="3" name="Slide Number Placeholder 2">
            <a:extLst>
              <a:ext uri="{FF2B5EF4-FFF2-40B4-BE49-F238E27FC236}">
                <a16:creationId xmlns:a16="http://schemas.microsoft.com/office/drawing/2014/main" id="{EA880FDA-4B55-896B-80B2-AB4F6F756C5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graphicFrame>
        <p:nvGraphicFramePr>
          <p:cNvPr id="5" name="Table 5">
            <a:extLst>
              <a:ext uri="{FF2B5EF4-FFF2-40B4-BE49-F238E27FC236}">
                <a16:creationId xmlns:a16="http://schemas.microsoft.com/office/drawing/2014/main" id="{FDE22A47-2ADE-C2C6-44A5-3791F5F3C3CF}"/>
              </a:ext>
            </a:extLst>
          </p:cNvPr>
          <p:cNvGraphicFramePr>
            <a:graphicFrameLocks noGrp="1"/>
          </p:cNvGraphicFramePr>
          <p:nvPr>
            <p:extLst>
              <p:ext uri="{D42A27DB-BD31-4B8C-83A1-F6EECF244321}">
                <p14:modId xmlns:p14="http://schemas.microsoft.com/office/powerpoint/2010/main" val="1384621458"/>
              </p:ext>
            </p:extLst>
          </p:nvPr>
        </p:nvGraphicFramePr>
        <p:xfrm>
          <a:off x="598811" y="1268034"/>
          <a:ext cx="6100439" cy="2225040"/>
        </p:xfrm>
        <a:graphic>
          <a:graphicData uri="http://schemas.openxmlformats.org/drawingml/2006/table">
            <a:tbl>
              <a:tblPr firstRow="1" bandRow="1">
                <a:tableStyleId>{BC89EF96-8CEA-46FF-86C4-4CE0E7609802}</a:tableStyleId>
              </a:tblPr>
              <a:tblGrid>
                <a:gridCol w="3052439">
                  <a:extLst>
                    <a:ext uri="{9D8B030D-6E8A-4147-A177-3AD203B41FA5}">
                      <a16:colId xmlns:a16="http://schemas.microsoft.com/office/drawing/2014/main" val="1012937097"/>
                    </a:ext>
                  </a:extLst>
                </a:gridCol>
                <a:gridCol w="3048000">
                  <a:extLst>
                    <a:ext uri="{9D8B030D-6E8A-4147-A177-3AD203B41FA5}">
                      <a16:colId xmlns:a16="http://schemas.microsoft.com/office/drawing/2014/main" val="1058582957"/>
                    </a:ext>
                  </a:extLst>
                </a:gridCol>
              </a:tblGrid>
              <a:tr h="370840">
                <a:tc>
                  <a:txBody>
                    <a:bodyPr/>
                    <a:lstStyle/>
                    <a:p>
                      <a:r>
                        <a:rPr lang="en-US" sz="1800" dirty="0">
                          <a:latin typeface="Times New Roman" panose="02020603050405020304" pitchFamily="18" charset="0"/>
                          <a:cs typeface="Times New Roman" panose="02020603050405020304" pitchFamily="18" charset="0"/>
                        </a:rPr>
                        <a:t>Random Forest</a:t>
                      </a:r>
                    </a:p>
                  </a:txBody>
                  <a:tcPr/>
                </a:tc>
                <a:tc>
                  <a:txBody>
                    <a:bodyPr/>
                    <a:lstStyle/>
                    <a:p>
                      <a:r>
                        <a:rPr lang="en-US" sz="1800" dirty="0">
                          <a:latin typeface="Times New Roman" panose="02020603050405020304" pitchFamily="18" charset="0"/>
                          <a:cs typeface="Times New Roman" panose="02020603050405020304" pitchFamily="18" charset="0"/>
                        </a:rPr>
                        <a:t>Gradient Boosting Classifier</a:t>
                      </a:r>
                    </a:p>
                  </a:txBody>
                  <a:tcPr/>
                </a:tc>
                <a:extLst>
                  <a:ext uri="{0D108BD9-81ED-4DB2-BD59-A6C34878D82A}">
                    <a16:rowId xmlns:a16="http://schemas.microsoft.com/office/drawing/2014/main" val="1749337176"/>
                  </a:ext>
                </a:extLst>
              </a:tr>
              <a:tr h="370840">
                <a:tc>
                  <a:txBody>
                    <a:bodyPr/>
                    <a:lstStyle/>
                    <a:p>
                      <a:r>
                        <a:rPr lang="en-US" sz="1800" dirty="0" err="1">
                          <a:latin typeface="Times New Roman" panose="02020603050405020304" pitchFamily="18" charset="0"/>
                          <a:cs typeface="Times New Roman" panose="02020603050405020304" pitchFamily="18" charset="0"/>
                        </a:rPr>
                        <a:t>Flavanoids</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Proline</a:t>
                      </a:r>
                    </a:p>
                  </a:txBody>
                  <a:tcPr/>
                </a:tc>
                <a:extLst>
                  <a:ext uri="{0D108BD9-81ED-4DB2-BD59-A6C34878D82A}">
                    <a16:rowId xmlns:a16="http://schemas.microsoft.com/office/drawing/2014/main" val="3912281242"/>
                  </a:ext>
                </a:extLst>
              </a:tr>
              <a:tr h="370840">
                <a:tc>
                  <a:txBody>
                    <a:bodyPr/>
                    <a:lstStyle/>
                    <a:p>
                      <a:r>
                        <a:rPr lang="en-US" sz="1800" dirty="0" err="1">
                          <a:latin typeface="Times New Roman" panose="02020603050405020304" pitchFamily="18" charset="0"/>
                          <a:cs typeface="Times New Roman" panose="02020603050405020304" pitchFamily="18" charset="0"/>
                        </a:rPr>
                        <a:t>Color_Sensity</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err="1">
                          <a:latin typeface="Times New Roman" panose="02020603050405020304" pitchFamily="18" charset="0"/>
                          <a:cs typeface="Times New Roman" panose="02020603050405020304" pitchFamily="18" charset="0"/>
                        </a:rPr>
                        <a:t>Color_intensity</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43251595"/>
                  </a:ext>
                </a:extLst>
              </a:tr>
              <a:tr h="370840">
                <a:tc>
                  <a:txBody>
                    <a:bodyPr/>
                    <a:lstStyle/>
                    <a:p>
                      <a:r>
                        <a:rPr lang="en-US" sz="1800" dirty="0">
                          <a:latin typeface="Times New Roman" panose="02020603050405020304" pitchFamily="18" charset="0"/>
                          <a:cs typeface="Times New Roman" panose="02020603050405020304" pitchFamily="18" charset="0"/>
                        </a:rPr>
                        <a:t>Alcohol</a:t>
                      </a:r>
                    </a:p>
                  </a:txBody>
                  <a:tcPr/>
                </a:tc>
                <a:tc>
                  <a:txBody>
                    <a:bodyPr/>
                    <a:lstStyle/>
                    <a:p>
                      <a:r>
                        <a:rPr lang="en-US" sz="1800" dirty="0">
                          <a:latin typeface="Times New Roman" panose="02020603050405020304" pitchFamily="18" charset="0"/>
                          <a:cs typeface="Times New Roman" panose="02020603050405020304" pitchFamily="18" charset="0"/>
                        </a:rPr>
                        <a:t>Diluted wines</a:t>
                      </a:r>
                    </a:p>
                  </a:txBody>
                  <a:tcPr/>
                </a:tc>
                <a:extLst>
                  <a:ext uri="{0D108BD9-81ED-4DB2-BD59-A6C34878D82A}">
                    <a16:rowId xmlns:a16="http://schemas.microsoft.com/office/drawing/2014/main" val="2069099389"/>
                  </a:ext>
                </a:extLst>
              </a:tr>
              <a:tr h="370840">
                <a:tc>
                  <a:txBody>
                    <a:bodyPr/>
                    <a:lstStyle/>
                    <a:p>
                      <a:r>
                        <a:rPr lang="en-US" sz="1800" dirty="0">
                          <a:latin typeface="Times New Roman" panose="02020603050405020304" pitchFamily="18" charset="0"/>
                          <a:cs typeface="Times New Roman" panose="02020603050405020304" pitchFamily="18" charset="0"/>
                        </a:rPr>
                        <a:t>Proline</a:t>
                      </a:r>
                    </a:p>
                  </a:txBody>
                  <a:tcPr/>
                </a:tc>
                <a:tc>
                  <a:txBody>
                    <a:bodyPr/>
                    <a:lstStyle/>
                    <a:p>
                      <a:r>
                        <a:rPr lang="en-US" sz="1800" dirty="0" err="1">
                          <a:latin typeface="Times New Roman" panose="02020603050405020304" pitchFamily="18" charset="0"/>
                          <a:cs typeface="Times New Roman" panose="02020603050405020304" pitchFamily="18" charset="0"/>
                        </a:rPr>
                        <a:t>Flavanoids</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58660301"/>
                  </a:ext>
                </a:extLst>
              </a:tr>
              <a:tr h="370840">
                <a:tc>
                  <a:txBody>
                    <a:bodyPr/>
                    <a:lstStyle/>
                    <a:p>
                      <a:r>
                        <a:rPr lang="en-US" sz="1800" dirty="0">
                          <a:latin typeface="Times New Roman" panose="02020603050405020304" pitchFamily="18" charset="0"/>
                          <a:cs typeface="Times New Roman" panose="02020603050405020304" pitchFamily="18" charset="0"/>
                        </a:rPr>
                        <a:t>Diluted wines</a:t>
                      </a:r>
                    </a:p>
                  </a:txBody>
                  <a:tcPr/>
                </a:tc>
                <a:tc>
                  <a:txBody>
                    <a:bodyPr/>
                    <a:lstStyle/>
                    <a:p>
                      <a:r>
                        <a:rPr lang="en-US" sz="1800" dirty="0">
                          <a:latin typeface="Times New Roman" panose="02020603050405020304" pitchFamily="18" charset="0"/>
                          <a:cs typeface="Times New Roman" panose="02020603050405020304" pitchFamily="18" charset="0"/>
                        </a:rPr>
                        <a:t>Hue</a:t>
                      </a:r>
                    </a:p>
                  </a:txBody>
                  <a:tcPr/>
                </a:tc>
                <a:extLst>
                  <a:ext uri="{0D108BD9-81ED-4DB2-BD59-A6C34878D82A}">
                    <a16:rowId xmlns:a16="http://schemas.microsoft.com/office/drawing/2014/main" val="763472129"/>
                  </a:ext>
                </a:extLst>
              </a:tr>
            </a:tbl>
          </a:graphicData>
        </a:graphic>
      </p:graphicFrame>
    </p:spTree>
    <p:extLst>
      <p:ext uri="{BB962C8B-B14F-4D97-AF65-F5344CB8AC3E}">
        <p14:creationId xmlns:p14="http://schemas.microsoft.com/office/powerpoint/2010/main" val="115062320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11">
            <a:extLst>
              <a:ext uri="{FF2B5EF4-FFF2-40B4-BE49-F238E27FC236}">
                <a16:creationId xmlns:a16="http://schemas.microsoft.com/office/drawing/2014/main" id="{90A61547-2555-4DE2-A37F-A53E549174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3" name="Straight Connector 12">
              <a:extLst>
                <a:ext uri="{FF2B5EF4-FFF2-40B4-BE49-F238E27FC236}">
                  <a16:creationId xmlns:a16="http://schemas.microsoft.com/office/drawing/2014/main" id="{5C2447E0-8F0D-479C-94E4-82BC8EB68C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F943397-DCDD-44CB-BBA9-9510B7698D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E2630ADC-31DB-4C48-AC4A-DAAE5A7B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2CA5C44E-F54E-47E0-8989-4D8686B33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FF54E15E-830B-4375-A239-4C51954DEA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CB37E322-FF7E-4872-BD6B-50A48CBEA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710D0C1E-D2F8-45B2-AE14-1AC8E976F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216331B-17D0-4167-ABD2-B2198058C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A53A7A96-3806-4BB3-91DE-6EED48AC78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F8C2B86C-EE71-466E-8991-503F9C9C1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E34BD6B-0924-57DD-E4D9-B1CC045ADC7C}"/>
              </a:ext>
            </a:extLst>
          </p:cNvPr>
          <p:cNvSpPr>
            <a:spLocks noGrp="1"/>
          </p:cNvSpPr>
          <p:nvPr>
            <p:ph type="title"/>
          </p:nvPr>
        </p:nvSpPr>
        <p:spPr>
          <a:xfrm>
            <a:off x="739476" y="3354918"/>
            <a:ext cx="6216026" cy="821295"/>
          </a:xfrm>
        </p:spPr>
        <p:txBody>
          <a:bodyPr vert="horz" lIns="91440" tIns="45720" rIns="91440" bIns="45720" rtlCol="0" anchor="b">
            <a:normAutofit/>
          </a:bodyPr>
          <a:lstStyle/>
          <a:p>
            <a:pPr algn="ctr" defTabSz="457200">
              <a:lnSpc>
                <a:spcPct val="90000"/>
              </a:lnSpc>
            </a:pPr>
            <a:r>
              <a:rPr lang="en-US" sz="2500" dirty="0">
                <a:latin typeface="Times New Roman" panose="02020603050405020304" pitchFamily="18" charset="0"/>
                <a:cs typeface="Times New Roman" panose="02020603050405020304" pitchFamily="18" charset="0"/>
              </a:rPr>
              <a:t>Random Forest Variables VS 4 essential</a:t>
            </a:r>
          </a:p>
        </p:txBody>
      </p:sp>
      <p:pic>
        <p:nvPicPr>
          <p:cNvPr id="5" name="Picture 4">
            <a:extLst>
              <a:ext uri="{FF2B5EF4-FFF2-40B4-BE49-F238E27FC236}">
                <a16:creationId xmlns:a16="http://schemas.microsoft.com/office/drawing/2014/main" id="{44443674-B949-D68F-30B2-0AFD850C3A0A}"/>
              </a:ext>
            </a:extLst>
          </p:cNvPr>
          <p:cNvPicPr>
            <a:picLocks noChangeAspect="1"/>
          </p:cNvPicPr>
          <p:nvPr/>
        </p:nvPicPr>
        <p:blipFill rotWithShape="1">
          <a:blip r:embed="rId2"/>
          <a:srcRect l="2860"/>
          <a:stretch/>
        </p:blipFill>
        <p:spPr>
          <a:xfrm>
            <a:off x="494772" y="739199"/>
            <a:ext cx="3266989" cy="2606460"/>
          </a:xfrm>
          <a:prstGeom prst="rect">
            <a:avLst/>
          </a:prstGeom>
        </p:spPr>
      </p:pic>
      <p:pic>
        <p:nvPicPr>
          <p:cNvPr id="7" name="Picture 6">
            <a:extLst>
              <a:ext uri="{FF2B5EF4-FFF2-40B4-BE49-F238E27FC236}">
                <a16:creationId xmlns:a16="http://schemas.microsoft.com/office/drawing/2014/main" id="{14329547-0304-2914-3E51-651E4C27AF50}"/>
              </a:ext>
            </a:extLst>
          </p:cNvPr>
          <p:cNvPicPr>
            <a:picLocks noChangeAspect="1"/>
          </p:cNvPicPr>
          <p:nvPr/>
        </p:nvPicPr>
        <p:blipFill rotWithShape="1">
          <a:blip r:embed="rId3"/>
          <a:srcRect l="3484"/>
          <a:stretch/>
        </p:blipFill>
        <p:spPr>
          <a:xfrm>
            <a:off x="3933213" y="813603"/>
            <a:ext cx="3266989" cy="2445603"/>
          </a:xfrm>
          <a:prstGeom prst="rect">
            <a:avLst/>
          </a:prstGeom>
        </p:spPr>
      </p:pic>
      <p:sp>
        <p:nvSpPr>
          <p:cNvPr id="3" name="Slide Number Placeholder 2">
            <a:extLst>
              <a:ext uri="{FF2B5EF4-FFF2-40B4-BE49-F238E27FC236}">
                <a16:creationId xmlns:a16="http://schemas.microsoft.com/office/drawing/2014/main" id="{D100EC38-D6A6-1F77-4F80-919ED5FEF43C}"/>
              </a:ext>
            </a:extLst>
          </p:cNvPr>
          <p:cNvSpPr>
            <a:spLocks noGrp="1"/>
          </p:cNvSpPr>
          <p:nvPr>
            <p:ph type="sldNum" sz="quarter" idx="12"/>
          </p:nvPr>
        </p:nvSpPr>
        <p:spPr>
          <a:xfrm>
            <a:off x="6442997" y="4531021"/>
            <a:ext cx="512504" cy="273844"/>
          </a:xfrm>
        </p:spPr>
        <p:txBody>
          <a:bodyPr vert="horz" lIns="91440" tIns="45720" rIns="91440" bIns="45720" rtlCol="0" anchor="ctr">
            <a:normAutofit/>
          </a:bodyPr>
          <a:lstStyle/>
          <a:p>
            <a:pPr lvl="0" indent="0">
              <a:spcBef>
                <a:spcPts val="0"/>
              </a:spcBef>
              <a:spcAft>
                <a:spcPts val="600"/>
              </a:spcAft>
              <a:buNone/>
            </a:pPr>
            <a:fld id="{00000000-1234-1234-1234-123412341234}" type="slidenum">
              <a:rPr lang="en-US" sz="900" kern="1200" smtClean="0">
                <a:latin typeface="+mn-lt"/>
                <a:ea typeface="+mn-ea"/>
                <a:cs typeface="+mn-cs"/>
              </a:rPr>
              <a:pPr lvl="0" indent="0">
                <a:spcBef>
                  <a:spcPts val="0"/>
                </a:spcBef>
                <a:spcAft>
                  <a:spcPts val="600"/>
                </a:spcAft>
                <a:buNone/>
              </a:pPr>
              <a:t>23</a:t>
            </a:fld>
            <a:endParaRPr lang="en-US" sz="900" kern="1200">
              <a:latin typeface="+mn-lt"/>
              <a:ea typeface="+mn-ea"/>
              <a:cs typeface="+mn-cs"/>
            </a:endParaRPr>
          </a:p>
        </p:txBody>
      </p:sp>
    </p:spTree>
    <p:extLst>
      <p:ext uri="{BB962C8B-B14F-4D97-AF65-F5344CB8AC3E}">
        <p14:creationId xmlns:p14="http://schemas.microsoft.com/office/powerpoint/2010/main" val="374323554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5" name="Title 4">
            <a:extLst>
              <a:ext uri="{FF2B5EF4-FFF2-40B4-BE49-F238E27FC236}">
                <a16:creationId xmlns:a16="http://schemas.microsoft.com/office/drawing/2014/main" id="{06E43D77-6657-50EA-E7B8-96EF9A7955F0}"/>
              </a:ext>
            </a:extLst>
          </p:cNvPr>
          <p:cNvSpPr>
            <a:spLocks noGrp="1"/>
          </p:cNvSpPr>
          <p:nvPr>
            <p:ph type="title"/>
          </p:nvPr>
        </p:nvSpPr>
        <p:spPr>
          <a:xfrm>
            <a:off x="275071" y="191089"/>
            <a:ext cx="6167927" cy="452995"/>
          </a:xfrm>
        </p:spPr>
        <p:txBody>
          <a:bodyPr>
            <a:normAutofit fontScale="90000"/>
          </a:bodyPr>
          <a:lstStyle/>
          <a:p>
            <a:r>
              <a:rPr lang="en-US" dirty="0">
                <a:latin typeface="Times New Roman" panose="02020603050405020304" pitchFamily="18" charset="0"/>
                <a:cs typeface="Times New Roman" panose="02020603050405020304" pitchFamily="18" charset="0"/>
              </a:rPr>
              <a:t>Correlation Analysis</a:t>
            </a:r>
          </a:p>
        </p:txBody>
      </p:sp>
      <p:sp>
        <p:nvSpPr>
          <p:cNvPr id="250" name="Google Shape;250;p26"/>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pic>
        <p:nvPicPr>
          <p:cNvPr id="251" name="Google Shape;251;p26"/>
          <p:cNvPicPr preferRelativeResize="0">
            <a:picLocks noChangeAspect="1"/>
          </p:cNvPicPr>
          <p:nvPr/>
        </p:nvPicPr>
        <p:blipFill>
          <a:blip r:embed="rId3">
            <a:alphaModFix/>
          </a:blip>
          <a:stretch>
            <a:fillRect/>
          </a:stretch>
        </p:blipFill>
        <p:spPr>
          <a:xfrm>
            <a:off x="929517" y="640992"/>
            <a:ext cx="4766180" cy="4325277"/>
          </a:xfrm>
          <a:prstGeom prst="rect">
            <a:avLst/>
          </a:prstGeom>
          <a:noFill/>
          <a:ln>
            <a:noFill/>
          </a:ln>
        </p:spPr>
      </p:pic>
      <p:sp>
        <p:nvSpPr>
          <p:cNvPr id="2" name="TextBox 1">
            <a:extLst>
              <a:ext uri="{FF2B5EF4-FFF2-40B4-BE49-F238E27FC236}">
                <a16:creationId xmlns:a16="http://schemas.microsoft.com/office/drawing/2014/main" id="{A7BAA65F-F61E-19D5-452D-A2A8A2A86991}"/>
              </a:ext>
            </a:extLst>
          </p:cNvPr>
          <p:cNvSpPr txBox="1"/>
          <p:nvPr/>
        </p:nvSpPr>
        <p:spPr>
          <a:xfrm>
            <a:off x="8794596" y="4830696"/>
            <a:ext cx="349404" cy="307777"/>
          </a:xfrm>
          <a:prstGeom prst="rect">
            <a:avLst/>
          </a:prstGeom>
          <a:noFill/>
        </p:spPr>
        <p:txBody>
          <a:bodyPr wrap="square" rtlCol="0">
            <a:spAutoFit/>
          </a:bodyPr>
          <a:lstStyle/>
          <a:p>
            <a:r>
              <a:rPr lang="en-US" b="1" i="0">
                <a:solidFill>
                  <a:srgbClr val="13FF3A"/>
                </a:solidFill>
                <a:effectLst/>
                <a:latin typeface="Google Sans"/>
              </a:rPr>
              <a:t>✓</a:t>
            </a:r>
            <a:endParaRPr lang="en-US" b="1" dirty="0">
              <a:solidFill>
                <a:srgbClr val="13FF3A"/>
              </a:solidFill>
            </a:endParaRPr>
          </a:p>
        </p:txBody>
      </p:sp>
      <p:sp>
        <p:nvSpPr>
          <p:cNvPr id="6" name="Oval 5">
            <a:extLst>
              <a:ext uri="{FF2B5EF4-FFF2-40B4-BE49-F238E27FC236}">
                <a16:creationId xmlns:a16="http://schemas.microsoft.com/office/drawing/2014/main" id="{7858DE7D-CF95-5467-52E7-82D2394C78BD}"/>
              </a:ext>
            </a:extLst>
          </p:cNvPr>
          <p:cNvSpPr/>
          <p:nvPr/>
        </p:nvSpPr>
        <p:spPr>
          <a:xfrm>
            <a:off x="3299610" y="1809205"/>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DC16D19-B50B-7B13-489A-436832C11653}"/>
              </a:ext>
            </a:extLst>
          </p:cNvPr>
          <p:cNvSpPr/>
          <p:nvPr/>
        </p:nvSpPr>
        <p:spPr>
          <a:xfrm>
            <a:off x="3312607" y="3066941"/>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C6D7FD-F472-EBCA-A102-3689F3C8502F}"/>
              </a:ext>
            </a:extLst>
          </p:cNvPr>
          <p:cNvSpPr/>
          <p:nvPr/>
        </p:nvSpPr>
        <p:spPr>
          <a:xfrm>
            <a:off x="3111878" y="1996124"/>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A63907A-0D6F-38E4-1380-8DDA5F3A109F}"/>
              </a:ext>
            </a:extLst>
          </p:cNvPr>
          <p:cNvSpPr/>
          <p:nvPr/>
        </p:nvSpPr>
        <p:spPr>
          <a:xfrm>
            <a:off x="4394723" y="2004352"/>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4D559915-78B8-6CD2-4801-AA68D3B44E19}"/>
              </a:ext>
            </a:extLst>
          </p:cNvPr>
          <p:cNvPicPr>
            <a:picLocks noChangeAspect="1"/>
          </p:cNvPicPr>
          <p:nvPr/>
        </p:nvPicPr>
        <p:blipFill>
          <a:blip r:embed="rId4"/>
          <a:stretch>
            <a:fillRect/>
          </a:stretch>
        </p:blipFill>
        <p:spPr>
          <a:xfrm>
            <a:off x="487399" y="4623865"/>
            <a:ext cx="1981477" cy="362001"/>
          </a:xfrm>
          <a:prstGeom prst="rect">
            <a:avLst/>
          </a:prstGeom>
        </p:spPr>
      </p:pic>
      <p:cxnSp>
        <p:nvCxnSpPr>
          <p:cNvPr id="18" name="Straight Connector 17">
            <a:extLst>
              <a:ext uri="{FF2B5EF4-FFF2-40B4-BE49-F238E27FC236}">
                <a16:creationId xmlns:a16="http://schemas.microsoft.com/office/drawing/2014/main" id="{B20EB210-59F4-8F70-187E-9C78C47927A7}"/>
              </a:ext>
            </a:extLst>
          </p:cNvPr>
          <p:cNvCxnSpPr/>
          <p:nvPr/>
        </p:nvCxnSpPr>
        <p:spPr>
          <a:xfrm>
            <a:off x="2014829" y="3688620"/>
            <a:ext cx="3078480" cy="0"/>
          </a:xfrm>
          <a:prstGeom prst="line">
            <a:avLst/>
          </a:prstGeom>
          <a:ln>
            <a:solidFill>
              <a:srgbClr val="13FF3A"/>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CBA6D14-32BA-4B46-568E-723C907E6800}"/>
              </a:ext>
            </a:extLst>
          </p:cNvPr>
          <p:cNvCxnSpPr>
            <a:cxnSpLocks/>
          </p:cNvCxnSpPr>
          <p:nvPr/>
        </p:nvCxnSpPr>
        <p:spPr>
          <a:xfrm flipV="1">
            <a:off x="4939782" y="750470"/>
            <a:ext cx="0" cy="3060000"/>
          </a:xfrm>
          <a:prstGeom prst="line">
            <a:avLst/>
          </a:prstGeom>
          <a:ln>
            <a:solidFill>
              <a:srgbClr val="13FF3A"/>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7A9029D-109B-F56E-5DEC-A56D643DAC4F}"/>
              </a:ext>
            </a:extLst>
          </p:cNvPr>
          <p:cNvSpPr txBox="1"/>
          <p:nvPr/>
        </p:nvSpPr>
        <p:spPr>
          <a:xfrm>
            <a:off x="445062" y="4304963"/>
            <a:ext cx="2047285"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cor &gt; 0,7</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1"/>
                                        </p:tgtEl>
                                        <p:attrNameLst>
                                          <p:attrName>style.visibility</p:attrName>
                                        </p:attrNameLst>
                                      </p:cBhvr>
                                      <p:to>
                                        <p:strVal val="visible"/>
                                      </p:to>
                                    </p:set>
                                    <p:anim calcmode="lin" valueType="num">
                                      <p:cBhvr additive="base">
                                        <p:cTn id="7" dur="250" fill="hold"/>
                                        <p:tgtEl>
                                          <p:spTgt spid="251"/>
                                        </p:tgtEl>
                                        <p:attrNameLst>
                                          <p:attrName>ppt_x</p:attrName>
                                        </p:attrNameLst>
                                      </p:cBhvr>
                                      <p:tavLst>
                                        <p:tav tm="0">
                                          <p:val>
                                            <p:strVal val="#ppt_x"/>
                                          </p:val>
                                        </p:tav>
                                        <p:tav tm="100000">
                                          <p:val>
                                            <p:strVal val="#ppt_x"/>
                                          </p:val>
                                        </p:tav>
                                      </p:tavLst>
                                    </p:anim>
                                    <p:anim calcmode="lin" valueType="num">
                                      <p:cBhvr additive="base">
                                        <p:cTn id="8" dur="250" fill="hold"/>
                                        <p:tgtEl>
                                          <p:spTgt spid="2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250" fill="hold"/>
                                        <p:tgtEl>
                                          <p:spTgt spid="18"/>
                                        </p:tgtEl>
                                        <p:attrNameLst>
                                          <p:attrName>ppt_x</p:attrName>
                                        </p:attrNameLst>
                                      </p:cBhvr>
                                      <p:tavLst>
                                        <p:tav tm="0">
                                          <p:val>
                                            <p:strVal val="#ppt_x"/>
                                          </p:val>
                                        </p:tav>
                                        <p:tav tm="100000">
                                          <p:val>
                                            <p:strVal val="#ppt_x"/>
                                          </p:val>
                                        </p:tav>
                                      </p:tavLst>
                                    </p:anim>
                                    <p:anim calcmode="lin" valueType="num">
                                      <p:cBhvr additive="base">
                                        <p:cTn id="14" dur="250" fill="hold"/>
                                        <p:tgtEl>
                                          <p:spTgt spid="1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250" fill="hold"/>
                                        <p:tgtEl>
                                          <p:spTgt spid="19"/>
                                        </p:tgtEl>
                                        <p:attrNameLst>
                                          <p:attrName>ppt_x</p:attrName>
                                        </p:attrNameLst>
                                      </p:cBhvr>
                                      <p:tavLst>
                                        <p:tav tm="0">
                                          <p:val>
                                            <p:strVal val="#ppt_x"/>
                                          </p:val>
                                        </p:tav>
                                        <p:tav tm="100000">
                                          <p:val>
                                            <p:strVal val="#ppt_x"/>
                                          </p:val>
                                        </p:tav>
                                      </p:tavLst>
                                    </p:anim>
                                    <p:anim calcmode="lin" valueType="num">
                                      <p:cBhvr additive="base">
                                        <p:cTn id="18" dur="25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250" fill="hold"/>
                                        <p:tgtEl>
                                          <p:spTgt spid="10"/>
                                        </p:tgtEl>
                                        <p:attrNameLst>
                                          <p:attrName>ppt_x</p:attrName>
                                        </p:attrNameLst>
                                      </p:cBhvr>
                                      <p:tavLst>
                                        <p:tav tm="0">
                                          <p:val>
                                            <p:strVal val="#ppt_x"/>
                                          </p:val>
                                        </p:tav>
                                        <p:tav tm="100000">
                                          <p:val>
                                            <p:strVal val="#ppt_x"/>
                                          </p:val>
                                        </p:tav>
                                      </p:tavLst>
                                    </p:anim>
                                    <p:anim calcmode="lin" valueType="num">
                                      <p:cBhvr additive="base">
                                        <p:cTn id="24" dur="25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250" fill="hold"/>
                                        <p:tgtEl>
                                          <p:spTgt spid="11"/>
                                        </p:tgtEl>
                                        <p:attrNameLst>
                                          <p:attrName>ppt_x</p:attrName>
                                        </p:attrNameLst>
                                      </p:cBhvr>
                                      <p:tavLst>
                                        <p:tav tm="0">
                                          <p:val>
                                            <p:strVal val="#ppt_x"/>
                                          </p:val>
                                        </p:tav>
                                        <p:tav tm="100000">
                                          <p:val>
                                            <p:strVal val="#ppt_x"/>
                                          </p:val>
                                        </p:tav>
                                      </p:tavLst>
                                    </p:anim>
                                    <p:anim calcmode="lin" valueType="num">
                                      <p:cBhvr additive="base">
                                        <p:cTn id="28" dur="2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250" fill="hold"/>
                                        <p:tgtEl>
                                          <p:spTgt spid="7"/>
                                        </p:tgtEl>
                                        <p:attrNameLst>
                                          <p:attrName>ppt_x</p:attrName>
                                        </p:attrNameLst>
                                      </p:cBhvr>
                                      <p:tavLst>
                                        <p:tav tm="0">
                                          <p:val>
                                            <p:strVal val="#ppt_x"/>
                                          </p:val>
                                        </p:tav>
                                        <p:tav tm="100000">
                                          <p:val>
                                            <p:strVal val="#ppt_x"/>
                                          </p:val>
                                        </p:tav>
                                      </p:tavLst>
                                    </p:anim>
                                    <p:anim calcmode="lin" valueType="num">
                                      <p:cBhvr additive="base">
                                        <p:cTn id="32" dur="25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250" fill="hold"/>
                                        <p:tgtEl>
                                          <p:spTgt spid="6"/>
                                        </p:tgtEl>
                                        <p:attrNameLst>
                                          <p:attrName>ppt_x</p:attrName>
                                        </p:attrNameLst>
                                      </p:cBhvr>
                                      <p:tavLst>
                                        <p:tav tm="0">
                                          <p:val>
                                            <p:strVal val="#ppt_x"/>
                                          </p:val>
                                        </p:tav>
                                        <p:tav tm="100000">
                                          <p:val>
                                            <p:strVal val="#ppt_x"/>
                                          </p:val>
                                        </p:tav>
                                      </p:tavLst>
                                    </p:anim>
                                    <p:anim calcmode="lin" valueType="num">
                                      <p:cBhvr additive="base">
                                        <p:cTn id="36" dur="25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250" fill="hold"/>
                                        <p:tgtEl>
                                          <p:spTgt spid="16"/>
                                        </p:tgtEl>
                                        <p:attrNameLst>
                                          <p:attrName>ppt_x</p:attrName>
                                        </p:attrNameLst>
                                      </p:cBhvr>
                                      <p:tavLst>
                                        <p:tav tm="0">
                                          <p:val>
                                            <p:strVal val="#ppt_x"/>
                                          </p:val>
                                        </p:tav>
                                        <p:tav tm="100000">
                                          <p:val>
                                            <p:strVal val="#ppt_x"/>
                                          </p:val>
                                        </p:tav>
                                      </p:tavLst>
                                    </p:anim>
                                    <p:anim calcmode="lin" valueType="num">
                                      <p:cBhvr additive="base">
                                        <p:cTn id="42" dur="25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250" fill="hold"/>
                                        <p:tgtEl>
                                          <p:spTgt spid="2"/>
                                        </p:tgtEl>
                                        <p:attrNameLst>
                                          <p:attrName>ppt_x</p:attrName>
                                        </p:attrNameLst>
                                      </p:cBhvr>
                                      <p:tavLst>
                                        <p:tav tm="0">
                                          <p:val>
                                            <p:strVal val="#ppt_x"/>
                                          </p:val>
                                        </p:tav>
                                        <p:tav tm="100000">
                                          <p:val>
                                            <p:strVal val="#ppt_x"/>
                                          </p:val>
                                        </p:tav>
                                      </p:tavLst>
                                    </p:anim>
                                    <p:anim calcmode="lin" valueType="num">
                                      <p:cBhvr additive="base">
                                        <p:cTn id="4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10" grpId="0"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209" name="Google Shape;209;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grpSp>
        <p:nvGrpSpPr>
          <p:cNvPr id="172" name="Google Shape;172;p22"/>
          <p:cNvGrpSpPr/>
          <p:nvPr/>
        </p:nvGrpSpPr>
        <p:grpSpPr>
          <a:xfrm>
            <a:off x="3723223" y="885097"/>
            <a:ext cx="921174" cy="3749410"/>
            <a:chOff x="5633866" y="1199512"/>
            <a:chExt cx="921174" cy="3749410"/>
          </a:xfrm>
        </p:grpSpPr>
        <p:grpSp>
          <p:nvGrpSpPr>
            <p:cNvPr id="173" name="Google Shape;173;p22"/>
            <p:cNvGrpSpPr/>
            <p:nvPr/>
          </p:nvGrpSpPr>
          <p:grpSpPr>
            <a:xfrm>
              <a:off x="5938295" y="1199512"/>
              <a:ext cx="307148" cy="2525539"/>
              <a:chOff x="3433299" y="1590200"/>
              <a:chExt cx="270901" cy="2227500"/>
            </a:xfrm>
          </p:grpSpPr>
          <p:sp>
            <p:nvSpPr>
              <p:cNvPr id="174" name="Google Shape;174;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433299" y="1594115"/>
                <a:ext cx="270900" cy="2223084"/>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22"/>
            <p:cNvSpPr/>
            <p:nvPr/>
          </p:nvSpPr>
          <p:spPr>
            <a:xfrm>
              <a:off x="5803093" y="3339691"/>
              <a:ext cx="578100" cy="5781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100" dirty="0">
                  <a:sym typeface="Fira Sans Extra Condensed Medium"/>
                </a:rPr>
                <a:t>100%</a:t>
              </a:r>
              <a:endParaRPr sz="1100" dirty="0">
                <a:sym typeface="Fira Sans Extra Condensed Medium"/>
              </a:endParaRPr>
            </a:p>
          </p:txBody>
        </p:sp>
        <p:sp>
          <p:nvSpPr>
            <p:cNvPr id="177" name="Google Shape;177;p22"/>
            <p:cNvSpPr txBox="1"/>
            <p:nvPr/>
          </p:nvSpPr>
          <p:spPr>
            <a:xfrm>
              <a:off x="5633866" y="4094551"/>
              <a:ext cx="921174" cy="85437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sym typeface="Roboto"/>
                </a:rPr>
                <a:t>Gradient Boosting</a:t>
              </a:r>
            </a:p>
            <a:p>
              <a:pPr marL="0" lvl="0" indent="0" algn="ctr" rtl="0">
                <a:spcBef>
                  <a:spcPts val="0"/>
                </a:spcBef>
                <a:spcAft>
                  <a:spcPts val="0"/>
                </a:spcAft>
                <a:buNone/>
              </a:pPr>
              <a:endParaRPr dirty="0">
                <a:sym typeface="Roboto"/>
              </a:endParaRPr>
            </a:p>
          </p:txBody>
        </p:sp>
      </p:grpSp>
      <p:grpSp>
        <p:nvGrpSpPr>
          <p:cNvPr id="178" name="Google Shape;178;p22"/>
          <p:cNvGrpSpPr/>
          <p:nvPr/>
        </p:nvGrpSpPr>
        <p:grpSpPr>
          <a:xfrm>
            <a:off x="1866792" y="885097"/>
            <a:ext cx="978900" cy="3533457"/>
            <a:chOff x="3573477" y="1199512"/>
            <a:chExt cx="978900" cy="3533457"/>
          </a:xfrm>
        </p:grpSpPr>
        <p:grpSp>
          <p:nvGrpSpPr>
            <p:cNvPr id="179" name="Google Shape;179;p22"/>
            <p:cNvGrpSpPr/>
            <p:nvPr/>
          </p:nvGrpSpPr>
          <p:grpSpPr>
            <a:xfrm>
              <a:off x="3911624" y="1199512"/>
              <a:ext cx="307160" cy="2525539"/>
              <a:chOff x="3433288" y="1590200"/>
              <a:chExt cx="270912" cy="2227500"/>
            </a:xfrm>
          </p:grpSpPr>
          <p:sp>
            <p:nvSpPr>
              <p:cNvPr id="180" name="Google Shape;180;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3433288" y="1687045"/>
                <a:ext cx="270900" cy="2130154"/>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22"/>
            <p:cNvSpPr/>
            <p:nvPr/>
          </p:nvSpPr>
          <p:spPr>
            <a:xfrm>
              <a:off x="3776438" y="3339691"/>
              <a:ext cx="578100" cy="578100"/>
            </a:xfrm>
            <a:prstGeom prst="ellipse">
              <a:avLst/>
            </a:prstGeom>
            <a:solidFill>
              <a:srgbClr val="FFFFFF"/>
            </a:solidFill>
            <a:ln w="19050"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100" dirty="0">
                  <a:sym typeface="Fira Sans Extra Condensed Medium"/>
                </a:rPr>
                <a:t>97%</a:t>
              </a:r>
              <a:endParaRPr sz="1100" dirty="0">
                <a:sym typeface="Fira Sans Extra Condensed Medium"/>
              </a:endParaRPr>
            </a:p>
          </p:txBody>
        </p:sp>
        <p:sp>
          <p:nvSpPr>
            <p:cNvPr id="183" name="Google Shape;183;p22"/>
            <p:cNvSpPr txBox="1"/>
            <p:nvPr/>
          </p:nvSpPr>
          <p:spPr>
            <a:xfrm>
              <a:off x="3573477" y="4094544"/>
              <a:ext cx="978900" cy="6384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sym typeface="Roboto"/>
                </a:rPr>
                <a:t>KNN</a:t>
              </a:r>
              <a:endParaRPr dirty="0">
                <a:latin typeface="Times New Roman" panose="02020603050405020304" pitchFamily="18" charset="0"/>
                <a:cs typeface="Times New Roman" panose="02020603050405020304" pitchFamily="18" charset="0"/>
                <a:sym typeface="Roboto"/>
              </a:endParaRPr>
            </a:p>
          </p:txBody>
        </p:sp>
      </p:grpSp>
      <p:grpSp>
        <p:nvGrpSpPr>
          <p:cNvPr id="184" name="Google Shape;184;p22"/>
          <p:cNvGrpSpPr/>
          <p:nvPr/>
        </p:nvGrpSpPr>
        <p:grpSpPr>
          <a:xfrm>
            <a:off x="2713026" y="891816"/>
            <a:ext cx="957058" cy="3749416"/>
            <a:chOff x="4573214" y="1199512"/>
            <a:chExt cx="957058" cy="3749416"/>
          </a:xfrm>
        </p:grpSpPr>
        <p:grpSp>
          <p:nvGrpSpPr>
            <p:cNvPr id="185" name="Google Shape;185;p22"/>
            <p:cNvGrpSpPr/>
            <p:nvPr/>
          </p:nvGrpSpPr>
          <p:grpSpPr>
            <a:xfrm>
              <a:off x="4924941" y="1199512"/>
              <a:ext cx="307159" cy="2525539"/>
              <a:chOff x="3433288" y="1590200"/>
              <a:chExt cx="270912" cy="2227500"/>
            </a:xfrm>
          </p:grpSpPr>
          <p:sp>
            <p:nvSpPr>
              <p:cNvPr id="186" name="Google Shape;186;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33288" y="1680227"/>
                <a:ext cx="270900" cy="2051103"/>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22"/>
            <p:cNvSpPr/>
            <p:nvPr/>
          </p:nvSpPr>
          <p:spPr>
            <a:xfrm>
              <a:off x="4789765" y="3339691"/>
              <a:ext cx="578100" cy="578100"/>
            </a:xfrm>
            <a:prstGeom prst="ellipse">
              <a:avLst/>
            </a:prstGeom>
            <a:solidFill>
              <a:srgbClr val="FFFFFF"/>
            </a:solidFill>
            <a:ln w="19050" cap="flat" cmpd="sng">
              <a:solidFill>
                <a:schemeClr val="accent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50" dirty="0">
                  <a:sym typeface="Fira Sans Extra Condensed Medium"/>
                </a:rPr>
                <a:t>97,22%</a:t>
              </a:r>
              <a:endParaRPr sz="950" dirty="0">
                <a:sym typeface="Fira Sans Extra Condensed Medium"/>
              </a:endParaRPr>
            </a:p>
          </p:txBody>
        </p:sp>
        <p:sp>
          <p:nvSpPr>
            <p:cNvPr id="189" name="Google Shape;189;p22"/>
            <p:cNvSpPr txBox="1"/>
            <p:nvPr/>
          </p:nvSpPr>
          <p:spPr>
            <a:xfrm>
              <a:off x="4573214" y="4094552"/>
              <a:ext cx="957058" cy="85437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sym typeface="Roboto"/>
                </a:rPr>
                <a:t>Decision Tree</a:t>
              </a:r>
            </a:p>
            <a:p>
              <a:pPr marL="0" lvl="0" indent="0" algn="ctr" rtl="0">
                <a:spcBef>
                  <a:spcPts val="0"/>
                </a:spcBef>
                <a:spcAft>
                  <a:spcPts val="0"/>
                </a:spcAft>
                <a:buNone/>
              </a:pPr>
              <a:endParaRPr dirty="0">
                <a:sym typeface="Roboto"/>
              </a:endParaRPr>
            </a:p>
          </p:txBody>
        </p:sp>
      </p:grpSp>
      <p:grpSp>
        <p:nvGrpSpPr>
          <p:cNvPr id="190" name="Google Shape;190;p22"/>
          <p:cNvGrpSpPr/>
          <p:nvPr/>
        </p:nvGrpSpPr>
        <p:grpSpPr>
          <a:xfrm>
            <a:off x="164370" y="903390"/>
            <a:ext cx="978901" cy="3754442"/>
            <a:chOff x="1513087" y="1199512"/>
            <a:chExt cx="978901" cy="3754442"/>
          </a:xfrm>
        </p:grpSpPr>
        <p:grpSp>
          <p:nvGrpSpPr>
            <p:cNvPr id="191" name="Google Shape;191;p22"/>
            <p:cNvGrpSpPr/>
            <p:nvPr/>
          </p:nvGrpSpPr>
          <p:grpSpPr>
            <a:xfrm>
              <a:off x="1884990" y="1199512"/>
              <a:ext cx="307146" cy="2525539"/>
              <a:chOff x="3433300" y="1590200"/>
              <a:chExt cx="270900" cy="2227500"/>
            </a:xfrm>
          </p:grpSpPr>
          <p:sp>
            <p:nvSpPr>
              <p:cNvPr id="192" name="Google Shape;192;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3433300" y="1675567"/>
                <a:ext cx="270900" cy="205576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4" name="Google Shape;194;p22"/>
            <p:cNvSpPr/>
            <p:nvPr/>
          </p:nvSpPr>
          <p:spPr>
            <a:xfrm>
              <a:off x="1749783" y="3339691"/>
              <a:ext cx="578100" cy="578100"/>
            </a:xfrm>
            <a:prstGeom prst="ellipse">
              <a:avLst/>
            </a:prstGeom>
            <a:solidFill>
              <a:srgbClr val="FFFFFF"/>
            </a:solidFill>
            <a:ln w="19050"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00" dirty="0">
                  <a:sym typeface="Fira Sans Extra Condensed Medium"/>
                </a:rPr>
                <a:t>97,78%</a:t>
              </a:r>
              <a:endParaRPr sz="900" dirty="0">
                <a:sym typeface="Fira Sans Extra Condensed Medium"/>
              </a:endParaRPr>
            </a:p>
          </p:txBody>
        </p:sp>
        <p:sp>
          <p:nvSpPr>
            <p:cNvPr id="195" name="Google Shape;195;p22"/>
            <p:cNvSpPr txBox="1"/>
            <p:nvPr/>
          </p:nvSpPr>
          <p:spPr>
            <a:xfrm>
              <a:off x="1513087" y="4094551"/>
              <a:ext cx="978901" cy="8594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latin typeface="Times New Roman" panose="02020603050405020304" pitchFamily="18" charset="0"/>
                  <a:cs typeface="Times New Roman" panose="02020603050405020304" pitchFamily="18" charset="0"/>
                  <a:sym typeface="Roboto"/>
                </a:rPr>
                <a:t>Logistic Regression</a:t>
              </a:r>
            </a:p>
            <a:p>
              <a:pPr marL="0" lvl="0" indent="0" algn="ctr" rtl="0">
                <a:spcBef>
                  <a:spcPts val="0"/>
                </a:spcBef>
                <a:spcAft>
                  <a:spcPts val="0"/>
                </a:spcAft>
                <a:buNone/>
              </a:pPr>
              <a:endParaRPr sz="1200" dirty="0">
                <a:sym typeface="Roboto"/>
              </a:endParaRPr>
            </a:p>
          </p:txBody>
        </p:sp>
      </p:grpSp>
      <p:grpSp>
        <p:nvGrpSpPr>
          <p:cNvPr id="196" name="Google Shape;196;p22"/>
          <p:cNvGrpSpPr/>
          <p:nvPr/>
        </p:nvGrpSpPr>
        <p:grpSpPr>
          <a:xfrm>
            <a:off x="968609" y="913502"/>
            <a:ext cx="978900" cy="3754442"/>
            <a:chOff x="2512825" y="1199512"/>
            <a:chExt cx="978900" cy="3754442"/>
          </a:xfrm>
        </p:grpSpPr>
        <p:grpSp>
          <p:nvGrpSpPr>
            <p:cNvPr id="197" name="Google Shape;197;p22"/>
            <p:cNvGrpSpPr/>
            <p:nvPr/>
          </p:nvGrpSpPr>
          <p:grpSpPr>
            <a:xfrm>
              <a:off x="2898299" y="1199512"/>
              <a:ext cx="307154" cy="2525539"/>
              <a:chOff x="3433293" y="1590200"/>
              <a:chExt cx="270907" cy="2227500"/>
            </a:xfrm>
          </p:grpSpPr>
          <p:sp>
            <p:nvSpPr>
              <p:cNvPr id="198" name="Google Shape;198;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433293" y="1590422"/>
                <a:ext cx="270900" cy="2226777"/>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22"/>
            <p:cNvSpPr/>
            <p:nvPr/>
          </p:nvSpPr>
          <p:spPr>
            <a:xfrm>
              <a:off x="2763110" y="3339691"/>
              <a:ext cx="578100" cy="578100"/>
            </a:xfrm>
            <a:prstGeom prst="ellipse">
              <a:avLst/>
            </a:prstGeom>
            <a:solidFill>
              <a:srgbClr val="FFFFFF"/>
            </a:solidFill>
            <a:ln w="19050"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100" dirty="0">
                  <a:sym typeface="Fira Sans Extra Condensed Medium"/>
                </a:rPr>
                <a:t>100%</a:t>
              </a:r>
              <a:endParaRPr sz="1100" dirty="0">
                <a:sym typeface="Fira Sans Extra Condensed Medium"/>
              </a:endParaRPr>
            </a:p>
          </p:txBody>
        </p:sp>
        <p:sp>
          <p:nvSpPr>
            <p:cNvPr id="201" name="Google Shape;201;p22"/>
            <p:cNvSpPr txBox="1"/>
            <p:nvPr/>
          </p:nvSpPr>
          <p:spPr>
            <a:xfrm>
              <a:off x="2512825" y="4094551"/>
              <a:ext cx="978900" cy="8594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latin typeface="Times New Roman" panose="02020603050405020304" pitchFamily="18" charset="0"/>
                  <a:cs typeface="Times New Roman" panose="02020603050405020304" pitchFamily="18" charset="0"/>
                  <a:sym typeface="Roboto"/>
                </a:rPr>
                <a:t>Random Forest</a:t>
              </a:r>
            </a:p>
            <a:p>
              <a:pPr marL="0" lvl="0" indent="0" algn="ctr" rtl="0">
                <a:spcBef>
                  <a:spcPts val="0"/>
                </a:spcBef>
                <a:spcAft>
                  <a:spcPts val="0"/>
                </a:spcAft>
                <a:buNone/>
              </a:pPr>
              <a:endParaRPr sz="1200" dirty="0">
                <a:sym typeface="Roboto"/>
              </a:endParaRPr>
            </a:p>
          </p:txBody>
        </p:sp>
      </p:grpSp>
      <p:grpSp>
        <p:nvGrpSpPr>
          <p:cNvPr id="203" name="Google Shape;203;p22"/>
          <p:cNvGrpSpPr/>
          <p:nvPr/>
        </p:nvGrpSpPr>
        <p:grpSpPr>
          <a:xfrm>
            <a:off x="4704348" y="918535"/>
            <a:ext cx="921173" cy="3749409"/>
            <a:chOff x="6658636" y="1199512"/>
            <a:chExt cx="921173" cy="3749409"/>
          </a:xfrm>
        </p:grpSpPr>
        <p:grpSp>
          <p:nvGrpSpPr>
            <p:cNvPr id="204" name="Google Shape;204;p22"/>
            <p:cNvGrpSpPr/>
            <p:nvPr/>
          </p:nvGrpSpPr>
          <p:grpSpPr>
            <a:xfrm>
              <a:off x="6951622" y="1199512"/>
              <a:ext cx="307147" cy="2525539"/>
              <a:chOff x="3433300" y="1590200"/>
              <a:chExt cx="270900" cy="2227500"/>
            </a:xfrm>
          </p:grpSpPr>
          <p:sp>
            <p:nvSpPr>
              <p:cNvPr id="205" name="Google Shape;205;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3433300" y="1675567"/>
                <a:ext cx="270900" cy="2141632"/>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2"/>
            <p:cNvSpPr/>
            <p:nvPr/>
          </p:nvSpPr>
          <p:spPr>
            <a:xfrm>
              <a:off x="6816420" y="3339691"/>
              <a:ext cx="578100" cy="578100"/>
            </a:xfrm>
            <a:prstGeom prst="ellipse">
              <a:avLst/>
            </a:prstGeom>
            <a:solidFill>
              <a:srgbClr val="FFFFFF"/>
            </a:solidFill>
            <a:ln w="19050" cap="flat" cmpd="sng">
              <a:solidFill>
                <a:schemeClr val="accent6"/>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50" dirty="0">
                  <a:sym typeface="Fira Sans Extra Condensed Medium"/>
                </a:rPr>
                <a:t>97,22%</a:t>
              </a:r>
              <a:endParaRPr sz="950" dirty="0">
                <a:sym typeface="Fira Sans Extra Condensed Medium"/>
              </a:endParaRPr>
            </a:p>
          </p:txBody>
        </p:sp>
        <p:sp>
          <p:nvSpPr>
            <p:cNvPr id="208" name="Google Shape;208;p22"/>
            <p:cNvSpPr txBox="1"/>
            <p:nvPr/>
          </p:nvSpPr>
          <p:spPr>
            <a:xfrm>
              <a:off x="6658636" y="4094551"/>
              <a:ext cx="921173" cy="854370"/>
            </a:xfrm>
            <a:prstGeom prst="rect">
              <a:avLst/>
            </a:prstGeom>
            <a:noFill/>
            <a:ln>
              <a:noFill/>
            </a:ln>
          </p:spPr>
          <p:txBody>
            <a:bodyPr spcFirstLastPara="1" wrap="square" lIns="91425" tIns="91425" rIns="91425" bIns="91425" anchor="ctr" anchorCtr="0">
              <a:noAutofit/>
            </a:bodyPr>
            <a:lstStyle/>
            <a:p>
              <a:pPr algn="ctr"/>
              <a:r>
                <a:rPr lang="en-US" i="0" dirty="0">
                  <a:effectLst/>
                  <a:latin typeface="Times New Roman" panose="02020603050405020304" pitchFamily="18" charset="0"/>
                  <a:cs typeface="Times New Roman" panose="02020603050405020304" pitchFamily="18" charset="0"/>
                </a:rPr>
                <a:t>AdaBoost</a:t>
              </a:r>
            </a:p>
            <a:p>
              <a:pPr marL="0" lvl="0" indent="0" algn="ctr" rtl="0">
                <a:spcBef>
                  <a:spcPts val="0"/>
                </a:spcBef>
                <a:spcAft>
                  <a:spcPts val="0"/>
                </a:spcAft>
                <a:buNone/>
              </a:pPr>
              <a:endParaRPr dirty="0">
                <a:sym typeface="Roboto"/>
              </a:endParaRPr>
            </a:p>
          </p:txBody>
        </p:sp>
      </p:grpSp>
      <p:sp>
        <p:nvSpPr>
          <p:cNvPr id="2" name="TextBox 1">
            <a:extLst>
              <a:ext uri="{FF2B5EF4-FFF2-40B4-BE49-F238E27FC236}">
                <a16:creationId xmlns:a16="http://schemas.microsoft.com/office/drawing/2014/main" id="{5F747168-8B4C-0B42-7C5B-A7872B32B95C}"/>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12" name="Google Shape;237;p25">
            <a:extLst>
              <a:ext uri="{FF2B5EF4-FFF2-40B4-BE49-F238E27FC236}">
                <a16:creationId xmlns:a16="http://schemas.microsoft.com/office/drawing/2014/main" id="{F309E1AA-C6AA-A810-7575-681B03F66AE7}"/>
              </a:ext>
            </a:extLst>
          </p:cNvPr>
          <p:cNvSpPr txBox="1"/>
          <p:nvPr/>
        </p:nvSpPr>
        <p:spPr>
          <a:xfrm>
            <a:off x="308007" y="298076"/>
            <a:ext cx="6134991" cy="45255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accent1"/>
                </a:solidFill>
                <a:latin typeface="Times New Roman" panose="02020603050405020304" pitchFamily="18" charset="0"/>
                <a:ea typeface="Fira Sans Extra Condensed Medium"/>
                <a:cs typeface="Times New Roman" panose="02020603050405020304" pitchFamily="18" charset="0"/>
                <a:sym typeface="Fira Sans Extra Condensed Medium"/>
              </a:rPr>
              <a:t>Machine Learning Models – Accuracy </a:t>
            </a:r>
            <a:endParaRPr sz="2800" dirty="0">
              <a:solidFill>
                <a:schemeClr val="accent1"/>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sp>
        <p:nvSpPr>
          <p:cNvPr id="3" name="TextBox 2">
            <a:extLst>
              <a:ext uri="{FF2B5EF4-FFF2-40B4-BE49-F238E27FC236}">
                <a16:creationId xmlns:a16="http://schemas.microsoft.com/office/drawing/2014/main" id="{CDDBD36E-754A-8EE7-DF90-2C4309218CCC}"/>
              </a:ext>
            </a:extLst>
          </p:cNvPr>
          <p:cNvSpPr txBox="1"/>
          <p:nvPr/>
        </p:nvSpPr>
        <p:spPr>
          <a:xfrm>
            <a:off x="583420" y="4690815"/>
            <a:ext cx="4962665"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Drop columns: </a:t>
            </a:r>
            <a:r>
              <a:rPr lang="en-US" dirty="0" err="1">
                <a:latin typeface="Times New Roman" panose="02020603050405020304" pitchFamily="18" charset="0"/>
                <a:cs typeface="Times New Roman" panose="02020603050405020304" pitchFamily="18" charset="0"/>
              </a:rPr>
              <a:t>Flavanoids</a:t>
            </a:r>
            <a:r>
              <a:rPr lang="en-US" dirty="0">
                <a:latin typeface="Times New Roman" panose="02020603050405020304" pitchFamily="18" charset="0"/>
                <a:cs typeface="Times New Roman" panose="02020603050405020304" pitchFamily="18" charset="0"/>
              </a:rPr>
              <a:t>, 0D280_0D315_of_diluted_wines</a:t>
            </a:r>
          </a:p>
        </p:txBody>
      </p:sp>
    </p:spTree>
    <p:extLst>
      <p:ext uri="{BB962C8B-B14F-4D97-AF65-F5344CB8AC3E}">
        <p14:creationId xmlns:p14="http://schemas.microsoft.com/office/powerpoint/2010/main" val="320167285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90"/>
                                        </p:tgtEl>
                                        <p:attrNameLst>
                                          <p:attrName>style.visibility</p:attrName>
                                        </p:attrNameLst>
                                      </p:cBhvr>
                                      <p:to>
                                        <p:strVal val="visible"/>
                                      </p:to>
                                    </p:set>
                                    <p:animEffect transition="in" filter="wipe(down)">
                                      <p:cBhvr>
                                        <p:cTn id="13" dur="500"/>
                                        <p:tgtEl>
                                          <p:spTgt spid="19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96"/>
                                        </p:tgtEl>
                                        <p:attrNameLst>
                                          <p:attrName>style.visibility</p:attrName>
                                        </p:attrNameLst>
                                      </p:cBhvr>
                                      <p:to>
                                        <p:strVal val="visible"/>
                                      </p:to>
                                    </p:set>
                                    <p:animEffect transition="in" filter="wipe(down)">
                                      <p:cBhvr>
                                        <p:cTn id="18" dur="500"/>
                                        <p:tgtEl>
                                          <p:spTgt spid="19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78"/>
                                        </p:tgtEl>
                                        <p:attrNameLst>
                                          <p:attrName>style.visibility</p:attrName>
                                        </p:attrNameLst>
                                      </p:cBhvr>
                                      <p:to>
                                        <p:strVal val="visible"/>
                                      </p:to>
                                    </p:set>
                                    <p:animEffect transition="in" filter="wipe(down)">
                                      <p:cBhvr>
                                        <p:cTn id="23" dur="500"/>
                                        <p:tgtEl>
                                          <p:spTgt spid="17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84"/>
                                        </p:tgtEl>
                                        <p:attrNameLst>
                                          <p:attrName>style.visibility</p:attrName>
                                        </p:attrNameLst>
                                      </p:cBhvr>
                                      <p:to>
                                        <p:strVal val="visible"/>
                                      </p:to>
                                    </p:set>
                                    <p:animEffect transition="in" filter="wipe(down)">
                                      <p:cBhvr>
                                        <p:cTn id="28" dur="500"/>
                                        <p:tgtEl>
                                          <p:spTgt spid="18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72"/>
                                        </p:tgtEl>
                                        <p:attrNameLst>
                                          <p:attrName>style.visibility</p:attrName>
                                        </p:attrNameLst>
                                      </p:cBhvr>
                                      <p:to>
                                        <p:strVal val="visible"/>
                                      </p:to>
                                    </p:set>
                                    <p:animEffect transition="in" filter="wipe(down)">
                                      <p:cBhvr>
                                        <p:cTn id="33" dur="500"/>
                                        <p:tgtEl>
                                          <p:spTgt spid="17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03"/>
                                        </p:tgtEl>
                                        <p:attrNameLst>
                                          <p:attrName>style.visibility</p:attrName>
                                        </p:attrNameLst>
                                      </p:cBhvr>
                                      <p:to>
                                        <p:strVal val="visible"/>
                                      </p:to>
                                    </p:set>
                                    <p:animEffect transition="in" filter="wipe(down)">
                                      <p:cBhvr>
                                        <p:cTn id="38" dur="500"/>
                                        <p:tgtEl>
                                          <p:spTgt spid="203"/>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250" fill="hold"/>
                                        <p:tgtEl>
                                          <p:spTgt spid="2"/>
                                        </p:tgtEl>
                                        <p:attrNameLst>
                                          <p:attrName>ppt_x</p:attrName>
                                        </p:attrNameLst>
                                      </p:cBhvr>
                                      <p:tavLst>
                                        <p:tav tm="0">
                                          <p:val>
                                            <p:strVal val="#ppt_x"/>
                                          </p:val>
                                        </p:tav>
                                        <p:tav tm="100000">
                                          <p:val>
                                            <p:strVal val="#ppt_x"/>
                                          </p:val>
                                        </p:tav>
                                      </p:tavLst>
                                    </p:anim>
                                    <p:anim calcmode="lin" valueType="num">
                                      <p:cBhvr additive="base">
                                        <p:cTn id="44"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50" name="Google Shape;250;p26"/>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249" name="Google Shape;249;p26"/>
          <p:cNvSpPr txBox="1"/>
          <p:nvPr/>
        </p:nvSpPr>
        <p:spPr>
          <a:xfrm>
            <a:off x="104640" y="1101550"/>
            <a:ext cx="8203171" cy="29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434343"/>
              </a:solidFill>
              <a:latin typeface="Roboto"/>
              <a:ea typeface="Roboto"/>
              <a:cs typeface="Roboto"/>
              <a:sym typeface="Roboto"/>
            </a:endParaRPr>
          </a:p>
        </p:txBody>
      </p:sp>
      <p:pic>
        <p:nvPicPr>
          <p:cNvPr id="251" name="Google Shape;251;p26"/>
          <p:cNvPicPr preferRelativeResize="0">
            <a:picLocks noChangeAspect="1"/>
          </p:cNvPicPr>
          <p:nvPr/>
        </p:nvPicPr>
        <p:blipFill>
          <a:blip r:embed="rId3">
            <a:alphaModFix/>
          </a:blip>
          <a:stretch>
            <a:fillRect/>
          </a:stretch>
        </p:blipFill>
        <p:spPr>
          <a:xfrm>
            <a:off x="1897380" y="662517"/>
            <a:ext cx="4937759" cy="4480983"/>
          </a:xfrm>
          <a:prstGeom prst="rect">
            <a:avLst/>
          </a:prstGeom>
          <a:noFill/>
          <a:ln>
            <a:noFill/>
          </a:ln>
        </p:spPr>
      </p:pic>
      <p:sp>
        <p:nvSpPr>
          <p:cNvPr id="2" name="TextBox 1">
            <a:extLst>
              <a:ext uri="{FF2B5EF4-FFF2-40B4-BE49-F238E27FC236}">
                <a16:creationId xmlns:a16="http://schemas.microsoft.com/office/drawing/2014/main" id="{A7BAA65F-F61E-19D5-452D-A2A8A2A86991}"/>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6" name="Oval 5">
            <a:extLst>
              <a:ext uri="{FF2B5EF4-FFF2-40B4-BE49-F238E27FC236}">
                <a16:creationId xmlns:a16="http://schemas.microsoft.com/office/drawing/2014/main" id="{7858DE7D-CF95-5467-52E7-82D2394C78BD}"/>
              </a:ext>
            </a:extLst>
          </p:cNvPr>
          <p:cNvSpPr/>
          <p:nvPr/>
        </p:nvSpPr>
        <p:spPr>
          <a:xfrm>
            <a:off x="5471160" y="2106840"/>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C6D7FD-F472-EBCA-A102-3689F3C8502F}"/>
              </a:ext>
            </a:extLst>
          </p:cNvPr>
          <p:cNvSpPr/>
          <p:nvPr/>
        </p:nvSpPr>
        <p:spPr>
          <a:xfrm>
            <a:off x="4143299" y="2099220"/>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A63907A-0D6F-38E4-1380-8DDA5F3A109F}"/>
              </a:ext>
            </a:extLst>
          </p:cNvPr>
          <p:cNvSpPr/>
          <p:nvPr/>
        </p:nvSpPr>
        <p:spPr>
          <a:xfrm>
            <a:off x="4366259" y="1875499"/>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B20EB210-59F4-8F70-187E-9C78C47927A7}"/>
              </a:ext>
            </a:extLst>
          </p:cNvPr>
          <p:cNvCxnSpPr/>
          <p:nvPr/>
        </p:nvCxnSpPr>
        <p:spPr>
          <a:xfrm>
            <a:off x="3086099" y="3810000"/>
            <a:ext cx="3078480" cy="0"/>
          </a:xfrm>
          <a:prstGeom prst="line">
            <a:avLst/>
          </a:prstGeom>
          <a:ln>
            <a:solidFill>
              <a:srgbClr val="13FF3A"/>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CBA6D14-32BA-4B46-568E-723C907E6800}"/>
              </a:ext>
            </a:extLst>
          </p:cNvPr>
          <p:cNvCxnSpPr>
            <a:cxnSpLocks/>
          </p:cNvCxnSpPr>
          <p:nvPr/>
        </p:nvCxnSpPr>
        <p:spPr>
          <a:xfrm flipV="1">
            <a:off x="6080759" y="847575"/>
            <a:ext cx="0" cy="3060000"/>
          </a:xfrm>
          <a:prstGeom prst="line">
            <a:avLst/>
          </a:prstGeom>
          <a:ln>
            <a:solidFill>
              <a:srgbClr val="13FF3A"/>
            </a:solidFil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6F20A964-7FE6-C8DF-D920-29D399190854}"/>
              </a:ext>
            </a:extLst>
          </p:cNvPr>
          <p:cNvSpPr/>
          <p:nvPr/>
        </p:nvSpPr>
        <p:spPr>
          <a:xfrm>
            <a:off x="5242559" y="995018"/>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737EF0C9-BEFB-D434-DE12-7B08151EDBCF}"/>
              </a:ext>
            </a:extLst>
          </p:cNvPr>
          <p:cNvSpPr/>
          <p:nvPr/>
        </p:nvSpPr>
        <p:spPr>
          <a:xfrm>
            <a:off x="5022389" y="768334"/>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1099D81B-2C4F-7545-D913-3095F3D32284}"/>
              </a:ext>
            </a:extLst>
          </p:cNvPr>
          <p:cNvSpPr/>
          <p:nvPr/>
        </p:nvSpPr>
        <p:spPr>
          <a:xfrm>
            <a:off x="5467470" y="2987864"/>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1EAD411-3B11-4983-D0BC-7C1E77DAD0E5}"/>
              </a:ext>
            </a:extLst>
          </p:cNvPr>
          <p:cNvSpPr/>
          <p:nvPr/>
        </p:nvSpPr>
        <p:spPr>
          <a:xfrm>
            <a:off x="4807229" y="1886969"/>
            <a:ext cx="324000" cy="324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54186C4-A845-5AE4-A55E-62FEC9E79D1C}"/>
              </a:ext>
            </a:extLst>
          </p:cNvPr>
          <p:cNvSpPr/>
          <p:nvPr/>
        </p:nvSpPr>
        <p:spPr>
          <a:xfrm>
            <a:off x="4838054" y="2114460"/>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9C09040-9EE9-39E3-7EBD-703F2EC986B1}"/>
              </a:ext>
            </a:extLst>
          </p:cNvPr>
          <p:cNvSpPr/>
          <p:nvPr/>
        </p:nvSpPr>
        <p:spPr>
          <a:xfrm>
            <a:off x="4612018" y="2122401"/>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21C6387-82A4-7A94-BD1C-945510B4FF46}"/>
              </a:ext>
            </a:extLst>
          </p:cNvPr>
          <p:cNvSpPr/>
          <p:nvPr/>
        </p:nvSpPr>
        <p:spPr>
          <a:xfrm>
            <a:off x="5484735" y="1898883"/>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F84EB4E-1FC4-6DB2-0D15-3A2333962496}"/>
              </a:ext>
            </a:extLst>
          </p:cNvPr>
          <p:cNvSpPr/>
          <p:nvPr/>
        </p:nvSpPr>
        <p:spPr>
          <a:xfrm>
            <a:off x="5278559" y="2791888"/>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A1E3099-C407-5BB6-8522-439E6C79ED7A}"/>
              </a:ext>
            </a:extLst>
          </p:cNvPr>
          <p:cNvSpPr/>
          <p:nvPr/>
        </p:nvSpPr>
        <p:spPr>
          <a:xfrm>
            <a:off x="3299970" y="3011024"/>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F0E0F55-33E1-4293-4911-5BE1BF057179}"/>
              </a:ext>
            </a:extLst>
          </p:cNvPr>
          <p:cNvSpPr/>
          <p:nvPr/>
        </p:nvSpPr>
        <p:spPr>
          <a:xfrm>
            <a:off x="3044721" y="2798685"/>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DE2A1D6-EFA3-0201-0108-81F7306B0475}"/>
              </a:ext>
            </a:extLst>
          </p:cNvPr>
          <p:cNvSpPr/>
          <p:nvPr/>
        </p:nvSpPr>
        <p:spPr>
          <a:xfrm>
            <a:off x="4380854" y="2350085"/>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480B33C-D290-693A-FD42-2B4CA95D7379}"/>
              </a:ext>
            </a:extLst>
          </p:cNvPr>
          <p:cNvSpPr/>
          <p:nvPr/>
        </p:nvSpPr>
        <p:spPr>
          <a:xfrm>
            <a:off x="4161299" y="2576281"/>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6BAC98D-C39E-4AFE-1757-DE4F9B4E7C59}"/>
              </a:ext>
            </a:extLst>
          </p:cNvPr>
          <p:cNvSpPr/>
          <p:nvPr/>
        </p:nvSpPr>
        <p:spPr>
          <a:xfrm>
            <a:off x="4412780" y="2569076"/>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A0B4291E-AD5C-0F02-D6A8-285C4166E9B4}"/>
              </a:ext>
            </a:extLst>
          </p:cNvPr>
          <p:cNvSpPr/>
          <p:nvPr/>
        </p:nvSpPr>
        <p:spPr>
          <a:xfrm>
            <a:off x="3063242" y="3465835"/>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5000B4C-0E09-645C-4441-139EB8797566}"/>
              </a:ext>
            </a:extLst>
          </p:cNvPr>
          <p:cNvSpPr/>
          <p:nvPr/>
        </p:nvSpPr>
        <p:spPr>
          <a:xfrm>
            <a:off x="5730583" y="793636"/>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02798C5F-F10A-7DCD-3E12-64CD62BBEEF5}"/>
              </a:ext>
            </a:extLst>
          </p:cNvPr>
          <p:cNvSpPr/>
          <p:nvPr/>
        </p:nvSpPr>
        <p:spPr>
          <a:xfrm>
            <a:off x="4151908" y="3224939"/>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0454426-E261-49D3-2EDC-E48B50794642}"/>
              </a:ext>
            </a:extLst>
          </p:cNvPr>
          <p:cNvSpPr/>
          <p:nvPr/>
        </p:nvSpPr>
        <p:spPr>
          <a:xfrm>
            <a:off x="4388636" y="3231782"/>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1A984B07-5D27-0707-DF54-2D9FD29DD98A}"/>
              </a:ext>
            </a:extLst>
          </p:cNvPr>
          <p:cNvSpPr/>
          <p:nvPr/>
        </p:nvSpPr>
        <p:spPr>
          <a:xfrm>
            <a:off x="5053648" y="3005403"/>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60192695-0D4B-4CB1-8B8A-3267F807DE5E}"/>
              </a:ext>
            </a:extLst>
          </p:cNvPr>
          <p:cNvSpPr/>
          <p:nvPr/>
        </p:nvSpPr>
        <p:spPr>
          <a:xfrm>
            <a:off x="5474384" y="2564160"/>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587EEA40-177F-6CAD-C5B7-F6C951C05C48}"/>
              </a:ext>
            </a:extLst>
          </p:cNvPr>
          <p:cNvSpPr/>
          <p:nvPr/>
        </p:nvSpPr>
        <p:spPr>
          <a:xfrm>
            <a:off x="5278892" y="3224939"/>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06FB821-7FDB-9B1E-DCF0-9C1DC4675C97}"/>
              </a:ext>
            </a:extLst>
          </p:cNvPr>
          <p:cNvSpPr/>
          <p:nvPr/>
        </p:nvSpPr>
        <p:spPr>
          <a:xfrm>
            <a:off x="4838054" y="3231842"/>
            <a:ext cx="288000" cy="288000"/>
          </a:xfrm>
          <a:prstGeom prst="ellipse">
            <a:avLst/>
          </a:prstGeom>
          <a:noFill/>
          <a:ln w="28575">
            <a:solidFill>
              <a:srgbClr val="13F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5809DB90-55CA-9F10-6EF3-2EE514286C29}"/>
              </a:ext>
            </a:extLst>
          </p:cNvPr>
          <p:cNvSpPr txBox="1"/>
          <p:nvPr/>
        </p:nvSpPr>
        <p:spPr>
          <a:xfrm>
            <a:off x="337424" y="3698757"/>
            <a:ext cx="2535250" cy="1384995"/>
          </a:xfrm>
          <a:prstGeom prst="rect">
            <a:avLst/>
          </a:prstGeom>
          <a:noFill/>
        </p:spPr>
        <p:txBody>
          <a:bodyPr wrap="square" rtlCol="0">
            <a:spAutoFit/>
          </a:bodyPr>
          <a:lstStyle/>
          <a:p>
            <a:pPr marL="171450" indent="-171450">
              <a:buFont typeface="Courier New" panose="02070309020205020404" pitchFamily="49" charset="0"/>
              <a:buChar char="o"/>
            </a:pPr>
            <a:r>
              <a:rPr lang="en-US" sz="1200" dirty="0" err="1">
                <a:latin typeface="Times New Roman" panose="02020603050405020304" pitchFamily="18" charset="0"/>
                <a:cs typeface="Times New Roman" panose="02020603050405020304" pitchFamily="18" charset="0"/>
              </a:rPr>
              <a:t>Flavanoids</a:t>
            </a:r>
            <a:endParaRPr lang="en-US" sz="1200" dirty="0">
              <a:latin typeface="Times New Roman" panose="02020603050405020304" pitchFamily="18" charset="0"/>
              <a:cs typeface="Times New Roman" panose="02020603050405020304" pitchFamily="18" charset="0"/>
            </a:endParaRPr>
          </a:p>
          <a:p>
            <a:pPr marL="171450" indent="-171450">
              <a:buFont typeface="Courier New" panose="02070309020205020404" pitchFamily="49" charset="0"/>
              <a:buChar char="o"/>
            </a:pPr>
            <a:r>
              <a:rPr lang="en-US" sz="1200" dirty="0" err="1">
                <a:latin typeface="Times New Roman" panose="02020603050405020304" pitchFamily="18" charset="0"/>
                <a:cs typeface="Times New Roman" panose="02020603050405020304" pitchFamily="18" charset="0"/>
              </a:rPr>
              <a:t>Nonflavanoid_phenols</a:t>
            </a:r>
            <a:endParaRPr lang="en-US" sz="1200" dirty="0">
              <a:latin typeface="Times New Roman" panose="02020603050405020304" pitchFamily="18" charset="0"/>
              <a:cs typeface="Times New Roman" panose="02020603050405020304" pitchFamily="18" charset="0"/>
            </a:endParaRPr>
          </a:p>
          <a:p>
            <a:pPr marL="171450" indent="-171450">
              <a:buFont typeface="Courier New" panose="02070309020205020404" pitchFamily="49" charset="0"/>
              <a:buChar char="o"/>
            </a:pPr>
            <a:r>
              <a:rPr lang="en-US" sz="1200" dirty="0">
                <a:latin typeface="Times New Roman" panose="02020603050405020304" pitchFamily="18" charset="0"/>
                <a:cs typeface="Times New Roman" panose="02020603050405020304" pitchFamily="18" charset="0"/>
              </a:rPr>
              <a:t>Proanthocyanins</a:t>
            </a:r>
          </a:p>
          <a:p>
            <a:pPr marL="171450" indent="-171450">
              <a:buFont typeface="Courier New" panose="02070309020205020404" pitchFamily="49" charset="0"/>
              <a:buChar char="o"/>
            </a:pPr>
            <a:r>
              <a:rPr lang="en-US" sz="1200" dirty="0" err="1">
                <a:latin typeface="Times New Roman" panose="02020603050405020304" pitchFamily="18" charset="0"/>
                <a:cs typeface="Times New Roman" panose="02020603050405020304" pitchFamily="18" charset="0"/>
              </a:rPr>
              <a:t>Color_intensity</a:t>
            </a:r>
            <a:endParaRPr lang="en-US" sz="1200" dirty="0">
              <a:latin typeface="Times New Roman" panose="02020603050405020304" pitchFamily="18" charset="0"/>
              <a:cs typeface="Times New Roman" panose="02020603050405020304" pitchFamily="18" charset="0"/>
            </a:endParaRPr>
          </a:p>
          <a:p>
            <a:pPr marL="171450" indent="-171450">
              <a:buFont typeface="Courier New" panose="02070309020205020404" pitchFamily="49" charset="0"/>
              <a:buChar char="o"/>
            </a:pPr>
            <a:r>
              <a:rPr lang="en-US" sz="1200" dirty="0">
                <a:latin typeface="Times New Roman" panose="02020603050405020304" pitchFamily="18" charset="0"/>
                <a:cs typeface="Times New Roman" panose="02020603050405020304" pitchFamily="18" charset="0"/>
              </a:rPr>
              <a:t>Hue</a:t>
            </a:r>
          </a:p>
          <a:p>
            <a:pPr marL="171450" indent="-171450">
              <a:buFont typeface="Courier New" panose="02070309020205020404" pitchFamily="49" charset="0"/>
              <a:buChar char="o"/>
            </a:pPr>
            <a:r>
              <a:rPr lang="en-US" sz="1200" dirty="0">
                <a:latin typeface="Times New Roman" panose="02020603050405020304" pitchFamily="18" charset="0"/>
                <a:cs typeface="Times New Roman" panose="02020603050405020304" pitchFamily="18" charset="0"/>
              </a:rPr>
              <a:t>0D280_0D315_of_diluted_wines</a:t>
            </a:r>
          </a:p>
          <a:p>
            <a:pPr marL="171450" indent="-171450">
              <a:buFont typeface="Courier New" panose="02070309020205020404" pitchFamily="49" charset="0"/>
              <a:buChar char="o"/>
            </a:pPr>
            <a:r>
              <a:rPr lang="en-US" sz="1200" dirty="0">
                <a:latin typeface="Times New Roman" panose="02020603050405020304" pitchFamily="18" charset="0"/>
                <a:cs typeface="Times New Roman" panose="02020603050405020304" pitchFamily="18" charset="0"/>
              </a:rPr>
              <a:t>Proline</a:t>
            </a:r>
          </a:p>
        </p:txBody>
      </p:sp>
      <p:sp>
        <p:nvSpPr>
          <p:cNvPr id="13" name="Title 12">
            <a:extLst>
              <a:ext uri="{FF2B5EF4-FFF2-40B4-BE49-F238E27FC236}">
                <a16:creationId xmlns:a16="http://schemas.microsoft.com/office/drawing/2014/main" id="{012995E1-3FE3-954C-AB3F-31DB636FD923}"/>
              </a:ext>
            </a:extLst>
          </p:cNvPr>
          <p:cNvSpPr>
            <a:spLocks noGrp="1"/>
          </p:cNvSpPr>
          <p:nvPr>
            <p:ph type="title"/>
          </p:nvPr>
        </p:nvSpPr>
        <p:spPr>
          <a:xfrm>
            <a:off x="189667" y="133252"/>
            <a:ext cx="5974912" cy="521349"/>
          </a:xfrm>
        </p:spPr>
        <p:txBody>
          <a:bodyPr/>
          <a:lstStyle/>
          <a:p>
            <a:r>
              <a:rPr lang="en-US" dirty="0">
                <a:latin typeface="Times New Roman" panose="02020603050405020304" pitchFamily="18" charset="0"/>
                <a:cs typeface="Times New Roman" panose="02020603050405020304" pitchFamily="18" charset="0"/>
              </a:rPr>
              <a:t>Correlation Analysis</a:t>
            </a:r>
          </a:p>
        </p:txBody>
      </p:sp>
      <p:sp>
        <p:nvSpPr>
          <p:cNvPr id="7" name="TextBox 6">
            <a:extLst>
              <a:ext uri="{FF2B5EF4-FFF2-40B4-BE49-F238E27FC236}">
                <a16:creationId xmlns:a16="http://schemas.microsoft.com/office/drawing/2014/main" id="{3661F09E-27E6-BAED-EAFA-009A4D46A6B3}"/>
              </a:ext>
            </a:extLst>
          </p:cNvPr>
          <p:cNvSpPr txBox="1"/>
          <p:nvPr/>
        </p:nvSpPr>
        <p:spPr>
          <a:xfrm>
            <a:off x="344692" y="3434870"/>
            <a:ext cx="2047285"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cor &gt; 0,5</a:t>
            </a:r>
          </a:p>
        </p:txBody>
      </p:sp>
    </p:spTree>
    <p:extLst>
      <p:ext uri="{BB962C8B-B14F-4D97-AF65-F5344CB8AC3E}">
        <p14:creationId xmlns:p14="http://schemas.microsoft.com/office/powerpoint/2010/main" val="17242503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1"/>
                                        </p:tgtEl>
                                        <p:attrNameLst>
                                          <p:attrName>style.visibility</p:attrName>
                                        </p:attrNameLst>
                                      </p:cBhvr>
                                      <p:to>
                                        <p:strVal val="visible"/>
                                      </p:to>
                                    </p:set>
                                    <p:anim calcmode="lin" valueType="num">
                                      <p:cBhvr additive="base">
                                        <p:cTn id="7" dur="250" fill="hold"/>
                                        <p:tgtEl>
                                          <p:spTgt spid="251"/>
                                        </p:tgtEl>
                                        <p:attrNameLst>
                                          <p:attrName>ppt_x</p:attrName>
                                        </p:attrNameLst>
                                      </p:cBhvr>
                                      <p:tavLst>
                                        <p:tav tm="0">
                                          <p:val>
                                            <p:strVal val="#ppt_x"/>
                                          </p:val>
                                        </p:tav>
                                        <p:tav tm="100000">
                                          <p:val>
                                            <p:strVal val="#ppt_x"/>
                                          </p:val>
                                        </p:tav>
                                      </p:tavLst>
                                    </p:anim>
                                    <p:anim calcmode="lin" valueType="num">
                                      <p:cBhvr additive="base">
                                        <p:cTn id="8" dur="250" fill="hold"/>
                                        <p:tgtEl>
                                          <p:spTgt spid="2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250" fill="hold"/>
                                        <p:tgtEl>
                                          <p:spTgt spid="18"/>
                                        </p:tgtEl>
                                        <p:attrNameLst>
                                          <p:attrName>ppt_x</p:attrName>
                                        </p:attrNameLst>
                                      </p:cBhvr>
                                      <p:tavLst>
                                        <p:tav tm="0">
                                          <p:val>
                                            <p:strVal val="#ppt_x"/>
                                          </p:val>
                                        </p:tav>
                                        <p:tav tm="100000">
                                          <p:val>
                                            <p:strVal val="#ppt_x"/>
                                          </p:val>
                                        </p:tav>
                                      </p:tavLst>
                                    </p:anim>
                                    <p:anim calcmode="lin" valueType="num">
                                      <p:cBhvr additive="base">
                                        <p:cTn id="14" dur="250" fill="hold"/>
                                        <p:tgtEl>
                                          <p:spTgt spid="1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250" fill="hold"/>
                                        <p:tgtEl>
                                          <p:spTgt spid="19"/>
                                        </p:tgtEl>
                                        <p:attrNameLst>
                                          <p:attrName>ppt_x</p:attrName>
                                        </p:attrNameLst>
                                      </p:cBhvr>
                                      <p:tavLst>
                                        <p:tav tm="0">
                                          <p:val>
                                            <p:strVal val="#ppt_x"/>
                                          </p:val>
                                        </p:tav>
                                        <p:tav tm="100000">
                                          <p:val>
                                            <p:strVal val="#ppt_x"/>
                                          </p:val>
                                        </p:tav>
                                      </p:tavLst>
                                    </p:anim>
                                    <p:anim calcmode="lin" valueType="num">
                                      <p:cBhvr additive="base">
                                        <p:cTn id="18" dur="25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250" fill="hold"/>
                                        <p:tgtEl>
                                          <p:spTgt spid="10"/>
                                        </p:tgtEl>
                                        <p:attrNameLst>
                                          <p:attrName>ppt_x</p:attrName>
                                        </p:attrNameLst>
                                      </p:cBhvr>
                                      <p:tavLst>
                                        <p:tav tm="0">
                                          <p:val>
                                            <p:strVal val="#ppt_x"/>
                                          </p:val>
                                        </p:tav>
                                        <p:tav tm="100000">
                                          <p:val>
                                            <p:strVal val="#ppt_x"/>
                                          </p:val>
                                        </p:tav>
                                      </p:tavLst>
                                    </p:anim>
                                    <p:anim calcmode="lin" valueType="num">
                                      <p:cBhvr additive="base">
                                        <p:cTn id="24" dur="25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250" fill="hold"/>
                                        <p:tgtEl>
                                          <p:spTgt spid="11"/>
                                        </p:tgtEl>
                                        <p:attrNameLst>
                                          <p:attrName>ppt_x</p:attrName>
                                        </p:attrNameLst>
                                      </p:cBhvr>
                                      <p:tavLst>
                                        <p:tav tm="0">
                                          <p:val>
                                            <p:strVal val="#ppt_x"/>
                                          </p:val>
                                        </p:tav>
                                        <p:tav tm="100000">
                                          <p:val>
                                            <p:strVal val="#ppt_x"/>
                                          </p:val>
                                        </p:tav>
                                      </p:tavLst>
                                    </p:anim>
                                    <p:anim calcmode="lin" valueType="num">
                                      <p:cBhvr additive="base">
                                        <p:cTn id="28" dur="2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250" fill="hold"/>
                                        <p:tgtEl>
                                          <p:spTgt spid="6"/>
                                        </p:tgtEl>
                                        <p:attrNameLst>
                                          <p:attrName>ppt_x</p:attrName>
                                        </p:attrNameLst>
                                      </p:cBhvr>
                                      <p:tavLst>
                                        <p:tav tm="0">
                                          <p:val>
                                            <p:strVal val="#ppt_x"/>
                                          </p:val>
                                        </p:tav>
                                        <p:tav tm="100000">
                                          <p:val>
                                            <p:strVal val="#ppt_x"/>
                                          </p:val>
                                        </p:tav>
                                      </p:tavLst>
                                    </p:anim>
                                    <p:anim calcmode="lin" valueType="num">
                                      <p:cBhvr additive="base">
                                        <p:cTn id="32" dur="250" fill="hold"/>
                                        <p:tgtEl>
                                          <p:spTgt spid="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250" fill="hold"/>
                                        <p:tgtEl>
                                          <p:spTgt spid="3"/>
                                        </p:tgtEl>
                                        <p:attrNameLst>
                                          <p:attrName>ppt_x</p:attrName>
                                        </p:attrNameLst>
                                      </p:cBhvr>
                                      <p:tavLst>
                                        <p:tav tm="0">
                                          <p:val>
                                            <p:strVal val="#ppt_x"/>
                                          </p:val>
                                        </p:tav>
                                        <p:tav tm="100000">
                                          <p:val>
                                            <p:strVal val="#ppt_x"/>
                                          </p:val>
                                        </p:tav>
                                      </p:tavLst>
                                    </p:anim>
                                    <p:anim calcmode="lin" valueType="num">
                                      <p:cBhvr additive="base">
                                        <p:cTn id="36" dur="250" fill="hold"/>
                                        <p:tgtEl>
                                          <p:spTgt spid="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250" fill="hold"/>
                                        <p:tgtEl>
                                          <p:spTgt spid="4"/>
                                        </p:tgtEl>
                                        <p:attrNameLst>
                                          <p:attrName>ppt_x</p:attrName>
                                        </p:attrNameLst>
                                      </p:cBhvr>
                                      <p:tavLst>
                                        <p:tav tm="0">
                                          <p:val>
                                            <p:strVal val="#ppt_x"/>
                                          </p:val>
                                        </p:tav>
                                        <p:tav tm="100000">
                                          <p:val>
                                            <p:strVal val="#ppt_x"/>
                                          </p:val>
                                        </p:tav>
                                      </p:tavLst>
                                    </p:anim>
                                    <p:anim calcmode="lin" valueType="num">
                                      <p:cBhvr additive="base">
                                        <p:cTn id="40" dur="250" fill="hold"/>
                                        <p:tgtEl>
                                          <p:spTgt spid="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250" fill="hold"/>
                                        <p:tgtEl>
                                          <p:spTgt spid="5"/>
                                        </p:tgtEl>
                                        <p:attrNameLst>
                                          <p:attrName>ppt_x</p:attrName>
                                        </p:attrNameLst>
                                      </p:cBhvr>
                                      <p:tavLst>
                                        <p:tav tm="0">
                                          <p:val>
                                            <p:strVal val="#ppt_x"/>
                                          </p:val>
                                        </p:tav>
                                        <p:tav tm="100000">
                                          <p:val>
                                            <p:strVal val="#ppt_x"/>
                                          </p:val>
                                        </p:tav>
                                      </p:tavLst>
                                    </p:anim>
                                    <p:anim calcmode="lin" valueType="num">
                                      <p:cBhvr additive="base">
                                        <p:cTn id="44" dur="250" fill="hold"/>
                                        <p:tgtEl>
                                          <p:spTgt spid="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250" fill="hold"/>
                                        <p:tgtEl>
                                          <p:spTgt spid="8"/>
                                        </p:tgtEl>
                                        <p:attrNameLst>
                                          <p:attrName>ppt_x</p:attrName>
                                        </p:attrNameLst>
                                      </p:cBhvr>
                                      <p:tavLst>
                                        <p:tav tm="0">
                                          <p:val>
                                            <p:strVal val="#ppt_x"/>
                                          </p:val>
                                        </p:tav>
                                        <p:tav tm="100000">
                                          <p:val>
                                            <p:strVal val="#ppt_x"/>
                                          </p:val>
                                        </p:tav>
                                      </p:tavLst>
                                    </p:anim>
                                    <p:anim calcmode="lin" valueType="num">
                                      <p:cBhvr additive="base">
                                        <p:cTn id="48" dur="250" fill="hold"/>
                                        <p:tgtEl>
                                          <p:spTgt spid="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250" fill="hold"/>
                                        <p:tgtEl>
                                          <p:spTgt spid="9"/>
                                        </p:tgtEl>
                                        <p:attrNameLst>
                                          <p:attrName>ppt_x</p:attrName>
                                        </p:attrNameLst>
                                      </p:cBhvr>
                                      <p:tavLst>
                                        <p:tav tm="0">
                                          <p:val>
                                            <p:strVal val="#ppt_x"/>
                                          </p:val>
                                        </p:tav>
                                        <p:tav tm="100000">
                                          <p:val>
                                            <p:strVal val="#ppt_x"/>
                                          </p:val>
                                        </p:tav>
                                      </p:tavLst>
                                    </p:anim>
                                    <p:anim calcmode="lin" valueType="num">
                                      <p:cBhvr additive="base">
                                        <p:cTn id="52" dur="250" fill="hold"/>
                                        <p:tgtEl>
                                          <p:spTgt spid="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250" fill="hold"/>
                                        <p:tgtEl>
                                          <p:spTgt spid="12"/>
                                        </p:tgtEl>
                                        <p:attrNameLst>
                                          <p:attrName>ppt_x</p:attrName>
                                        </p:attrNameLst>
                                      </p:cBhvr>
                                      <p:tavLst>
                                        <p:tav tm="0">
                                          <p:val>
                                            <p:strVal val="#ppt_x"/>
                                          </p:val>
                                        </p:tav>
                                        <p:tav tm="100000">
                                          <p:val>
                                            <p:strVal val="#ppt_x"/>
                                          </p:val>
                                        </p:tav>
                                      </p:tavLst>
                                    </p:anim>
                                    <p:anim calcmode="lin" valueType="num">
                                      <p:cBhvr additive="base">
                                        <p:cTn id="56" dur="250" fill="hold"/>
                                        <p:tgtEl>
                                          <p:spTgt spid="1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 calcmode="lin" valueType="num">
                                      <p:cBhvr additive="base">
                                        <p:cTn id="59" dur="250" fill="hold"/>
                                        <p:tgtEl>
                                          <p:spTgt spid="14"/>
                                        </p:tgtEl>
                                        <p:attrNameLst>
                                          <p:attrName>ppt_x</p:attrName>
                                        </p:attrNameLst>
                                      </p:cBhvr>
                                      <p:tavLst>
                                        <p:tav tm="0">
                                          <p:val>
                                            <p:strVal val="#ppt_x"/>
                                          </p:val>
                                        </p:tav>
                                        <p:tav tm="100000">
                                          <p:val>
                                            <p:strVal val="#ppt_x"/>
                                          </p:val>
                                        </p:tav>
                                      </p:tavLst>
                                    </p:anim>
                                    <p:anim calcmode="lin" valueType="num">
                                      <p:cBhvr additive="base">
                                        <p:cTn id="60" dur="250" fill="hold"/>
                                        <p:tgtEl>
                                          <p:spTgt spid="1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250" fill="hold"/>
                                        <p:tgtEl>
                                          <p:spTgt spid="15"/>
                                        </p:tgtEl>
                                        <p:attrNameLst>
                                          <p:attrName>ppt_x</p:attrName>
                                        </p:attrNameLst>
                                      </p:cBhvr>
                                      <p:tavLst>
                                        <p:tav tm="0">
                                          <p:val>
                                            <p:strVal val="#ppt_x"/>
                                          </p:val>
                                        </p:tav>
                                        <p:tav tm="100000">
                                          <p:val>
                                            <p:strVal val="#ppt_x"/>
                                          </p:val>
                                        </p:tav>
                                      </p:tavLst>
                                    </p:anim>
                                    <p:anim calcmode="lin" valueType="num">
                                      <p:cBhvr additive="base">
                                        <p:cTn id="64" dur="2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250" fill="hold"/>
                                        <p:tgtEl>
                                          <p:spTgt spid="20"/>
                                        </p:tgtEl>
                                        <p:attrNameLst>
                                          <p:attrName>ppt_x</p:attrName>
                                        </p:attrNameLst>
                                      </p:cBhvr>
                                      <p:tavLst>
                                        <p:tav tm="0">
                                          <p:val>
                                            <p:strVal val="#ppt_x"/>
                                          </p:val>
                                        </p:tav>
                                        <p:tav tm="100000">
                                          <p:val>
                                            <p:strVal val="#ppt_x"/>
                                          </p:val>
                                        </p:tav>
                                      </p:tavLst>
                                    </p:anim>
                                    <p:anim calcmode="lin" valueType="num">
                                      <p:cBhvr additive="base">
                                        <p:cTn id="68" dur="25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anim calcmode="lin" valueType="num">
                                      <p:cBhvr additive="base">
                                        <p:cTn id="71" dur="250" fill="hold"/>
                                        <p:tgtEl>
                                          <p:spTgt spid="22"/>
                                        </p:tgtEl>
                                        <p:attrNameLst>
                                          <p:attrName>ppt_x</p:attrName>
                                        </p:attrNameLst>
                                      </p:cBhvr>
                                      <p:tavLst>
                                        <p:tav tm="0">
                                          <p:val>
                                            <p:strVal val="#ppt_x"/>
                                          </p:val>
                                        </p:tav>
                                        <p:tav tm="100000">
                                          <p:val>
                                            <p:strVal val="#ppt_x"/>
                                          </p:val>
                                        </p:tav>
                                      </p:tavLst>
                                    </p:anim>
                                    <p:anim calcmode="lin" valueType="num">
                                      <p:cBhvr additive="base">
                                        <p:cTn id="72" dur="250" fill="hold"/>
                                        <p:tgtEl>
                                          <p:spTgt spid="22"/>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3"/>
                                        </p:tgtEl>
                                        <p:attrNameLst>
                                          <p:attrName>style.visibility</p:attrName>
                                        </p:attrNameLst>
                                      </p:cBhvr>
                                      <p:to>
                                        <p:strVal val="visible"/>
                                      </p:to>
                                    </p:set>
                                    <p:anim calcmode="lin" valueType="num">
                                      <p:cBhvr additive="base">
                                        <p:cTn id="75" dur="250" fill="hold"/>
                                        <p:tgtEl>
                                          <p:spTgt spid="23"/>
                                        </p:tgtEl>
                                        <p:attrNameLst>
                                          <p:attrName>ppt_x</p:attrName>
                                        </p:attrNameLst>
                                      </p:cBhvr>
                                      <p:tavLst>
                                        <p:tav tm="0">
                                          <p:val>
                                            <p:strVal val="#ppt_x"/>
                                          </p:val>
                                        </p:tav>
                                        <p:tav tm="100000">
                                          <p:val>
                                            <p:strVal val="#ppt_x"/>
                                          </p:val>
                                        </p:tav>
                                      </p:tavLst>
                                    </p:anim>
                                    <p:anim calcmode="lin" valueType="num">
                                      <p:cBhvr additive="base">
                                        <p:cTn id="76" dur="250" fill="hold"/>
                                        <p:tgtEl>
                                          <p:spTgt spid="23"/>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additive="base">
                                        <p:cTn id="79" dur="250" fill="hold"/>
                                        <p:tgtEl>
                                          <p:spTgt spid="24"/>
                                        </p:tgtEl>
                                        <p:attrNameLst>
                                          <p:attrName>ppt_x</p:attrName>
                                        </p:attrNameLst>
                                      </p:cBhvr>
                                      <p:tavLst>
                                        <p:tav tm="0">
                                          <p:val>
                                            <p:strVal val="#ppt_x"/>
                                          </p:val>
                                        </p:tav>
                                        <p:tav tm="100000">
                                          <p:val>
                                            <p:strVal val="#ppt_x"/>
                                          </p:val>
                                        </p:tav>
                                      </p:tavLst>
                                    </p:anim>
                                    <p:anim calcmode="lin" valueType="num">
                                      <p:cBhvr additive="base">
                                        <p:cTn id="80" dur="250" fill="hold"/>
                                        <p:tgtEl>
                                          <p:spTgt spid="24"/>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5"/>
                                        </p:tgtEl>
                                        <p:attrNameLst>
                                          <p:attrName>style.visibility</p:attrName>
                                        </p:attrNameLst>
                                      </p:cBhvr>
                                      <p:to>
                                        <p:strVal val="visible"/>
                                      </p:to>
                                    </p:set>
                                    <p:anim calcmode="lin" valueType="num">
                                      <p:cBhvr additive="base">
                                        <p:cTn id="83" dur="250" fill="hold"/>
                                        <p:tgtEl>
                                          <p:spTgt spid="25"/>
                                        </p:tgtEl>
                                        <p:attrNameLst>
                                          <p:attrName>ppt_x</p:attrName>
                                        </p:attrNameLst>
                                      </p:cBhvr>
                                      <p:tavLst>
                                        <p:tav tm="0">
                                          <p:val>
                                            <p:strVal val="#ppt_x"/>
                                          </p:val>
                                        </p:tav>
                                        <p:tav tm="100000">
                                          <p:val>
                                            <p:strVal val="#ppt_x"/>
                                          </p:val>
                                        </p:tav>
                                      </p:tavLst>
                                    </p:anim>
                                    <p:anim calcmode="lin" valueType="num">
                                      <p:cBhvr additive="base">
                                        <p:cTn id="84" dur="250" fill="hold"/>
                                        <p:tgtEl>
                                          <p:spTgt spid="2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 calcmode="lin" valueType="num">
                                      <p:cBhvr additive="base">
                                        <p:cTn id="87" dur="250" fill="hold"/>
                                        <p:tgtEl>
                                          <p:spTgt spid="26"/>
                                        </p:tgtEl>
                                        <p:attrNameLst>
                                          <p:attrName>ppt_x</p:attrName>
                                        </p:attrNameLst>
                                      </p:cBhvr>
                                      <p:tavLst>
                                        <p:tav tm="0">
                                          <p:val>
                                            <p:strVal val="#ppt_x"/>
                                          </p:val>
                                        </p:tav>
                                        <p:tav tm="100000">
                                          <p:val>
                                            <p:strVal val="#ppt_x"/>
                                          </p:val>
                                        </p:tav>
                                      </p:tavLst>
                                    </p:anim>
                                    <p:anim calcmode="lin" valueType="num">
                                      <p:cBhvr additive="base">
                                        <p:cTn id="88" dur="250" fill="hold"/>
                                        <p:tgtEl>
                                          <p:spTgt spid="26"/>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7"/>
                                        </p:tgtEl>
                                        <p:attrNameLst>
                                          <p:attrName>style.visibility</p:attrName>
                                        </p:attrNameLst>
                                      </p:cBhvr>
                                      <p:to>
                                        <p:strVal val="visible"/>
                                      </p:to>
                                    </p:set>
                                    <p:anim calcmode="lin" valueType="num">
                                      <p:cBhvr additive="base">
                                        <p:cTn id="91" dur="250" fill="hold"/>
                                        <p:tgtEl>
                                          <p:spTgt spid="27"/>
                                        </p:tgtEl>
                                        <p:attrNameLst>
                                          <p:attrName>ppt_x</p:attrName>
                                        </p:attrNameLst>
                                      </p:cBhvr>
                                      <p:tavLst>
                                        <p:tav tm="0">
                                          <p:val>
                                            <p:strVal val="#ppt_x"/>
                                          </p:val>
                                        </p:tav>
                                        <p:tav tm="100000">
                                          <p:val>
                                            <p:strVal val="#ppt_x"/>
                                          </p:val>
                                        </p:tav>
                                      </p:tavLst>
                                    </p:anim>
                                    <p:anim calcmode="lin" valueType="num">
                                      <p:cBhvr additive="base">
                                        <p:cTn id="92" dur="250" fill="hold"/>
                                        <p:tgtEl>
                                          <p:spTgt spid="27"/>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8"/>
                                        </p:tgtEl>
                                        <p:attrNameLst>
                                          <p:attrName>style.visibility</p:attrName>
                                        </p:attrNameLst>
                                      </p:cBhvr>
                                      <p:to>
                                        <p:strVal val="visible"/>
                                      </p:to>
                                    </p:set>
                                    <p:anim calcmode="lin" valueType="num">
                                      <p:cBhvr additive="base">
                                        <p:cTn id="95" dur="250" fill="hold"/>
                                        <p:tgtEl>
                                          <p:spTgt spid="28"/>
                                        </p:tgtEl>
                                        <p:attrNameLst>
                                          <p:attrName>ppt_x</p:attrName>
                                        </p:attrNameLst>
                                      </p:cBhvr>
                                      <p:tavLst>
                                        <p:tav tm="0">
                                          <p:val>
                                            <p:strVal val="#ppt_x"/>
                                          </p:val>
                                        </p:tav>
                                        <p:tav tm="100000">
                                          <p:val>
                                            <p:strVal val="#ppt_x"/>
                                          </p:val>
                                        </p:tav>
                                      </p:tavLst>
                                    </p:anim>
                                    <p:anim calcmode="lin" valueType="num">
                                      <p:cBhvr additive="base">
                                        <p:cTn id="96" dur="250" fill="hold"/>
                                        <p:tgtEl>
                                          <p:spTgt spid="28"/>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9"/>
                                        </p:tgtEl>
                                        <p:attrNameLst>
                                          <p:attrName>style.visibility</p:attrName>
                                        </p:attrNameLst>
                                      </p:cBhvr>
                                      <p:to>
                                        <p:strVal val="visible"/>
                                      </p:to>
                                    </p:set>
                                    <p:anim calcmode="lin" valueType="num">
                                      <p:cBhvr additive="base">
                                        <p:cTn id="99" dur="250" fill="hold"/>
                                        <p:tgtEl>
                                          <p:spTgt spid="29"/>
                                        </p:tgtEl>
                                        <p:attrNameLst>
                                          <p:attrName>ppt_x</p:attrName>
                                        </p:attrNameLst>
                                      </p:cBhvr>
                                      <p:tavLst>
                                        <p:tav tm="0">
                                          <p:val>
                                            <p:strVal val="#ppt_x"/>
                                          </p:val>
                                        </p:tav>
                                        <p:tav tm="100000">
                                          <p:val>
                                            <p:strVal val="#ppt_x"/>
                                          </p:val>
                                        </p:tav>
                                      </p:tavLst>
                                    </p:anim>
                                    <p:anim calcmode="lin" valueType="num">
                                      <p:cBhvr additive="base">
                                        <p:cTn id="100" dur="250" fill="hold"/>
                                        <p:tgtEl>
                                          <p:spTgt spid="29"/>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0"/>
                                        </p:tgtEl>
                                        <p:attrNameLst>
                                          <p:attrName>style.visibility</p:attrName>
                                        </p:attrNameLst>
                                      </p:cBhvr>
                                      <p:to>
                                        <p:strVal val="visible"/>
                                      </p:to>
                                    </p:set>
                                    <p:anim calcmode="lin" valueType="num">
                                      <p:cBhvr additive="base">
                                        <p:cTn id="103" dur="250" fill="hold"/>
                                        <p:tgtEl>
                                          <p:spTgt spid="30"/>
                                        </p:tgtEl>
                                        <p:attrNameLst>
                                          <p:attrName>ppt_x</p:attrName>
                                        </p:attrNameLst>
                                      </p:cBhvr>
                                      <p:tavLst>
                                        <p:tav tm="0">
                                          <p:val>
                                            <p:strVal val="#ppt_x"/>
                                          </p:val>
                                        </p:tav>
                                        <p:tav tm="100000">
                                          <p:val>
                                            <p:strVal val="#ppt_x"/>
                                          </p:val>
                                        </p:tav>
                                      </p:tavLst>
                                    </p:anim>
                                    <p:anim calcmode="lin" valueType="num">
                                      <p:cBhvr additive="base">
                                        <p:cTn id="104" dur="250" fill="hold"/>
                                        <p:tgtEl>
                                          <p:spTgt spid="30"/>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32"/>
                                        </p:tgtEl>
                                        <p:attrNameLst>
                                          <p:attrName>style.visibility</p:attrName>
                                        </p:attrNameLst>
                                      </p:cBhvr>
                                      <p:to>
                                        <p:strVal val="visible"/>
                                      </p:to>
                                    </p:set>
                                    <p:anim calcmode="lin" valueType="num">
                                      <p:cBhvr additive="base">
                                        <p:cTn id="107" dur="250" fill="hold"/>
                                        <p:tgtEl>
                                          <p:spTgt spid="32"/>
                                        </p:tgtEl>
                                        <p:attrNameLst>
                                          <p:attrName>ppt_x</p:attrName>
                                        </p:attrNameLst>
                                      </p:cBhvr>
                                      <p:tavLst>
                                        <p:tav tm="0">
                                          <p:val>
                                            <p:strVal val="#ppt_x"/>
                                          </p:val>
                                        </p:tav>
                                        <p:tav tm="100000">
                                          <p:val>
                                            <p:strVal val="#ppt_x"/>
                                          </p:val>
                                        </p:tav>
                                      </p:tavLst>
                                    </p:anim>
                                    <p:anim calcmode="lin" valueType="num">
                                      <p:cBhvr additive="base">
                                        <p:cTn id="108" dur="250" fill="hold"/>
                                        <p:tgtEl>
                                          <p:spTgt spid="32"/>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33"/>
                                        </p:tgtEl>
                                        <p:attrNameLst>
                                          <p:attrName>style.visibility</p:attrName>
                                        </p:attrNameLst>
                                      </p:cBhvr>
                                      <p:to>
                                        <p:strVal val="visible"/>
                                      </p:to>
                                    </p:set>
                                    <p:anim calcmode="lin" valueType="num">
                                      <p:cBhvr additive="base">
                                        <p:cTn id="111" dur="250" fill="hold"/>
                                        <p:tgtEl>
                                          <p:spTgt spid="33"/>
                                        </p:tgtEl>
                                        <p:attrNameLst>
                                          <p:attrName>ppt_x</p:attrName>
                                        </p:attrNameLst>
                                      </p:cBhvr>
                                      <p:tavLst>
                                        <p:tav tm="0">
                                          <p:val>
                                            <p:strVal val="#ppt_x"/>
                                          </p:val>
                                        </p:tav>
                                        <p:tav tm="100000">
                                          <p:val>
                                            <p:strVal val="#ppt_x"/>
                                          </p:val>
                                        </p:tav>
                                      </p:tavLst>
                                    </p:anim>
                                    <p:anim calcmode="lin" valueType="num">
                                      <p:cBhvr additive="base">
                                        <p:cTn id="112" dur="250" fill="hold"/>
                                        <p:tgtEl>
                                          <p:spTgt spid="33"/>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34"/>
                                        </p:tgtEl>
                                        <p:attrNameLst>
                                          <p:attrName>style.visibility</p:attrName>
                                        </p:attrNameLst>
                                      </p:cBhvr>
                                      <p:to>
                                        <p:strVal val="visible"/>
                                      </p:to>
                                    </p:set>
                                    <p:anim calcmode="lin" valueType="num">
                                      <p:cBhvr additive="base">
                                        <p:cTn id="115" dur="250" fill="hold"/>
                                        <p:tgtEl>
                                          <p:spTgt spid="34"/>
                                        </p:tgtEl>
                                        <p:attrNameLst>
                                          <p:attrName>ppt_x</p:attrName>
                                        </p:attrNameLst>
                                      </p:cBhvr>
                                      <p:tavLst>
                                        <p:tav tm="0">
                                          <p:val>
                                            <p:strVal val="#ppt_x"/>
                                          </p:val>
                                        </p:tav>
                                        <p:tav tm="100000">
                                          <p:val>
                                            <p:strVal val="#ppt_x"/>
                                          </p:val>
                                        </p:tav>
                                      </p:tavLst>
                                    </p:anim>
                                    <p:anim calcmode="lin" valueType="num">
                                      <p:cBhvr additive="base">
                                        <p:cTn id="116" dur="25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35"/>
                                        </p:tgtEl>
                                        <p:attrNameLst>
                                          <p:attrName>style.visibility</p:attrName>
                                        </p:attrNameLst>
                                      </p:cBhvr>
                                      <p:to>
                                        <p:strVal val="visible"/>
                                      </p:to>
                                    </p:set>
                                    <p:anim calcmode="lin" valueType="num">
                                      <p:cBhvr additive="base">
                                        <p:cTn id="121" dur="250" fill="hold"/>
                                        <p:tgtEl>
                                          <p:spTgt spid="35"/>
                                        </p:tgtEl>
                                        <p:attrNameLst>
                                          <p:attrName>ppt_x</p:attrName>
                                        </p:attrNameLst>
                                      </p:cBhvr>
                                      <p:tavLst>
                                        <p:tav tm="0">
                                          <p:val>
                                            <p:strVal val="#ppt_x"/>
                                          </p:val>
                                        </p:tav>
                                        <p:tav tm="100000">
                                          <p:val>
                                            <p:strVal val="#ppt_x"/>
                                          </p:val>
                                        </p:tav>
                                      </p:tavLst>
                                    </p:anim>
                                    <p:anim calcmode="lin" valueType="num">
                                      <p:cBhvr additive="base">
                                        <p:cTn id="122" dur="25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2"/>
                                        </p:tgtEl>
                                        <p:attrNameLst>
                                          <p:attrName>style.visibility</p:attrName>
                                        </p:attrNameLst>
                                      </p:cBhvr>
                                      <p:to>
                                        <p:strVal val="visible"/>
                                      </p:to>
                                    </p:set>
                                    <p:anim calcmode="lin" valueType="num">
                                      <p:cBhvr additive="base">
                                        <p:cTn id="127" dur="250" fill="hold"/>
                                        <p:tgtEl>
                                          <p:spTgt spid="2"/>
                                        </p:tgtEl>
                                        <p:attrNameLst>
                                          <p:attrName>ppt_x</p:attrName>
                                        </p:attrNameLst>
                                      </p:cBhvr>
                                      <p:tavLst>
                                        <p:tav tm="0">
                                          <p:val>
                                            <p:strVal val="#ppt_x"/>
                                          </p:val>
                                        </p:tav>
                                        <p:tav tm="100000">
                                          <p:val>
                                            <p:strVal val="#ppt_x"/>
                                          </p:val>
                                        </p:tav>
                                      </p:tavLst>
                                    </p:anim>
                                    <p:anim calcmode="lin" valueType="num">
                                      <p:cBhvr additive="base">
                                        <p:cTn id="12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10" grpId="0" animBg="1"/>
      <p:bldP spid="11" grpId="0" animBg="1"/>
      <p:bldP spid="3" grpId="0" animBg="1"/>
      <p:bldP spid="4" grpId="0" animBg="1"/>
      <p:bldP spid="5" grpId="0" animBg="1"/>
      <p:bldP spid="8" grpId="0" animBg="1"/>
      <p:bldP spid="9" grpId="0" animBg="1"/>
      <p:bldP spid="12" grpId="0" animBg="1"/>
      <p:bldP spid="14" grpId="0" animBg="1"/>
      <p:bldP spid="15" grpId="0" animBg="1"/>
      <p:bldP spid="20" grpId="0" animBg="1"/>
      <p:bldP spid="22" grpId="0" animBg="1"/>
      <p:bldP spid="23" grpId="0" animBg="1"/>
      <p:bldP spid="24" grpId="0" animBg="1"/>
      <p:bldP spid="25" grpId="0" animBg="1"/>
      <p:bldP spid="26" grpId="0" animBg="1"/>
      <p:bldP spid="27" grpId="0" animBg="1"/>
      <p:bldP spid="28" grpId="0" animBg="1"/>
      <p:bldP spid="29" grpId="0" animBg="1"/>
      <p:bldP spid="30" grpId="0" animBg="1"/>
      <p:bldP spid="32" grpId="0" animBg="1"/>
      <p:bldP spid="33" grpId="0" animBg="1"/>
      <p:bldP spid="34" grpId="0" animBg="1"/>
      <p:bldP spid="3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209" name="Google Shape;209;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grpSp>
        <p:nvGrpSpPr>
          <p:cNvPr id="172" name="Google Shape;172;p22"/>
          <p:cNvGrpSpPr/>
          <p:nvPr/>
        </p:nvGrpSpPr>
        <p:grpSpPr>
          <a:xfrm>
            <a:off x="4340701" y="901806"/>
            <a:ext cx="921174" cy="3749410"/>
            <a:chOff x="5633866" y="1199512"/>
            <a:chExt cx="921174" cy="3749410"/>
          </a:xfrm>
        </p:grpSpPr>
        <p:grpSp>
          <p:nvGrpSpPr>
            <p:cNvPr id="173" name="Google Shape;173;p22"/>
            <p:cNvGrpSpPr/>
            <p:nvPr/>
          </p:nvGrpSpPr>
          <p:grpSpPr>
            <a:xfrm>
              <a:off x="5938295" y="1199512"/>
              <a:ext cx="307148" cy="2525539"/>
              <a:chOff x="3433299" y="1590200"/>
              <a:chExt cx="270901" cy="2227500"/>
            </a:xfrm>
          </p:grpSpPr>
          <p:sp>
            <p:nvSpPr>
              <p:cNvPr id="174" name="Google Shape;174;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433299" y="1670470"/>
                <a:ext cx="270900" cy="2146728"/>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6" name="Google Shape;176;p22"/>
            <p:cNvSpPr/>
            <p:nvPr/>
          </p:nvSpPr>
          <p:spPr>
            <a:xfrm>
              <a:off x="5802352" y="3339691"/>
              <a:ext cx="612000" cy="5781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925" dirty="0">
                  <a:sym typeface="Fira Sans Extra Condensed Medium"/>
                </a:rPr>
                <a:t>97,22</a:t>
              </a:r>
              <a:r>
                <a:rPr lang="en" sz="900" dirty="0">
                  <a:sym typeface="Fira Sans Extra Condensed Medium"/>
                </a:rPr>
                <a:t> %</a:t>
              </a:r>
              <a:endParaRPr sz="900" dirty="0">
                <a:sym typeface="Fira Sans Extra Condensed Medium"/>
              </a:endParaRPr>
            </a:p>
          </p:txBody>
        </p:sp>
        <p:sp>
          <p:nvSpPr>
            <p:cNvPr id="177" name="Google Shape;177;p22"/>
            <p:cNvSpPr txBox="1"/>
            <p:nvPr/>
          </p:nvSpPr>
          <p:spPr>
            <a:xfrm>
              <a:off x="5633866" y="4094551"/>
              <a:ext cx="921174" cy="854371"/>
            </a:xfrm>
            <a:prstGeom prst="rect">
              <a:avLst/>
            </a:prstGeom>
            <a:noFill/>
            <a:ln>
              <a:noFill/>
            </a:ln>
          </p:spPr>
          <p:txBody>
            <a:bodyPr spcFirstLastPara="1" wrap="square" lIns="91425" tIns="91425" rIns="91425" bIns="91425" anchor="ctr" anchorCtr="0">
              <a:noAutofit/>
            </a:bodyPr>
            <a:lstStyle/>
            <a:p>
              <a:pPr marL="0" lvl="0" indent="0" algn="ctr">
                <a:buFont typeface="Arial"/>
                <a:buNone/>
              </a:pPr>
              <a:r>
                <a:rPr lang="en-US" sz="1200" dirty="0">
                  <a:latin typeface="Times New Roman" panose="02020603050405020304" pitchFamily="18" charset="0"/>
                  <a:cs typeface="Times New Roman" panose="02020603050405020304" pitchFamily="18" charset="0"/>
                  <a:sym typeface="Roboto"/>
                </a:rPr>
                <a:t>Gradient Boosting</a:t>
              </a:r>
            </a:p>
            <a:p>
              <a:pPr marL="0" lvl="0" indent="0" algn="ctr" rtl="0">
                <a:spcBef>
                  <a:spcPts val="0"/>
                </a:spcBef>
                <a:spcAft>
                  <a:spcPts val="0"/>
                </a:spcAft>
                <a:buNone/>
              </a:pPr>
              <a:endParaRPr dirty="0">
                <a:sym typeface="Roboto"/>
              </a:endParaRPr>
            </a:p>
          </p:txBody>
        </p:sp>
      </p:grpSp>
      <p:grpSp>
        <p:nvGrpSpPr>
          <p:cNvPr id="178" name="Google Shape;178;p22"/>
          <p:cNvGrpSpPr/>
          <p:nvPr/>
        </p:nvGrpSpPr>
        <p:grpSpPr>
          <a:xfrm>
            <a:off x="2158491" y="881096"/>
            <a:ext cx="978900" cy="3533457"/>
            <a:chOff x="3573477" y="1199512"/>
            <a:chExt cx="978900" cy="3533457"/>
          </a:xfrm>
        </p:grpSpPr>
        <p:grpSp>
          <p:nvGrpSpPr>
            <p:cNvPr id="179" name="Google Shape;179;p22"/>
            <p:cNvGrpSpPr/>
            <p:nvPr/>
          </p:nvGrpSpPr>
          <p:grpSpPr>
            <a:xfrm>
              <a:off x="3911594" y="1199512"/>
              <a:ext cx="307187" cy="2525539"/>
              <a:chOff x="3433264" y="1590200"/>
              <a:chExt cx="270936" cy="2227500"/>
            </a:xfrm>
          </p:grpSpPr>
          <p:sp>
            <p:nvSpPr>
              <p:cNvPr id="180" name="Google Shape;180;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3433264" y="1816544"/>
                <a:ext cx="270900" cy="2000655"/>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2" name="Google Shape;182;p22"/>
            <p:cNvSpPr/>
            <p:nvPr/>
          </p:nvSpPr>
          <p:spPr>
            <a:xfrm>
              <a:off x="3776438" y="3339691"/>
              <a:ext cx="578100" cy="578100"/>
            </a:xfrm>
            <a:prstGeom prst="ellipse">
              <a:avLst/>
            </a:prstGeom>
            <a:solidFill>
              <a:srgbClr val="FFFFFF"/>
            </a:solidFill>
            <a:ln w="19050"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100" dirty="0">
                  <a:sym typeface="Fira Sans Extra Condensed Medium"/>
                </a:rPr>
                <a:t>89%</a:t>
              </a:r>
              <a:endParaRPr sz="1100" dirty="0">
                <a:sym typeface="Fira Sans Extra Condensed Medium"/>
              </a:endParaRPr>
            </a:p>
          </p:txBody>
        </p:sp>
        <p:sp>
          <p:nvSpPr>
            <p:cNvPr id="183" name="Google Shape;183;p22"/>
            <p:cNvSpPr txBox="1"/>
            <p:nvPr/>
          </p:nvSpPr>
          <p:spPr>
            <a:xfrm>
              <a:off x="3573477" y="4094544"/>
              <a:ext cx="978900" cy="638425"/>
            </a:xfrm>
            <a:prstGeom prst="rect">
              <a:avLst/>
            </a:prstGeom>
            <a:noFill/>
            <a:ln>
              <a:noFill/>
            </a:ln>
          </p:spPr>
          <p:txBody>
            <a:bodyPr spcFirstLastPara="1" wrap="square" lIns="91425" tIns="91425" rIns="91425" bIns="91425" anchor="ctr" anchorCtr="0">
              <a:noAutofit/>
            </a:bodyPr>
            <a:lstStyle/>
            <a:p>
              <a:pPr marL="0" lvl="0" indent="0" algn="ctr">
                <a:buFont typeface="Arial"/>
                <a:buNone/>
              </a:pPr>
              <a:r>
                <a:rPr lang="en" sz="1200" dirty="0">
                  <a:latin typeface="Times New Roman" panose="02020603050405020304" pitchFamily="18" charset="0"/>
                  <a:cs typeface="Times New Roman" panose="02020603050405020304" pitchFamily="18" charset="0"/>
                  <a:sym typeface="Roboto"/>
                </a:rPr>
                <a:t>KNN</a:t>
              </a:r>
              <a:endParaRPr sz="1200" dirty="0">
                <a:latin typeface="Times New Roman" panose="02020603050405020304" pitchFamily="18" charset="0"/>
                <a:cs typeface="Times New Roman" panose="02020603050405020304" pitchFamily="18" charset="0"/>
                <a:sym typeface="Roboto"/>
              </a:endParaRPr>
            </a:p>
          </p:txBody>
        </p:sp>
      </p:grpSp>
      <p:grpSp>
        <p:nvGrpSpPr>
          <p:cNvPr id="184" name="Google Shape;184;p22"/>
          <p:cNvGrpSpPr/>
          <p:nvPr/>
        </p:nvGrpSpPr>
        <p:grpSpPr>
          <a:xfrm>
            <a:off x="3229386" y="894476"/>
            <a:ext cx="957058" cy="3749416"/>
            <a:chOff x="4573214" y="1199512"/>
            <a:chExt cx="957058" cy="3749416"/>
          </a:xfrm>
        </p:grpSpPr>
        <p:grpSp>
          <p:nvGrpSpPr>
            <p:cNvPr id="185" name="Google Shape;185;p22"/>
            <p:cNvGrpSpPr/>
            <p:nvPr/>
          </p:nvGrpSpPr>
          <p:grpSpPr>
            <a:xfrm>
              <a:off x="4924874" y="1199512"/>
              <a:ext cx="307221" cy="2525539"/>
              <a:chOff x="3433233" y="1590200"/>
              <a:chExt cx="270967" cy="2227500"/>
            </a:xfrm>
          </p:grpSpPr>
          <p:sp>
            <p:nvSpPr>
              <p:cNvPr id="186" name="Google Shape;186;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33233" y="1844547"/>
                <a:ext cx="270900" cy="1972651"/>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22"/>
            <p:cNvSpPr/>
            <p:nvPr/>
          </p:nvSpPr>
          <p:spPr>
            <a:xfrm>
              <a:off x="4789765" y="3339691"/>
              <a:ext cx="578100" cy="578100"/>
            </a:xfrm>
            <a:prstGeom prst="ellipse">
              <a:avLst/>
            </a:prstGeom>
            <a:solidFill>
              <a:srgbClr val="FFFFFF"/>
            </a:solidFill>
            <a:ln w="19050" cap="flat" cmpd="sng">
              <a:solidFill>
                <a:schemeClr val="accent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50" dirty="0">
                  <a:sym typeface="Fira Sans Extra Condensed Medium"/>
                </a:rPr>
                <a:t>88,88%</a:t>
              </a:r>
              <a:endParaRPr sz="950" dirty="0">
                <a:sym typeface="Fira Sans Extra Condensed Medium"/>
              </a:endParaRPr>
            </a:p>
          </p:txBody>
        </p:sp>
        <p:sp>
          <p:nvSpPr>
            <p:cNvPr id="189" name="Google Shape;189;p22"/>
            <p:cNvSpPr txBox="1"/>
            <p:nvPr/>
          </p:nvSpPr>
          <p:spPr>
            <a:xfrm>
              <a:off x="4573214" y="4094552"/>
              <a:ext cx="957058" cy="854376"/>
            </a:xfrm>
            <a:prstGeom prst="rect">
              <a:avLst/>
            </a:prstGeom>
            <a:noFill/>
            <a:ln>
              <a:noFill/>
            </a:ln>
          </p:spPr>
          <p:txBody>
            <a:bodyPr spcFirstLastPara="1" wrap="square" lIns="91425" tIns="91425" rIns="91425" bIns="91425" anchor="ctr" anchorCtr="0">
              <a:noAutofit/>
            </a:bodyPr>
            <a:lstStyle/>
            <a:p>
              <a:pPr algn="ctr"/>
              <a:r>
                <a:rPr lang="en-US" sz="1200" dirty="0">
                  <a:latin typeface="Times New Roman" panose="02020603050405020304" pitchFamily="18" charset="0"/>
                  <a:cs typeface="Times New Roman" panose="02020603050405020304" pitchFamily="18" charset="0"/>
                  <a:sym typeface="Roboto"/>
                </a:rPr>
                <a:t>Decision Tree</a:t>
              </a:r>
            </a:p>
            <a:p>
              <a:pPr marL="0" lvl="0" indent="0" algn="ctr" rtl="0">
                <a:spcBef>
                  <a:spcPts val="0"/>
                </a:spcBef>
                <a:spcAft>
                  <a:spcPts val="0"/>
                </a:spcAft>
                <a:buNone/>
              </a:pPr>
              <a:endParaRPr dirty="0">
                <a:sym typeface="Roboto"/>
              </a:endParaRPr>
            </a:p>
          </p:txBody>
        </p:sp>
      </p:grpSp>
      <p:grpSp>
        <p:nvGrpSpPr>
          <p:cNvPr id="190" name="Google Shape;190;p22"/>
          <p:cNvGrpSpPr/>
          <p:nvPr/>
        </p:nvGrpSpPr>
        <p:grpSpPr>
          <a:xfrm>
            <a:off x="201290" y="889450"/>
            <a:ext cx="978901" cy="3754442"/>
            <a:chOff x="1513087" y="1199512"/>
            <a:chExt cx="978901" cy="3754442"/>
          </a:xfrm>
        </p:grpSpPr>
        <p:grpSp>
          <p:nvGrpSpPr>
            <p:cNvPr id="191" name="Google Shape;191;p22"/>
            <p:cNvGrpSpPr/>
            <p:nvPr/>
          </p:nvGrpSpPr>
          <p:grpSpPr>
            <a:xfrm>
              <a:off x="1884995" y="1199512"/>
              <a:ext cx="310609" cy="2525539"/>
              <a:chOff x="3433300" y="1590200"/>
              <a:chExt cx="273954" cy="2227500"/>
            </a:xfrm>
          </p:grpSpPr>
          <p:sp>
            <p:nvSpPr>
              <p:cNvPr id="192" name="Google Shape;192;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3436354" y="1887358"/>
                <a:ext cx="270900" cy="1929842"/>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4" name="Google Shape;194;p22"/>
            <p:cNvSpPr/>
            <p:nvPr/>
          </p:nvSpPr>
          <p:spPr>
            <a:xfrm>
              <a:off x="1749783" y="3339691"/>
              <a:ext cx="578100" cy="578100"/>
            </a:xfrm>
            <a:prstGeom prst="ellipse">
              <a:avLst/>
            </a:prstGeom>
            <a:solidFill>
              <a:srgbClr val="FFFFFF"/>
            </a:solidFill>
            <a:ln w="19050"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00" dirty="0">
                  <a:sym typeface="Fira Sans Extra Condensed Medium"/>
                </a:rPr>
                <a:t>88,89%</a:t>
              </a:r>
              <a:endParaRPr sz="900" dirty="0">
                <a:sym typeface="Fira Sans Extra Condensed Medium"/>
              </a:endParaRPr>
            </a:p>
          </p:txBody>
        </p:sp>
        <p:sp>
          <p:nvSpPr>
            <p:cNvPr id="195" name="Google Shape;195;p22"/>
            <p:cNvSpPr txBox="1"/>
            <p:nvPr/>
          </p:nvSpPr>
          <p:spPr>
            <a:xfrm>
              <a:off x="1513087" y="4094551"/>
              <a:ext cx="978901" cy="8594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latin typeface="Times New Roman" panose="02020603050405020304" pitchFamily="18" charset="0"/>
                  <a:cs typeface="Times New Roman" panose="02020603050405020304" pitchFamily="18" charset="0"/>
                  <a:sym typeface="Roboto"/>
                </a:rPr>
                <a:t>Logistic Regression</a:t>
              </a:r>
            </a:p>
            <a:p>
              <a:pPr marL="0" lvl="0" indent="0" algn="ctr" rtl="0">
                <a:spcBef>
                  <a:spcPts val="0"/>
                </a:spcBef>
                <a:spcAft>
                  <a:spcPts val="0"/>
                </a:spcAft>
                <a:buNone/>
              </a:pPr>
              <a:endParaRPr sz="1200" dirty="0">
                <a:sym typeface="Roboto"/>
              </a:endParaRPr>
            </a:p>
          </p:txBody>
        </p:sp>
      </p:grpSp>
      <p:grpSp>
        <p:nvGrpSpPr>
          <p:cNvPr id="196" name="Google Shape;196;p22"/>
          <p:cNvGrpSpPr/>
          <p:nvPr/>
        </p:nvGrpSpPr>
        <p:grpSpPr>
          <a:xfrm>
            <a:off x="1148498" y="889450"/>
            <a:ext cx="978900" cy="3754442"/>
            <a:chOff x="2512825" y="1199512"/>
            <a:chExt cx="978900" cy="3754442"/>
          </a:xfrm>
        </p:grpSpPr>
        <p:grpSp>
          <p:nvGrpSpPr>
            <p:cNvPr id="197" name="Google Shape;197;p22"/>
            <p:cNvGrpSpPr/>
            <p:nvPr/>
          </p:nvGrpSpPr>
          <p:grpSpPr>
            <a:xfrm>
              <a:off x="2894848" y="1199512"/>
              <a:ext cx="310609" cy="2525539"/>
              <a:chOff x="3430246" y="1590200"/>
              <a:chExt cx="273954" cy="2227500"/>
            </a:xfrm>
          </p:grpSpPr>
          <p:sp>
            <p:nvSpPr>
              <p:cNvPr id="198" name="Google Shape;198;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430246" y="1746824"/>
                <a:ext cx="270900" cy="2070376"/>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0" name="Google Shape;200;p22"/>
            <p:cNvSpPr/>
            <p:nvPr/>
          </p:nvSpPr>
          <p:spPr>
            <a:xfrm>
              <a:off x="2763110" y="3339691"/>
              <a:ext cx="578100" cy="578100"/>
            </a:xfrm>
            <a:prstGeom prst="ellipse">
              <a:avLst/>
            </a:prstGeom>
            <a:solidFill>
              <a:srgbClr val="FFFFFF"/>
            </a:solidFill>
            <a:ln w="19050"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50" dirty="0">
                  <a:sym typeface="Fira Sans Extra Condensed Medium"/>
                </a:rPr>
                <a:t>93,33%</a:t>
              </a:r>
              <a:endParaRPr sz="950" dirty="0">
                <a:sym typeface="Fira Sans Extra Condensed Medium"/>
              </a:endParaRPr>
            </a:p>
          </p:txBody>
        </p:sp>
        <p:sp>
          <p:nvSpPr>
            <p:cNvPr id="201" name="Google Shape;201;p22"/>
            <p:cNvSpPr txBox="1"/>
            <p:nvPr/>
          </p:nvSpPr>
          <p:spPr>
            <a:xfrm>
              <a:off x="2512825" y="4094551"/>
              <a:ext cx="978900" cy="859403"/>
            </a:xfrm>
            <a:prstGeom prst="rect">
              <a:avLst/>
            </a:prstGeom>
            <a:noFill/>
            <a:ln>
              <a:noFill/>
            </a:ln>
          </p:spPr>
          <p:txBody>
            <a:bodyPr spcFirstLastPara="1" wrap="square" lIns="91425" tIns="91425" rIns="91425" bIns="91425" anchor="ctr" anchorCtr="0">
              <a:noAutofit/>
            </a:bodyPr>
            <a:lstStyle/>
            <a:p>
              <a:pPr algn="ctr"/>
              <a:r>
                <a:rPr lang="en-US" sz="1200" dirty="0">
                  <a:latin typeface="Times New Roman" panose="02020603050405020304" pitchFamily="18" charset="0"/>
                  <a:cs typeface="Times New Roman" panose="02020603050405020304" pitchFamily="18" charset="0"/>
                  <a:sym typeface="Roboto"/>
                </a:rPr>
                <a:t>Random Forest</a:t>
              </a:r>
            </a:p>
            <a:p>
              <a:pPr marL="0" lvl="0" indent="0" algn="ctr" rtl="0">
                <a:spcBef>
                  <a:spcPts val="0"/>
                </a:spcBef>
                <a:spcAft>
                  <a:spcPts val="0"/>
                </a:spcAft>
                <a:buNone/>
              </a:pPr>
              <a:endParaRPr sz="1200" dirty="0">
                <a:sym typeface="Roboto"/>
              </a:endParaRPr>
            </a:p>
          </p:txBody>
        </p:sp>
      </p:grpSp>
      <p:grpSp>
        <p:nvGrpSpPr>
          <p:cNvPr id="203" name="Google Shape;203;p22"/>
          <p:cNvGrpSpPr/>
          <p:nvPr/>
        </p:nvGrpSpPr>
        <p:grpSpPr>
          <a:xfrm>
            <a:off x="5417464" y="918535"/>
            <a:ext cx="921173" cy="3749409"/>
            <a:chOff x="6658636" y="1199512"/>
            <a:chExt cx="921173" cy="3749409"/>
          </a:xfrm>
        </p:grpSpPr>
        <p:grpSp>
          <p:nvGrpSpPr>
            <p:cNvPr id="204" name="Google Shape;204;p22"/>
            <p:cNvGrpSpPr/>
            <p:nvPr/>
          </p:nvGrpSpPr>
          <p:grpSpPr>
            <a:xfrm>
              <a:off x="6951622" y="1199512"/>
              <a:ext cx="307147" cy="2525539"/>
              <a:chOff x="3433300" y="1590200"/>
              <a:chExt cx="270900" cy="2227500"/>
            </a:xfrm>
          </p:grpSpPr>
          <p:sp>
            <p:nvSpPr>
              <p:cNvPr id="205" name="Google Shape;205;p22"/>
              <p:cNvSpPr/>
              <p:nvPr/>
            </p:nvSpPr>
            <p:spPr>
              <a:xfrm>
                <a:off x="3433300" y="1590200"/>
                <a:ext cx="270900" cy="2227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3433300" y="1675567"/>
                <a:ext cx="270900" cy="2141632"/>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2"/>
            <p:cNvSpPr/>
            <p:nvPr/>
          </p:nvSpPr>
          <p:spPr>
            <a:xfrm>
              <a:off x="6816420" y="3339691"/>
              <a:ext cx="578100" cy="578100"/>
            </a:xfrm>
            <a:prstGeom prst="ellipse">
              <a:avLst/>
            </a:prstGeom>
            <a:solidFill>
              <a:srgbClr val="FFFFFF"/>
            </a:solidFill>
            <a:ln w="19050" cap="flat" cmpd="sng">
              <a:solidFill>
                <a:schemeClr val="accent6"/>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50" dirty="0">
                  <a:sym typeface="Fira Sans Extra Condensed Medium"/>
                </a:rPr>
                <a:t>97,22%</a:t>
              </a:r>
              <a:endParaRPr sz="950" dirty="0">
                <a:sym typeface="Fira Sans Extra Condensed Medium"/>
              </a:endParaRPr>
            </a:p>
          </p:txBody>
        </p:sp>
        <p:sp>
          <p:nvSpPr>
            <p:cNvPr id="208" name="Google Shape;208;p22"/>
            <p:cNvSpPr txBox="1"/>
            <p:nvPr/>
          </p:nvSpPr>
          <p:spPr>
            <a:xfrm>
              <a:off x="6658636" y="4094551"/>
              <a:ext cx="921173" cy="854370"/>
            </a:xfrm>
            <a:prstGeom prst="rect">
              <a:avLst/>
            </a:prstGeom>
            <a:noFill/>
            <a:ln>
              <a:noFill/>
            </a:ln>
          </p:spPr>
          <p:txBody>
            <a:bodyPr spcFirstLastPara="1" wrap="square" lIns="91425" tIns="91425" rIns="91425" bIns="91425" anchor="ctr" anchorCtr="0">
              <a:noAutofit/>
            </a:bodyPr>
            <a:lstStyle/>
            <a:p>
              <a:pPr algn="ctr"/>
              <a:r>
                <a:rPr lang="en-US" sz="1200" dirty="0">
                  <a:latin typeface="Times New Roman" panose="02020603050405020304" pitchFamily="18" charset="0"/>
                  <a:cs typeface="Times New Roman" panose="02020603050405020304" pitchFamily="18" charset="0"/>
                </a:rPr>
                <a:t>AdaBoost</a:t>
              </a:r>
            </a:p>
            <a:p>
              <a:pPr marL="0" lvl="0" indent="0" algn="ctr" rtl="0">
                <a:spcBef>
                  <a:spcPts val="0"/>
                </a:spcBef>
                <a:spcAft>
                  <a:spcPts val="0"/>
                </a:spcAft>
                <a:buNone/>
              </a:pPr>
              <a:endParaRPr dirty="0">
                <a:sym typeface="Roboto"/>
              </a:endParaRPr>
            </a:p>
          </p:txBody>
        </p:sp>
      </p:grpSp>
      <p:sp>
        <p:nvSpPr>
          <p:cNvPr id="2" name="TextBox 1">
            <a:extLst>
              <a:ext uri="{FF2B5EF4-FFF2-40B4-BE49-F238E27FC236}">
                <a16:creationId xmlns:a16="http://schemas.microsoft.com/office/drawing/2014/main" id="{5F747168-8B4C-0B42-7C5B-A7872B32B95C}"/>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12" name="Google Shape;237;p25">
            <a:extLst>
              <a:ext uri="{FF2B5EF4-FFF2-40B4-BE49-F238E27FC236}">
                <a16:creationId xmlns:a16="http://schemas.microsoft.com/office/drawing/2014/main" id="{F309E1AA-C6AA-A810-7575-681B03F66AE7}"/>
              </a:ext>
            </a:extLst>
          </p:cNvPr>
          <p:cNvSpPr txBox="1"/>
          <p:nvPr/>
        </p:nvSpPr>
        <p:spPr>
          <a:xfrm>
            <a:off x="459503" y="113566"/>
            <a:ext cx="5983495" cy="830952"/>
          </a:xfrm>
          <a:prstGeom prst="rect">
            <a:avLst/>
          </a:prstGeom>
          <a:noFill/>
          <a:ln>
            <a:noFill/>
          </a:ln>
        </p:spPr>
        <p:txBody>
          <a:bodyPr spcFirstLastPara="1" wrap="square" lIns="91425" tIns="91425" rIns="91425" bIns="91425" anchor="ctr" anchorCtr="0">
            <a:noAutofit/>
          </a:bodyPr>
          <a:lstStyle/>
          <a:p>
            <a:r>
              <a:rPr lang="en-US" sz="2800" dirty="0">
                <a:solidFill>
                  <a:schemeClr val="accent1"/>
                </a:solidFill>
                <a:latin typeface="Times New Roman" panose="02020603050405020304" pitchFamily="18" charset="0"/>
                <a:cs typeface="Times New Roman" panose="02020603050405020304" pitchFamily="18" charset="0"/>
                <a:sym typeface="Fira Sans Extra Condensed Medium"/>
              </a:rPr>
              <a:t>Machine Learning Models – Accuracy </a:t>
            </a:r>
            <a:endParaRPr sz="2800" dirty="0">
              <a:solidFill>
                <a:schemeClr val="accent1"/>
              </a:solidFill>
              <a:latin typeface="Times New Roman" panose="02020603050405020304" pitchFamily="18" charset="0"/>
              <a:cs typeface="Times New Roman" panose="02020603050405020304" pitchFamily="18" charset="0"/>
              <a:sym typeface="Fira Sans Extra Condensed Medium"/>
            </a:endParaRPr>
          </a:p>
        </p:txBody>
      </p:sp>
      <p:sp>
        <p:nvSpPr>
          <p:cNvPr id="3" name="TextBox 2">
            <a:extLst>
              <a:ext uri="{FF2B5EF4-FFF2-40B4-BE49-F238E27FC236}">
                <a16:creationId xmlns:a16="http://schemas.microsoft.com/office/drawing/2014/main" id="{CDDBD36E-754A-8EE7-DF90-2C4309218CCC}"/>
              </a:ext>
            </a:extLst>
          </p:cNvPr>
          <p:cNvSpPr txBox="1"/>
          <p:nvPr/>
        </p:nvSpPr>
        <p:spPr>
          <a:xfrm>
            <a:off x="655177" y="4491373"/>
            <a:ext cx="5222873" cy="677108"/>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Drop columns: </a:t>
            </a:r>
            <a:r>
              <a:rPr lang="en-US" sz="1200" dirty="0" err="1">
                <a:latin typeface="Times New Roman" panose="02020603050405020304" pitchFamily="18" charset="0"/>
                <a:cs typeface="Times New Roman" panose="02020603050405020304" pitchFamily="18" charset="0"/>
              </a:rPr>
              <a:t>Flavanoids</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Nonflavanoid_phenols</a:t>
            </a:r>
            <a:r>
              <a:rPr lang="en-US" sz="1200" dirty="0">
                <a:latin typeface="Times New Roman" panose="02020603050405020304" pitchFamily="18" charset="0"/>
                <a:cs typeface="Times New Roman" panose="02020603050405020304" pitchFamily="18" charset="0"/>
              </a:rPr>
              <a:t>, Proanthocyanins, </a:t>
            </a:r>
            <a:r>
              <a:rPr lang="en-US" sz="1200" dirty="0" err="1">
                <a:latin typeface="Times New Roman" panose="02020603050405020304" pitchFamily="18" charset="0"/>
                <a:cs typeface="Times New Roman" panose="02020603050405020304" pitchFamily="18" charset="0"/>
              </a:rPr>
              <a:t>Color_intensity</a:t>
            </a:r>
            <a:r>
              <a:rPr lang="en-US" sz="1200" dirty="0">
                <a:latin typeface="Times New Roman" panose="02020603050405020304" pitchFamily="18" charset="0"/>
                <a:cs typeface="Times New Roman" panose="02020603050405020304" pitchFamily="18" charset="0"/>
              </a:rPr>
              <a:t>, Hue, 0D280_0D315_of_diluted_wines, Proline</a:t>
            </a:r>
          </a:p>
          <a:p>
            <a:endParaRPr lang="en-US" dirty="0"/>
          </a:p>
        </p:txBody>
      </p:sp>
    </p:spTree>
    <p:extLst>
      <p:ext uri="{BB962C8B-B14F-4D97-AF65-F5344CB8AC3E}">
        <p14:creationId xmlns:p14="http://schemas.microsoft.com/office/powerpoint/2010/main" val="15131580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90"/>
                                        </p:tgtEl>
                                        <p:attrNameLst>
                                          <p:attrName>style.visibility</p:attrName>
                                        </p:attrNameLst>
                                      </p:cBhvr>
                                      <p:to>
                                        <p:strVal val="visible"/>
                                      </p:to>
                                    </p:set>
                                    <p:animEffect transition="in" filter="wipe(down)">
                                      <p:cBhvr>
                                        <p:cTn id="13" dur="500"/>
                                        <p:tgtEl>
                                          <p:spTgt spid="19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96"/>
                                        </p:tgtEl>
                                        <p:attrNameLst>
                                          <p:attrName>style.visibility</p:attrName>
                                        </p:attrNameLst>
                                      </p:cBhvr>
                                      <p:to>
                                        <p:strVal val="visible"/>
                                      </p:to>
                                    </p:set>
                                    <p:animEffect transition="in" filter="wipe(down)">
                                      <p:cBhvr>
                                        <p:cTn id="18" dur="500"/>
                                        <p:tgtEl>
                                          <p:spTgt spid="19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78"/>
                                        </p:tgtEl>
                                        <p:attrNameLst>
                                          <p:attrName>style.visibility</p:attrName>
                                        </p:attrNameLst>
                                      </p:cBhvr>
                                      <p:to>
                                        <p:strVal val="visible"/>
                                      </p:to>
                                    </p:set>
                                    <p:animEffect transition="in" filter="wipe(down)">
                                      <p:cBhvr>
                                        <p:cTn id="23" dur="500"/>
                                        <p:tgtEl>
                                          <p:spTgt spid="17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84"/>
                                        </p:tgtEl>
                                        <p:attrNameLst>
                                          <p:attrName>style.visibility</p:attrName>
                                        </p:attrNameLst>
                                      </p:cBhvr>
                                      <p:to>
                                        <p:strVal val="visible"/>
                                      </p:to>
                                    </p:set>
                                    <p:animEffect transition="in" filter="wipe(down)">
                                      <p:cBhvr>
                                        <p:cTn id="28" dur="500"/>
                                        <p:tgtEl>
                                          <p:spTgt spid="18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72"/>
                                        </p:tgtEl>
                                        <p:attrNameLst>
                                          <p:attrName>style.visibility</p:attrName>
                                        </p:attrNameLst>
                                      </p:cBhvr>
                                      <p:to>
                                        <p:strVal val="visible"/>
                                      </p:to>
                                    </p:set>
                                    <p:animEffect transition="in" filter="wipe(down)">
                                      <p:cBhvr>
                                        <p:cTn id="33" dur="500"/>
                                        <p:tgtEl>
                                          <p:spTgt spid="17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03"/>
                                        </p:tgtEl>
                                        <p:attrNameLst>
                                          <p:attrName>style.visibility</p:attrName>
                                        </p:attrNameLst>
                                      </p:cBhvr>
                                      <p:to>
                                        <p:strVal val="visible"/>
                                      </p:to>
                                    </p:set>
                                    <p:animEffect transition="in" filter="wipe(down)">
                                      <p:cBhvr>
                                        <p:cTn id="38" dur="500"/>
                                        <p:tgtEl>
                                          <p:spTgt spid="203"/>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250" fill="hold"/>
                                        <p:tgtEl>
                                          <p:spTgt spid="2"/>
                                        </p:tgtEl>
                                        <p:attrNameLst>
                                          <p:attrName>ppt_x</p:attrName>
                                        </p:attrNameLst>
                                      </p:cBhvr>
                                      <p:tavLst>
                                        <p:tav tm="0">
                                          <p:val>
                                            <p:strVal val="#ppt_x"/>
                                          </p:val>
                                        </p:tav>
                                        <p:tav tm="100000">
                                          <p:val>
                                            <p:strVal val="#ppt_x"/>
                                          </p:val>
                                        </p:tav>
                                      </p:tavLst>
                                    </p:anim>
                                    <p:anim calcmode="lin" valueType="num">
                                      <p:cBhvr additive="base">
                                        <p:cTn id="44"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209" name="Google Shape;209;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
        <p:nvSpPr>
          <p:cNvPr id="2" name="TextBox 1">
            <a:extLst>
              <a:ext uri="{FF2B5EF4-FFF2-40B4-BE49-F238E27FC236}">
                <a16:creationId xmlns:a16="http://schemas.microsoft.com/office/drawing/2014/main" id="{5F747168-8B4C-0B42-7C5B-A7872B32B95C}"/>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12" name="Google Shape;237;p25">
            <a:extLst>
              <a:ext uri="{FF2B5EF4-FFF2-40B4-BE49-F238E27FC236}">
                <a16:creationId xmlns:a16="http://schemas.microsoft.com/office/drawing/2014/main" id="{F309E1AA-C6AA-A810-7575-681B03F66AE7}"/>
              </a:ext>
            </a:extLst>
          </p:cNvPr>
          <p:cNvSpPr txBox="1"/>
          <p:nvPr/>
        </p:nvSpPr>
        <p:spPr>
          <a:xfrm>
            <a:off x="373324" y="218486"/>
            <a:ext cx="6069674" cy="64736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accent1"/>
                </a:solidFill>
                <a:latin typeface="Times New Roman" panose="02020603050405020304" pitchFamily="18" charset="0"/>
                <a:ea typeface="Fira Sans Extra Condensed Medium"/>
                <a:cs typeface="Times New Roman" panose="02020603050405020304" pitchFamily="18" charset="0"/>
                <a:sym typeface="Fira Sans Extra Condensed Medium"/>
              </a:rPr>
              <a:t>Machine Learning Models – Accuracy </a:t>
            </a:r>
            <a:endParaRPr sz="2800" dirty="0">
              <a:solidFill>
                <a:schemeClr val="accent1"/>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graphicFrame>
        <p:nvGraphicFramePr>
          <p:cNvPr id="3" name="Table 3">
            <a:extLst>
              <a:ext uri="{FF2B5EF4-FFF2-40B4-BE49-F238E27FC236}">
                <a16:creationId xmlns:a16="http://schemas.microsoft.com/office/drawing/2014/main" id="{295474B5-8193-54D7-57BF-59E1EB68738A}"/>
              </a:ext>
            </a:extLst>
          </p:cNvPr>
          <p:cNvGraphicFramePr>
            <a:graphicFrameLocks noGrp="1"/>
          </p:cNvGraphicFramePr>
          <p:nvPr>
            <p:extLst>
              <p:ext uri="{D42A27DB-BD31-4B8C-83A1-F6EECF244321}">
                <p14:modId xmlns:p14="http://schemas.microsoft.com/office/powerpoint/2010/main" val="3232594089"/>
              </p:ext>
            </p:extLst>
          </p:nvPr>
        </p:nvGraphicFramePr>
        <p:xfrm>
          <a:off x="470428" y="1019598"/>
          <a:ext cx="6254052" cy="3285368"/>
        </p:xfrm>
        <a:graphic>
          <a:graphicData uri="http://schemas.openxmlformats.org/drawingml/2006/table">
            <a:tbl>
              <a:tblPr firstRow="1" bandRow="1">
                <a:tableStyleId>{BC89EF96-8CEA-46FF-86C4-4CE0E7609802}</a:tableStyleId>
              </a:tblPr>
              <a:tblGrid>
                <a:gridCol w="1563513">
                  <a:extLst>
                    <a:ext uri="{9D8B030D-6E8A-4147-A177-3AD203B41FA5}">
                      <a16:colId xmlns:a16="http://schemas.microsoft.com/office/drawing/2014/main" val="897699188"/>
                    </a:ext>
                  </a:extLst>
                </a:gridCol>
                <a:gridCol w="1563513">
                  <a:extLst>
                    <a:ext uri="{9D8B030D-6E8A-4147-A177-3AD203B41FA5}">
                      <a16:colId xmlns:a16="http://schemas.microsoft.com/office/drawing/2014/main" val="1963234073"/>
                    </a:ext>
                  </a:extLst>
                </a:gridCol>
                <a:gridCol w="1563513">
                  <a:extLst>
                    <a:ext uri="{9D8B030D-6E8A-4147-A177-3AD203B41FA5}">
                      <a16:colId xmlns:a16="http://schemas.microsoft.com/office/drawing/2014/main" val="1552111288"/>
                    </a:ext>
                  </a:extLst>
                </a:gridCol>
                <a:gridCol w="1563513">
                  <a:extLst>
                    <a:ext uri="{9D8B030D-6E8A-4147-A177-3AD203B41FA5}">
                      <a16:colId xmlns:a16="http://schemas.microsoft.com/office/drawing/2014/main" val="727054809"/>
                    </a:ext>
                  </a:extLst>
                </a:gridCol>
              </a:tblGrid>
              <a:tr h="406756">
                <a:tc>
                  <a:txBody>
                    <a:bodyPr/>
                    <a:lstStyle/>
                    <a:p>
                      <a:pPr marL="0" lvl="0" indent="0" algn="l"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Algorithms</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Df</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Df ( cor &gt; 0.7)</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Df (cor &gt; 0.5)</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3191684646"/>
                  </a:ext>
                </a:extLst>
              </a:tr>
              <a:tr h="625794">
                <a:tc>
                  <a:txBody>
                    <a:bodyPr/>
                    <a:lstStyle/>
                    <a:p>
                      <a:pPr marL="0" lvl="0" indent="0" algn="l"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Logistic Regression</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0.9778</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0.9778</a:t>
                      </a: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0.890</a:t>
                      </a:r>
                      <a:endParaRPr sz="14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2573806724"/>
                  </a:ext>
                </a:extLst>
              </a:tr>
              <a:tr h="406756">
                <a:tc>
                  <a:txBody>
                    <a:bodyPr/>
                    <a:lstStyle/>
                    <a:p>
                      <a:pPr marL="0" lvl="0" indent="0" algn="l"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Random Forest</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1.00</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1.00</a:t>
                      </a: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0.933</a:t>
                      </a:r>
                      <a:endParaRPr sz="14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3200968825"/>
                  </a:ext>
                </a:extLst>
              </a:tr>
              <a:tr h="406756">
                <a:tc>
                  <a:txBody>
                    <a:bodyPr/>
                    <a:lstStyle/>
                    <a:p>
                      <a:pPr marL="0" lvl="0" indent="0" algn="l"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KNN</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0.94</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0.97</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0.89</a:t>
                      </a:r>
                      <a:endParaRPr sz="14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146371054"/>
                  </a:ext>
                </a:extLst>
              </a:tr>
              <a:tr h="406756">
                <a:tc>
                  <a:txBody>
                    <a:bodyPr/>
                    <a:lstStyle/>
                    <a:p>
                      <a:pPr marL="0" lvl="0" indent="0" algn="l"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Decision Trees </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0.916</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0.972</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0.888</a:t>
                      </a:r>
                      <a:endParaRPr sz="14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210979659"/>
                  </a:ext>
                </a:extLst>
              </a:tr>
              <a:tr h="625794">
                <a:tc>
                  <a:txBody>
                    <a:bodyPr/>
                    <a:lstStyle/>
                    <a:p>
                      <a:pPr marL="0" lvl="0" indent="0" algn="l"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Gradient Boosting</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1.00</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1.00</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0.972</a:t>
                      </a:r>
                      <a:endParaRPr sz="14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691383064"/>
                  </a:ext>
                </a:extLst>
              </a:tr>
              <a:tr h="406756">
                <a:tc>
                  <a:txBody>
                    <a:bodyPr/>
                    <a:lstStyle/>
                    <a:p>
                      <a:pPr marL="0" lvl="0" indent="0" algn="l"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AdaBoost</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0.944</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0.972</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0.972</a:t>
                      </a:r>
                      <a:endParaRPr sz="14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2741386189"/>
                  </a:ext>
                </a:extLst>
              </a:tr>
            </a:tbl>
          </a:graphicData>
        </a:graphic>
      </p:graphicFrame>
    </p:spTree>
    <p:extLst>
      <p:ext uri="{BB962C8B-B14F-4D97-AF65-F5344CB8AC3E}">
        <p14:creationId xmlns:p14="http://schemas.microsoft.com/office/powerpoint/2010/main" val="158364139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ppt_x"/>
                                          </p:val>
                                        </p:tav>
                                        <p:tav tm="100000">
                                          <p:val>
                                            <p:strVal val="#ppt_x"/>
                                          </p:val>
                                        </p:tav>
                                      </p:tavLst>
                                    </p:anim>
                                    <p:anim calcmode="lin" valueType="num">
                                      <p:cBhvr additive="base">
                                        <p:cTn id="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209" name="Google Shape;209;p2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
        <p:nvSpPr>
          <p:cNvPr id="2" name="TextBox 1">
            <a:extLst>
              <a:ext uri="{FF2B5EF4-FFF2-40B4-BE49-F238E27FC236}">
                <a16:creationId xmlns:a16="http://schemas.microsoft.com/office/drawing/2014/main" id="{5F747168-8B4C-0B42-7C5B-A7872B32B95C}"/>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
        <p:nvSpPr>
          <p:cNvPr id="12" name="Google Shape;237;p25">
            <a:extLst>
              <a:ext uri="{FF2B5EF4-FFF2-40B4-BE49-F238E27FC236}">
                <a16:creationId xmlns:a16="http://schemas.microsoft.com/office/drawing/2014/main" id="{F309E1AA-C6AA-A810-7575-681B03F66AE7}"/>
              </a:ext>
            </a:extLst>
          </p:cNvPr>
          <p:cNvSpPr txBox="1"/>
          <p:nvPr/>
        </p:nvSpPr>
        <p:spPr>
          <a:xfrm>
            <a:off x="373324" y="218486"/>
            <a:ext cx="6069674" cy="85775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accent1"/>
                </a:solidFill>
                <a:latin typeface="Times New Roman" panose="02020603050405020304" pitchFamily="18" charset="0"/>
                <a:ea typeface="Fira Sans Extra Condensed Medium"/>
                <a:cs typeface="Times New Roman" panose="02020603050405020304" pitchFamily="18" charset="0"/>
                <a:sym typeface="Fira Sans Extra Condensed Medium"/>
              </a:rPr>
              <a:t>Neural Network – Accuracy </a:t>
            </a:r>
            <a:endParaRPr sz="2800" dirty="0">
              <a:solidFill>
                <a:schemeClr val="accent1"/>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graphicFrame>
        <p:nvGraphicFramePr>
          <p:cNvPr id="3" name="Table 3">
            <a:extLst>
              <a:ext uri="{FF2B5EF4-FFF2-40B4-BE49-F238E27FC236}">
                <a16:creationId xmlns:a16="http://schemas.microsoft.com/office/drawing/2014/main" id="{6BF8A21E-9317-EBF2-DDBF-CF901FA52834}"/>
              </a:ext>
            </a:extLst>
          </p:cNvPr>
          <p:cNvGraphicFramePr>
            <a:graphicFrameLocks noGrp="1"/>
          </p:cNvGraphicFramePr>
          <p:nvPr>
            <p:extLst>
              <p:ext uri="{D42A27DB-BD31-4B8C-83A1-F6EECF244321}">
                <p14:modId xmlns:p14="http://schemas.microsoft.com/office/powerpoint/2010/main" val="4252649670"/>
              </p:ext>
            </p:extLst>
          </p:nvPr>
        </p:nvGraphicFramePr>
        <p:xfrm>
          <a:off x="603250" y="1681626"/>
          <a:ext cx="6096000" cy="792420"/>
        </p:xfrm>
        <a:graphic>
          <a:graphicData uri="http://schemas.openxmlformats.org/drawingml/2006/table">
            <a:tbl>
              <a:tblPr firstRow="1" bandRow="1">
                <a:tableStyleId>{BC89EF96-8CEA-46FF-86C4-4CE0E7609802}</a:tableStyleId>
              </a:tblPr>
              <a:tblGrid>
                <a:gridCol w="2032000">
                  <a:extLst>
                    <a:ext uri="{9D8B030D-6E8A-4147-A177-3AD203B41FA5}">
                      <a16:colId xmlns:a16="http://schemas.microsoft.com/office/drawing/2014/main" val="2525978161"/>
                    </a:ext>
                  </a:extLst>
                </a:gridCol>
                <a:gridCol w="2032000">
                  <a:extLst>
                    <a:ext uri="{9D8B030D-6E8A-4147-A177-3AD203B41FA5}">
                      <a16:colId xmlns:a16="http://schemas.microsoft.com/office/drawing/2014/main" val="3639055592"/>
                    </a:ext>
                  </a:extLst>
                </a:gridCol>
                <a:gridCol w="2032000">
                  <a:extLst>
                    <a:ext uri="{9D8B030D-6E8A-4147-A177-3AD203B41FA5}">
                      <a16:colId xmlns:a16="http://schemas.microsoft.com/office/drawing/2014/main" val="2377940796"/>
                    </a:ext>
                  </a:extLst>
                </a:gridCol>
              </a:tblGrid>
              <a:tr h="370840">
                <a:tc>
                  <a:txBody>
                    <a:bodyPr/>
                    <a:lstStyle/>
                    <a:p>
                      <a:pPr marL="0" lvl="0" indent="0" algn="ctr"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Df</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Df ( cor &gt; 0.7)</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ctr" rtl="0">
                        <a:spcBef>
                          <a:spcPts val="0"/>
                        </a:spcBef>
                        <a:spcAft>
                          <a:spcPts val="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Df (cor &gt; 0.5)</a:t>
                      </a:r>
                      <a:endParaRPr sz="1400" b="1" dirty="0">
                        <a:solidFill>
                          <a:sysClr val="windowText" lastClr="000000"/>
                        </a:solidFill>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328772177"/>
                  </a:ext>
                </a:extLst>
              </a:tr>
              <a:tr h="370840">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0.3333</a:t>
                      </a:r>
                      <a:endParaRPr sz="14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0.3333</a:t>
                      </a: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0.2888</a:t>
                      </a:r>
                      <a:endParaRPr sz="14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2033957307"/>
                  </a:ext>
                </a:extLst>
              </a:tr>
            </a:tbl>
          </a:graphicData>
        </a:graphic>
      </p:graphicFrame>
    </p:spTree>
    <p:extLst>
      <p:ext uri="{BB962C8B-B14F-4D97-AF65-F5344CB8AC3E}">
        <p14:creationId xmlns:p14="http://schemas.microsoft.com/office/powerpoint/2010/main" val="178786255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ppt_x"/>
                                          </p:val>
                                        </p:tav>
                                        <p:tav tm="100000">
                                          <p:val>
                                            <p:strVal val="#ppt_x"/>
                                          </p:val>
                                        </p:tav>
                                      </p:tavLst>
                                    </p:anim>
                                    <p:anim calcmode="lin" valueType="num">
                                      <p:cBhvr additive="base">
                                        <p:cTn id="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A674-46AD-60F1-8048-2C9A9F37F930}"/>
              </a:ext>
            </a:extLst>
          </p:cNvPr>
          <p:cNvSpPr>
            <a:spLocks noGrp="1"/>
          </p:cNvSpPr>
          <p:nvPr>
            <p:ph type="title"/>
          </p:nvPr>
        </p:nvSpPr>
        <p:spPr>
          <a:xfrm>
            <a:off x="508001" y="457200"/>
            <a:ext cx="6447501" cy="538120"/>
          </a:xfrm>
        </p:spPr>
        <p:txBody>
          <a:bodyPr/>
          <a:lstStyle/>
          <a:p>
            <a:r>
              <a:rPr lang="en-US" dirty="0">
                <a:latin typeface="Times New Roman" panose="02020603050405020304" pitchFamily="18" charset="0"/>
                <a:cs typeface="Times New Roman" panose="02020603050405020304" pitchFamily="18" charset="0"/>
              </a:rPr>
              <a:t>Purpose of Research (1/2)</a:t>
            </a:r>
          </a:p>
        </p:txBody>
      </p:sp>
      <p:sp>
        <p:nvSpPr>
          <p:cNvPr id="3" name="Content Placeholder 2">
            <a:extLst>
              <a:ext uri="{FF2B5EF4-FFF2-40B4-BE49-F238E27FC236}">
                <a16:creationId xmlns:a16="http://schemas.microsoft.com/office/drawing/2014/main" id="{726B4570-4CCD-5740-D6CB-0527719A9372}"/>
              </a:ext>
            </a:extLst>
          </p:cNvPr>
          <p:cNvSpPr>
            <a:spLocks noGrp="1"/>
          </p:cNvSpPr>
          <p:nvPr>
            <p:ph idx="1"/>
          </p:nvPr>
        </p:nvSpPr>
        <p:spPr>
          <a:xfrm>
            <a:off x="508001" y="1262358"/>
            <a:ext cx="6447501" cy="3268663"/>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This research aims to predict wine quality using synthetic data and experimental data from New Zealand's diverse regions. 18 Pinot noir wine samples with 54 characteristics were used, with 1381 samples generated using the SMOTE method. Six samples were retained for model testing. The quality of New Zealand Pinot noir wines is crucial in wineries worldwide.</a:t>
            </a: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D779F8A-105F-2831-AA74-07D435EC750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pic>
        <p:nvPicPr>
          <p:cNvPr id="5" name="Google Shape;119;p17">
            <a:extLst>
              <a:ext uri="{FF2B5EF4-FFF2-40B4-BE49-F238E27FC236}">
                <a16:creationId xmlns:a16="http://schemas.microsoft.com/office/drawing/2014/main" id="{F3FFEA61-BF03-1DDB-49BA-CAA69BBCC2A1}"/>
              </a:ext>
            </a:extLst>
          </p:cNvPr>
          <p:cNvPicPr preferRelativeResize="0"/>
          <p:nvPr/>
        </p:nvPicPr>
        <p:blipFill>
          <a:blip r:embed="rId2">
            <a:alphaModFix/>
          </a:blip>
          <a:stretch>
            <a:fillRect/>
          </a:stretch>
        </p:blipFill>
        <p:spPr>
          <a:xfrm>
            <a:off x="35500" y="4189425"/>
            <a:ext cx="923423" cy="923423"/>
          </a:xfrm>
          <a:prstGeom prst="rect">
            <a:avLst/>
          </a:prstGeom>
          <a:noFill/>
          <a:ln>
            <a:noFill/>
          </a:ln>
        </p:spPr>
      </p:pic>
      <p:sp>
        <p:nvSpPr>
          <p:cNvPr id="6" name="TextBox 5">
            <a:extLst>
              <a:ext uri="{FF2B5EF4-FFF2-40B4-BE49-F238E27FC236}">
                <a16:creationId xmlns:a16="http://schemas.microsoft.com/office/drawing/2014/main" id="{963797B4-6E6E-78B3-F443-F146A1AE5A87}"/>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376170458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50"/>
                                        <p:tgtEl>
                                          <p:spTgt spid="6"/>
                                        </p:tgtEl>
                                      </p:cBhvr>
                                    </p:animEffect>
                                    <p:anim calcmode="lin" valueType="num">
                                      <p:cBhvr>
                                        <p:cTn id="14" dur="250" fill="hold"/>
                                        <p:tgtEl>
                                          <p:spTgt spid="6"/>
                                        </p:tgtEl>
                                        <p:attrNameLst>
                                          <p:attrName>ppt_x</p:attrName>
                                        </p:attrNameLst>
                                      </p:cBhvr>
                                      <p:tavLst>
                                        <p:tav tm="0">
                                          <p:val>
                                            <p:strVal val="#ppt_x"/>
                                          </p:val>
                                        </p:tav>
                                        <p:tav tm="100000">
                                          <p:val>
                                            <p:strVal val="#ppt_x"/>
                                          </p:val>
                                        </p:tav>
                                      </p:tavLst>
                                    </p:anim>
                                    <p:anim calcmode="lin" valueType="num">
                                      <p:cBhvr>
                                        <p:cTn id="15" dur="2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234536-D59A-F87C-93A9-D6E0D0B69CDF}"/>
              </a:ext>
            </a:extLst>
          </p:cNvPr>
          <p:cNvSpPr>
            <a:spLocks noGrp="1"/>
          </p:cNvSpPr>
          <p:nvPr>
            <p:ph type="title"/>
          </p:nvPr>
        </p:nvSpPr>
        <p:spPr>
          <a:xfrm>
            <a:off x="629381" y="2076450"/>
            <a:ext cx="6447501" cy="990600"/>
          </a:xfrm>
        </p:spPr>
        <p:txBody>
          <a:bodyPr>
            <a:normAutofit/>
          </a:bodyPr>
          <a:lstStyle/>
          <a:p>
            <a:pPr algn="ctr"/>
            <a:r>
              <a:rPr lang="en-US" sz="4800" dirty="0">
                <a:latin typeface="Times New Roman" panose="02020603050405020304" pitchFamily="18" charset="0"/>
                <a:cs typeface="Times New Roman" panose="02020603050405020304" pitchFamily="18" charset="0"/>
              </a:rPr>
              <a:t>Thank you!</a:t>
            </a:r>
          </a:p>
        </p:txBody>
      </p:sp>
      <p:sp>
        <p:nvSpPr>
          <p:cNvPr id="3" name="Slide Number Placeholder 2">
            <a:extLst>
              <a:ext uri="{FF2B5EF4-FFF2-40B4-BE49-F238E27FC236}">
                <a16:creationId xmlns:a16="http://schemas.microsoft.com/office/drawing/2014/main" id="{4F326323-0E17-E809-BAAC-86FF9A75F09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417050908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A674-46AD-60F1-8048-2C9A9F37F930}"/>
              </a:ext>
            </a:extLst>
          </p:cNvPr>
          <p:cNvSpPr>
            <a:spLocks noGrp="1"/>
          </p:cNvSpPr>
          <p:nvPr>
            <p:ph type="title"/>
          </p:nvPr>
        </p:nvSpPr>
        <p:spPr>
          <a:xfrm>
            <a:off x="508001" y="457200"/>
            <a:ext cx="6447501" cy="538120"/>
          </a:xfrm>
        </p:spPr>
        <p:txBody>
          <a:bodyPr/>
          <a:lstStyle/>
          <a:p>
            <a:r>
              <a:rPr lang="en-US" dirty="0">
                <a:latin typeface="Times New Roman" panose="02020603050405020304" pitchFamily="18" charset="0"/>
                <a:cs typeface="Times New Roman" panose="02020603050405020304" pitchFamily="18" charset="0"/>
              </a:rPr>
              <a:t>Purpose of Research (2/2)</a:t>
            </a:r>
          </a:p>
        </p:txBody>
      </p:sp>
      <p:sp>
        <p:nvSpPr>
          <p:cNvPr id="3" name="Content Placeholder 2">
            <a:extLst>
              <a:ext uri="{FF2B5EF4-FFF2-40B4-BE49-F238E27FC236}">
                <a16:creationId xmlns:a16="http://schemas.microsoft.com/office/drawing/2014/main" id="{726B4570-4CCD-5740-D6CB-0527719A9372}"/>
              </a:ext>
            </a:extLst>
          </p:cNvPr>
          <p:cNvSpPr>
            <a:spLocks noGrp="1"/>
          </p:cNvSpPr>
          <p:nvPr>
            <p:ph idx="1"/>
          </p:nvPr>
        </p:nvSpPr>
        <p:spPr>
          <a:xfrm>
            <a:off x="508001" y="1262358"/>
            <a:ext cx="6447501" cy="3268663"/>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study compared four feature selection approaches for predicting wine quality using key variables (Extra Trees Classifier, RF, Gradient Boosting Classifier, XGBOOST). Seven machine learning algorithms were trained, with AdaBoost showing 100% accuracy without feature selection and Random Forest showing increased performance with key variables.</a:t>
            </a:r>
          </a:p>
        </p:txBody>
      </p:sp>
      <p:sp>
        <p:nvSpPr>
          <p:cNvPr id="4" name="Slide Number Placeholder 3">
            <a:extLst>
              <a:ext uri="{FF2B5EF4-FFF2-40B4-BE49-F238E27FC236}">
                <a16:creationId xmlns:a16="http://schemas.microsoft.com/office/drawing/2014/main" id="{DD779F8A-105F-2831-AA74-07D435EC750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5" name="TextBox 4">
            <a:extLst>
              <a:ext uri="{FF2B5EF4-FFF2-40B4-BE49-F238E27FC236}">
                <a16:creationId xmlns:a16="http://schemas.microsoft.com/office/drawing/2014/main" id="{9060A655-B963-666F-9432-434898BDE1FB}"/>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118172436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250" fill="hold"/>
                                        <p:tgtEl>
                                          <p:spTgt spid="5"/>
                                        </p:tgtEl>
                                        <p:attrNameLst>
                                          <p:attrName>ppt_x</p:attrName>
                                        </p:attrNameLst>
                                      </p:cBhvr>
                                      <p:tavLst>
                                        <p:tav tm="0">
                                          <p:val>
                                            <p:strVal val="#ppt_x"/>
                                          </p:val>
                                        </p:tav>
                                        <p:tav tm="100000">
                                          <p:val>
                                            <p:strVal val="#ppt_x"/>
                                          </p:val>
                                        </p:tav>
                                      </p:tavLst>
                                    </p:anim>
                                    <p:anim calcmode="lin" valueType="num">
                                      <p:cBhvr additive="base">
                                        <p:cTn id="14" dur="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2" name="Title 1">
            <a:extLst>
              <a:ext uri="{FF2B5EF4-FFF2-40B4-BE49-F238E27FC236}">
                <a16:creationId xmlns:a16="http://schemas.microsoft.com/office/drawing/2014/main" id="{24792EC4-EF84-71C3-71D6-6F94D6F26128}"/>
              </a:ext>
            </a:extLst>
          </p:cNvPr>
          <p:cNvSpPr>
            <a:spLocks noGrp="1"/>
          </p:cNvSpPr>
          <p:nvPr>
            <p:ph type="title"/>
          </p:nvPr>
        </p:nvSpPr>
        <p:spPr>
          <a:xfrm>
            <a:off x="508001" y="457200"/>
            <a:ext cx="6447501" cy="530028"/>
          </a:xfrm>
        </p:spPr>
        <p:txBody>
          <a:bodyPr/>
          <a:lstStyle/>
          <a:p>
            <a:r>
              <a:rPr lang="en-US" dirty="0">
                <a:latin typeface="Times New Roman" panose="02020603050405020304" pitchFamily="18" charset="0"/>
                <a:cs typeface="Times New Roman" panose="02020603050405020304" pitchFamily="18" charset="0"/>
              </a:rPr>
              <a:t>Six W Questions (1/3)</a:t>
            </a:r>
          </a:p>
        </p:txBody>
      </p:sp>
      <p:sp>
        <p:nvSpPr>
          <p:cNvPr id="3" name="Content Placeholder 2">
            <a:extLst>
              <a:ext uri="{FF2B5EF4-FFF2-40B4-BE49-F238E27FC236}">
                <a16:creationId xmlns:a16="http://schemas.microsoft.com/office/drawing/2014/main" id="{3FE9A3C2-330D-A6BE-CB23-01C076FED7B7}"/>
              </a:ext>
            </a:extLst>
          </p:cNvPr>
          <p:cNvSpPr>
            <a:spLocks noGrp="1"/>
          </p:cNvSpPr>
          <p:nvPr>
            <p:ph idx="1"/>
          </p:nvPr>
        </p:nvSpPr>
        <p:spPr>
          <a:xfrm>
            <a:off x="508001" y="1310910"/>
            <a:ext cx="6515886" cy="3220112"/>
          </a:xfrm>
        </p:spPr>
        <p:txBody>
          <a:bodyPr>
            <a:normAutofit/>
          </a:bodyPr>
          <a:lstStyle/>
          <a:p>
            <a:pPr algn="just"/>
            <a:r>
              <a:rPr lang="en-US" sz="1800" b="1" dirty="0">
                <a:latin typeface="Times New Roman" panose="02020603050405020304" pitchFamily="18" charset="0"/>
                <a:cs typeface="Times New Roman" panose="02020603050405020304" pitchFamily="18" charset="0"/>
              </a:rPr>
              <a:t>What we are measuring? </a:t>
            </a:r>
          </a:p>
          <a:p>
            <a:pPr marL="0" indent="0" algn="just">
              <a:buNone/>
            </a:pPr>
            <a:r>
              <a:rPr lang="en-US" sz="1800" dirty="0">
                <a:latin typeface="Times New Roman" panose="02020603050405020304" pitchFamily="18" charset="0"/>
                <a:cs typeface="Times New Roman" panose="02020603050405020304" pitchFamily="18" charset="0"/>
              </a:rPr>
              <a:t>Wine quality Pinot noir from New Zealand. 18 samples(7 were physicochemical and 47 chemical characteristics)</a:t>
            </a:r>
          </a:p>
          <a:p>
            <a:pPr algn="just"/>
            <a:r>
              <a:rPr lang="en-US" sz="1800" b="1" dirty="0">
                <a:latin typeface="Times New Roman" panose="02020603050405020304" pitchFamily="18" charset="0"/>
                <a:cs typeface="Times New Roman" panose="02020603050405020304" pitchFamily="18" charset="0"/>
              </a:rPr>
              <a:t>How we are measuring?</a:t>
            </a:r>
          </a:p>
          <a:p>
            <a:pPr marL="0" indent="0" algn="just">
              <a:buNone/>
            </a:pPr>
            <a:r>
              <a:rPr lang="en-US" sz="1800" dirty="0">
                <a:latin typeface="Times New Roman" panose="02020603050405020304" pitchFamily="18" charset="0"/>
                <a:cs typeface="Times New Roman" panose="02020603050405020304" pitchFamily="18" charset="0"/>
              </a:rPr>
              <a:t>Synthetic data using the SMOTE method (Synthetic Minority Over-sampling Technique). Synthetic data were generated from 12 original samples.</a:t>
            </a:r>
          </a:p>
          <a:p>
            <a:pPr marL="0" lvl="0" indent="0" algn="just" rtl="0">
              <a:spcBef>
                <a:spcPts val="0"/>
              </a:spcBef>
              <a:spcAft>
                <a:spcPts val="0"/>
              </a:spcAft>
              <a:buNone/>
            </a:pPr>
            <a:endParaRPr lang="el-GR" sz="1800" dirty="0">
              <a:solidFill>
                <a:srgbClr val="434343"/>
              </a:solidFill>
              <a:latin typeface="Times New Roman" panose="02020603050405020304" pitchFamily="18" charset="0"/>
              <a:ea typeface="Roboto"/>
              <a:cs typeface="Times New Roman" panose="02020603050405020304" pitchFamily="18" charset="0"/>
              <a:sym typeface="Roboto"/>
            </a:endParaRPr>
          </a:p>
          <a:p>
            <a:pPr marL="0" indent="0">
              <a:buNone/>
            </a:pPr>
            <a:endParaRPr lang="en-US" dirty="0"/>
          </a:p>
        </p:txBody>
      </p:sp>
      <p:sp>
        <p:nvSpPr>
          <p:cNvPr id="144" name="Google Shape;144;p19"/>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4" name="TextBox 3">
            <a:extLst>
              <a:ext uri="{FF2B5EF4-FFF2-40B4-BE49-F238E27FC236}">
                <a16:creationId xmlns:a16="http://schemas.microsoft.com/office/drawing/2014/main" id="{AF45824E-6F5C-B755-3C59-D3DEE88E08F3}"/>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250" fill="hold"/>
                                        <p:tgtEl>
                                          <p:spTgt spid="4"/>
                                        </p:tgtEl>
                                        <p:attrNameLst>
                                          <p:attrName>ppt_x</p:attrName>
                                        </p:attrNameLst>
                                      </p:cBhvr>
                                      <p:tavLst>
                                        <p:tav tm="0">
                                          <p:val>
                                            <p:strVal val="#ppt_x"/>
                                          </p:val>
                                        </p:tav>
                                        <p:tav tm="100000">
                                          <p:val>
                                            <p:strVal val="#ppt_x"/>
                                          </p:val>
                                        </p:tav>
                                      </p:tavLst>
                                    </p:anim>
                                    <p:anim calcmode="lin" valueType="num">
                                      <p:cBhvr additive="base">
                                        <p:cTn id="32"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2" name="Title 1">
            <a:extLst>
              <a:ext uri="{FF2B5EF4-FFF2-40B4-BE49-F238E27FC236}">
                <a16:creationId xmlns:a16="http://schemas.microsoft.com/office/drawing/2014/main" id="{24792EC4-EF84-71C3-71D6-6F94D6F26128}"/>
              </a:ext>
            </a:extLst>
          </p:cNvPr>
          <p:cNvSpPr>
            <a:spLocks noGrp="1"/>
          </p:cNvSpPr>
          <p:nvPr>
            <p:ph type="title"/>
          </p:nvPr>
        </p:nvSpPr>
        <p:spPr>
          <a:xfrm>
            <a:off x="508001" y="457200"/>
            <a:ext cx="6447501" cy="530028"/>
          </a:xfrm>
        </p:spPr>
        <p:txBody>
          <a:bodyPr/>
          <a:lstStyle/>
          <a:p>
            <a:r>
              <a:rPr lang="en-US" dirty="0">
                <a:latin typeface="Times New Roman" panose="02020603050405020304" pitchFamily="18" charset="0"/>
                <a:cs typeface="Times New Roman" panose="02020603050405020304" pitchFamily="18" charset="0"/>
              </a:rPr>
              <a:t>Six W Questions (2/3)</a:t>
            </a:r>
          </a:p>
        </p:txBody>
      </p:sp>
      <p:sp>
        <p:nvSpPr>
          <p:cNvPr id="3" name="Content Placeholder 2">
            <a:extLst>
              <a:ext uri="{FF2B5EF4-FFF2-40B4-BE49-F238E27FC236}">
                <a16:creationId xmlns:a16="http://schemas.microsoft.com/office/drawing/2014/main" id="{3FE9A3C2-330D-A6BE-CB23-01C076FED7B7}"/>
              </a:ext>
            </a:extLst>
          </p:cNvPr>
          <p:cNvSpPr>
            <a:spLocks noGrp="1"/>
          </p:cNvSpPr>
          <p:nvPr>
            <p:ph idx="1"/>
          </p:nvPr>
        </p:nvSpPr>
        <p:spPr>
          <a:xfrm>
            <a:off x="508001" y="1310910"/>
            <a:ext cx="6515886" cy="3220112"/>
          </a:xfrm>
        </p:spPr>
        <p:txBody>
          <a:bodyPr>
            <a:normAutofit/>
          </a:bodyPr>
          <a:lstStyle/>
          <a:p>
            <a:pPr algn="just"/>
            <a:r>
              <a:rPr lang="en-US" sz="1800" b="1" dirty="0">
                <a:latin typeface="Times New Roman" panose="02020603050405020304" pitchFamily="18" charset="0"/>
                <a:cs typeface="Times New Roman" panose="02020603050405020304" pitchFamily="18" charset="0"/>
              </a:rPr>
              <a:t>Why is knowledge important to us?</a:t>
            </a:r>
          </a:p>
          <a:p>
            <a:pPr marL="0" indent="0" algn="just">
              <a:buNone/>
            </a:pPr>
            <a:r>
              <a:rPr lang="en-US" sz="1800" dirty="0">
                <a:latin typeface="Times New Roman" panose="02020603050405020304" pitchFamily="18" charset="0"/>
                <a:cs typeface="Times New Roman" panose="02020603050405020304" pitchFamily="18" charset="0"/>
              </a:rPr>
              <a:t>Wine quality is an important issue in the wine industry. This research aims to predict the quality of Pinot noir by selecting the most suitable characteristics using machine learning, based on synthetic data and experimental data from different regions of New Zealand.</a:t>
            </a:r>
          </a:p>
          <a:p>
            <a:pPr algn="just"/>
            <a:r>
              <a:rPr lang="en-US" sz="1800" b="1" dirty="0">
                <a:latin typeface="Times New Roman" panose="02020603050405020304" pitchFamily="18" charset="0"/>
                <a:cs typeface="Times New Roman" panose="02020603050405020304" pitchFamily="18" charset="0"/>
              </a:rPr>
              <a:t>Who is the analytic for?</a:t>
            </a:r>
          </a:p>
          <a:p>
            <a:pPr marL="0" indent="0" algn="just">
              <a:buNone/>
            </a:pPr>
            <a:r>
              <a:rPr lang="en-US" sz="1800" dirty="0">
                <a:latin typeface="Times New Roman" panose="02020603050405020304" pitchFamily="18" charset="0"/>
                <a:cs typeface="Times New Roman" panose="02020603050405020304" pitchFamily="18" charset="0"/>
              </a:rPr>
              <a:t>The analysis is aimed at those interested in the wine industry, in particular those who want to predict the quality of Pinot noir using machine learning. The article also mentions that there are experts who worked on predicting the quality of wine.</a:t>
            </a:r>
          </a:p>
        </p:txBody>
      </p:sp>
      <p:sp>
        <p:nvSpPr>
          <p:cNvPr id="144" name="Google Shape;144;p19"/>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4" name="TextBox 3">
            <a:extLst>
              <a:ext uri="{FF2B5EF4-FFF2-40B4-BE49-F238E27FC236}">
                <a16:creationId xmlns:a16="http://schemas.microsoft.com/office/drawing/2014/main" id="{8EE75C42-D4E7-C4B6-74BE-9777F901DFE1}"/>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252954897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250" fill="hold"/>
                                        <p:tgtEl>
                                          <p:spTgt spid="4"/>
                                        </p:tgtEl>
                                        <p:attrNameLst>
                                          <p:attrName>ppt_x</p:attrName>
                                        </p:attrNameLst>
                                      </p:cBhvr>
                                      <p:tavLst>
                                        <p:tav tm="0">
                                          <p:val>
                                            <p:strVal val="#ppt_x"/>
                                          </p:val>
                                        </p:tav>
                                        <p:tav tm="100000">
                                          <p:val>
                                            <p:strVal val="#ppt_x"/>
                                          </p:val>
                                        </p:tav>
                                      </p:tavLst>
                                    </p:anim>
                                    <p:anim calcmode="lin" valueType="num">
                                      <p:cBhvr additive="base">
                                        <p:cTn id="32"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2" name="Title 1">
            <a:extLst>
              <a:ext uri="{FF2B5EF4-FFF2-40B4-BE49-F238E27FC236}">
                <a16:creationId xmlns:a16="http://schemas.microsoft.com/office/drawing/2014/main" id="{24792EC4-EF84-71C3-71D6-6F94D6F26128}"/>
              </a:ext>
            </a:extLst>
          </p:cNvPr>
          <p:cNvSpPr>
            <a:spLocks noGrp="1"/>
          </p:cNvSpPr>
          <p:nvPr>
            <p:ph type="title"/>
          </p:nvPr>
        </p:nvSpPr>
        <p:spPr>
          <a:xfrm>
            <a:off x="508001" y="457200"/>
            <a:ext cx="6447501" cy="530028"/>
          </a:xfrm>
        </p:spPr>
        <p:txBody>
          <a:bodyPr/>
          <a:lstStyle/>
          <a:p>
            <a:r>
              <a:rPr lang="en-US" dirty="0">
                <a:latin typeface="Times New Roman" panose="02020603050405020304" pitchFamily="18" charset="0"/>
                <a:cs typeface="Times New Roman" panose="02020603050405020304" pitchFamily="18" charset="0"/>
              </a:rPr>
              <a:t>Six W Questions (3/3)</a:t>
            </a:r>
          </a:p>
        </p:txBody>
      </p:sp>
      <p:sp>
        <p:nvSpPr>
          <p:cNvPr id="3" name="Content Placeholder 2">
            <a:extLst>
              <a:ext uri="{FF2B5EF4-FFF2-40B4-BE49-F238E27FC236}">
                <a16:creationId xmlns:a16="http://schemas.microsoft.com/office/drawing/2014/main" id="{3FE9A3C2-330D-A6BE-CB23-01C076FED7B7}"/>
              </a:ext>
            </a:extLst>
          </p:cNvPr>
          <p:cNvSpPr>
            <a:spLocks noGrp="1"/>
          </p:cNvSpPr>
          <p:nvPr>
            <p:ph idx="1"/>
          </p:nvPr>
        </p:nvSpPr>
        <p:spPr>
          <a:xfrm>
            <a:off x="508001" y="1310910"/>
            <a:ext cx="6515886" cy="3220112"/>
          </a:xfrm>
        </p:spPr>
        <p:txBody>
          <a:bodyPr>
            <a:normAutofit/>
          </a:bodyPr>
          <a:lstStyle/>
          <a:p>
            <a:r>
              <a:rPr lang="en-US" sz="1800" b="1" dirty="0">
                <a:latin typeface="Times New Roman" panose="02020603050405020304" pitchFamily="18" charset="0"/>
                <a:cs typeface="Times New Roman" panose="02020603050405020304" pitchFamily="18" charset="0"/>
              </a:rPr>
              <a:t>Where does the data collection happen?</a:t>
            </a:r>
          </a:p>
          <a:p>
            <a:pPr marL="0" indent="0">
              <a:buNone/>
            </a:pPr>
            <a:r>
              <a:rPr lang="en-US" sz="1800" dirty="0">
                <a:latin typeface="Times New Roman" panose="02020603050405020304" pitchFamily="18" charset="0"/>
                <a:cs typeface="Times New Roman" panose="02020603050405020304" pitchFamily="18" charset="0"/>
              </a:rPr>
              <a:t>Experimental data is collected from various and varied regions throughout New Zealand that produce Pinot noir wine.</a:t>
            </a:r>
          </a:p>
          <a:p>
            <a:r>
              <a:rPr lang="en-US" sz="1800" b="1" dirty="0">
                <a:latin typeface="Times New Roman" panose="02020603050405020304" pitchFamily="18" charset="0"/>
                <a:cs typeface="Times New Roman" panose="02020603050405020304" pitchFamily="18" charset="0"/>
              </a:rPr>
              <a:t>When does the data collection &amp; feedback occur? </a:t>
            </a:r>
          </a:p>
          <a:p>
            <a:pPr marL="0" indent="0">
              <a:buNone/>
            </a:pPr>
            <a:r>
              <a:rPr lang="en-US" sz="1800" dirty="0">
                <a:latin typeface="Times New Roman" panose="02020603050405020304" pitchFamily="18" charset="0"/>
                <a:cs typeface="Times New Roman" panose="02020603050405020304" pitchFamily="18" charset="0"/>
              </a:rPr>
              <a:t>No specific information is provided about when the data is collected or the feedback is given.</a:t>
            </a:r>
          </a:p>
        </p:txBody>
      </p:sp>
      <p:sp>
        <p:nvSpPr>
          <p:cNvPr id="144" name="Google Shape;144;p19"/>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4" name="TextBox 3">
            <a:extLst>
              <a:ext uri="{FF2B5EF4-FFF2-40B4-BE49-F238E27FC236}">
                <a16:creationId xmlns:a16="http://schemas.microsoft.com/office/drawing/2014/main" id="{1D38C1C2-C079-AEF0-26DF-0AC84410D013}"/>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205121451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250" fill="hold"/>
                                        <p:tgtEl>
                                          <p:spTgt spid="4"/>
                                        </p:tgtEl>
                                        <p:attrNameLst>
                                          <p:attrName>ppt_x</p:attrName>
                                        </p:attrNameLst>
                                      </p:cBhvr>
                                      <p:tavLst>
                                        <p:tav tm="0">
                                          <p:val>
                                            <p:strVal val="#ppt_x"/>
                                          </p:val>
                                        </p:tav>
                                        <p:tav tm="100000">
                                          <p:val>
                                            <p:strVal val="#ppt_x"/>
                                          </p:val>
                                        </p:tav>
                                      </p:tavLst>
                                    </p:anim>
                                    <p:anim calcmode="lin" valueType="num">
                                      <p:cBhvr additive="base">
                                        <p:cTn id="32"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013C7-115A-C77D-25A6-2AB621E21620}"/>
              </a:ext>
            </a:extLst>
          </p:cNvPr>
          <p:cNvSpPr>
            <a:spLocks noGrp="1"/>
          </p:cNvSpPr>
          <p:nvPr>
            <p:ph type="title"/>
          </p:nvPr>
        </p:nvSpPr>
        <p:spPr>
          <a:xfrm>
            <a:off x="508001" y="277152"/>
            <a:ext cx="6447501" cy="554304"/>
          </a:xfrm>
        </p:spPr>
        <p:txBody>
          <a:bodyPr>
            <a:normAutofit/>
          </a:bodyPr>
          <a:lstStyle/>
          <a:p>
            <a:r>
              <a:rPr lang="en-US" dirty="0">
                <a:latin typeface="Times New Roman" panose="02020603050405020304" pitchFamily="18" charset="0"/>
                <a:cs typeface="Times New Roman" panose="02020603050405020304" pitchFamily="18" charset="0"/>
              </a:rPr>
              <a:t>Measurement Model (1/4)</a:t>
            </a:r>
          </a:p>
        </p:txBody>
      </p:sp>
      <p:sp>
        <p:nvSpPr>
          <p:cNvPr id="8" name="Content Placeholder 7">
            <a:extLst>
              <a:ext uri="{FF2B5EF4-FFF2-40B4-BE49-F238E27FC236}">
                <a16:creationId xmlns:a16="http://schemas.microsoft.com/office/drawing/2014/main" id="{22EF5DDE-EF1F-9689-D86C-C247870082C4}"/>
              </a:ext>
            </a:extLst>
          </p:cNvPr>
          <p:cNvSpPr>
            <a:spLocks noGrp="1"/>
          </p:cNvSpPr>
          <p:nvPr>
            <p:ph idx="1"/>
          </p:nvPr>
        </p:nvSpPr>
        <p:spPr>
          <a:xfrm>
            <a:off x="541838" y="1685930"/>
            <a:ext cx="4177287" cy="3373861"/>
          </a:xfrm>
        </p:spPr>
        <p:txBody>
          <a:bodyPr/>
          <a:lstStyle/>
          <a:p>
            <a:pPr marL="171450" marR="0" lvl="0" indent="-1714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lang="en-US" altLang="en-US" sz="1200" b="1"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C</a:t>
            </a:r>
            <a:r>
              <a:rPr kumimoji="0" lang="en-US" altLang="en-US" sz="1200" b="1"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onstructs</a:t>
            </a:r>
            <a:endPar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endParaRPr>
          </a:p>
          <a:p>
            <a:pPr marR="0" lvl="0" indent="0" algn="just" defTabSz="914400" rtl="0" eaLnBrk="0" fontAlgn="base" latinLnBrk="0" hangingPunct="0">
              <a:lnSpc>
                <a:spcPct val="150000"/>
              </a:lnSpc>
              <a:spcBef>
                <a:spcPct val="0"/>
              </a:spcBef>
              <a:spcAft>
                <a:spcPct val="0"/>
              </a:spcAft>
              <a:buClrTx/>
              <a:buSzTx/>
              <a:buNone/>
              <a:tabLst/>
            </a:pPr>
            <a:r>
              <a:rPr lang="en-US" altLang="en-US" sz="12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 W</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ine quality</a:t>
            </a:r>
          </a:p>
          <a:p>
            <a:pPr marL="171450" marR="0" lvl="0" indent="-1714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lang="en-US" altLang="en-US" sz="1200" b="1"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L</a:t>
            </a:r>
            <a:r>
              <a:rPr kumimoji="0" lang="en-US" altLang="en-US" sz="1200" b="1"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atent variable </a:t>
            </a:r>
          </a:p>
          <a:p>
            <a:pPr marR="0" lvl="0" indent="0" algn="just" defTabSz="914400" rtl="0" eaLnBrk="0" fontAlgn="base" latinLnBrk="0" hangingPunct="0">
              <a:lnSpc>
                <a:spcPct val="150000"/>
              </a:lnSpc>
              <a:spcBef>
                <a:spcPct val="0"/>
              </a:spcBef>
              <a:spcAft>
                <a:spcPct val="0"/>
              </a:spcAft>
              <a:buClrTx/>
              <a:buSz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The key latent variable on this scenario is the wine quality.</a:t>
            </a:r>
            <a:endParaRPr kumimoji="0" lang="en-US" altLang="en-US" sz="1200" b="1"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endParaRPr>
          </a:p>
          <a:p>
            <a:pPr marL="171450" marR="0" lvl="0" indent="-1714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lang="en-US" altLang="en-US" sz="1200" b="1"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T</a:t>
            </a:r>
            <a:r>
              <a:rPr kumimoji="0" lang="en-US" altLang="en-US" sz="1200" b="1"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he indicators? (text and graphics)</a:t>
            </a:r>
            <a:endParaRPr lang="en-US" altLang="en-US" sz="1200" dirty="0">
              <a:ea typeface="Calibri Light" panose="020F0302020204030204" pitchFamily="34" charset="0"/>
            </a:endParaRPr>
          </a:p>
          <a:p>
            <a:pPr marL="303213" lvl="1" indent="-36513" algn="just">
              <a:lnSpc>
                <a:spcPct val="150000"/>
              </a:lnSpc>
              <a:buClrTx/>
              <a:buFont typeface="Arial" panose="020B0604020202020204" pitchFamily="34" charset="0"/>
              <a:buChar char="•"/>
            </a:pP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 Chemical makeup (</a:t>
            </a:r>
            <a:r>
              <a:rPr lang="en-US" sz="1200" dirty="0">
                <a:solidFill>
                  <a:srgbClr val="000000"/>
                </a:solidFill>
                <a:effectLst/>
                <a:latin typeface="Times New Roman" panose="02020603050405020304" pitchFamily="18" charset="0"/>
                <a:ea typeface="Calibri Light" panose="020F0302020204030204" pitchFamily="34" charset="0"/>
              </a:rPr>
              <a:t>casual</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a:t>
            </a:r>
          </a:p>
          <a:p>
            <a:pPr marL="303213" lvl="1" indent="-36513" algn="just">
              <a:lnSpc>
                <a:spcPct val="150000"/>
              </a:lnSpc>
              <a:buClrTx/>
              <a:buFont typeface="Arial" panose="020B0604020202020204" pitchFamily="34" charset="0"/>
              <a:buChar char="•"/>
            </a:pP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  </a:t>
            </a:r>
            <a:r>
              <a:rPr lang="en-US" altLang="en-US" sz="12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S</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ensory qualities (</a:t>
            </a:r>
            <a:r>
              <a:rPr lang="en-US" sz="1200" dirty="0">
                <a:solidFill>
                  <a:srgbClr val="000000"/>
                </a:solidFill>
                <a:effectLst/>
                <a:latin typeface="Times New Roman" panose="02020603050405020304" pitchFamily="18" charset="0"/>
                <a:ea typeface="Calibri Light" panose="020F0302020204030204" pitchFamily="34" charset="0"/>
              </a:rPr>
              <a:t>casual</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a:t>
            </a:r>
          </a:p>
          <a:p>
            <a:pPr marL="303213" lvl="1" indent="-36513" algn="just">
              <a:lnSpc>
                <a:spcPct val="150000"/>
              </a:lnSpc>
              <a:buClrTx/>
              <a:buFont typeface="Arial" panose="020B0604020202020204" pitchFamily="34" charset="0"/>
              <a:buChar char="•"/>
            </a:pP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 </a:t>
            </a:r>
            <a:r>
              <a:rPr lang="en-US" altLang="en-US" sz="12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O</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pinions of experts (effect)</a:t>
            </a:r>
          </a:p>
          <a:p>
            <a:pPr marL="303213" lvl="1" indent="-36513" algn="just">
              <a:lnSpc>
                <a:spcPct val="150000"/>
              </a:lnSpc>
              <a:buClrTx/>
              <a:buFont typeface="Arial" panose="020B0604020202020204" pitchFamily="34" charset="0"/>
              <a:buChar char="•"/>
            </a:pPr>
            <a:r>
              <a:rPr lang="en-US" altLang="en-US" sz="12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 Machine Learning Models</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 (effect)</a:t>
            </a: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3" name="Slide Number Placeholder 2">
            <a:extLst>
              <a:ext uri="{FF2B5EF4-FFF2-40B4-BE49-F238E27FC236}">
                <a16:creationId xmlns:a16="http://schemas.microsoft.com/office/drawing/2014/main" id="{66453121-1071-540A-1CDB-89655136C2E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5" name="Rectangle 3">
            <a:extLst>
              <a:ext uri="{FF2B5EF4-FFF2-40B4-BE49-F238E27FC236}">
                <a16:creationId xmlns:a16="http://schemas.microsoft.com/office/drawing/2014/main" id="{105858FC-F986-F0E3-4D8E-C87E34CBB6D8}"/>
              </a:ext>
            </a:extLst>
          </p:cNvPr>
          <p:cNvSpPr>
            <a:spLocks noChangeArrowheads="1"/>
          </p:cNvSpPr>
          <p:nvPr/>
        </p:nvSpPr>
        <p:spPr bwMode="auto">
          <a:xfrm>
            <a:off x="147125" y="195044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descr="A diagram of a wine quality&#10;&#10;Description automatically generated">
            <a:extLst>
              <a:ext uri="{FF2B5EF4-FFF2-40B4-BE49-F238E27FC236}">
                <a16:creationId xmlns:a16="http://schemas.microsoft.com/office/drawing/2014/main" id="{D9017E7A-E014-EA08-31CF-02EF0FEBF25D}"/>
              </a:ext>
            </a:extLst>
          </p:cNvPr>
          <p:cNvPicPr>
            <a:picLocks noChangeAspect="1"/>
          </p:cNvPicPr>
          <p:nvPr/>
        </p:nvPicPr>
        <p:blipFill>
          <a:blip r:embed="rId2"/>
          <a:stretch>
            <a:fillRect/>
          </a:stretch>
        </p:blipFill>
        <p:spPr>
          <a:xfrm>
            <a:off x="2574600" y="831456"/>
            <a:ext cx="4289049" cy="1434214"/>
          </a:xfrm>
          <a:prstGeom prst="rect">
            <a:avLst/>
          </a:prstGeom>
        </p:spPr>
      </p:pic>
      <p:sp>
        <p:nvSpPr>
          <p:cNvPr id="4" name="TextBox 3">
            <a:extLst>
              <a:ext uri="{FF2B5EF4-FFF2-40B4-BE49-F238E27FC236}">
                <a16:creationId xmlns:a16="http://schemas.microsoft.com/office/drawing/2014/main" id="{332A81A9-2483-484A-65E5-07F223528FC2}"/>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382003364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50" fill="hold"/>
                                        <p:tgtEl>
                                          <p:spTgt spid="7"/>
                                        </p:tgtEl>
                                        <p:attrNameLst>
                                          <p:attrName>ppt_x</p:attrName>
                                        </p:attrNameLst>
                                      </p:cBhvr>
                                      <p:tavLst>
                                        <p:tav tm="0">
                                          <p:val>
                                            <p:strVal val="#ppt_x"/>
                                          </p:val>
                                        </p:tav>
                                        <p:tav tm="100000">
                                          <p:val>
                                            <p:strVal val="#ppt_x"/>
                                          </p:val>
                                        </p:tav>
                                      </p:tavLst>
                                    </p:anim>
                                    <p:anim calcmode="lin" valueType="num">
                                      <p:cBhvr additive="base">
                                        <p:cTn id="8" dur="2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2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additive="base">
                                        <p:cTn id="19" dur="25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 calcmode="lin" valueType="num">
                                      <p:cBhvr additive="base">
                                        <p:cTn id="25" dur="25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 calcmode="lin" valueType="num">
                                      <p:cBhvr additive="base">
                                        <p:cTn id="31" dur="25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 calcmode="lin" valueType="num">
                                      <p:cBhvr additive="base">
                                        <p:cTn id="37" dur="25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8" dur="25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5" end="5"/>
                                            </p:txEl>
                                          </p:spTgt>
                                        </p:tgtEl>
                                        <p:attrNameLst>
                                          <p:attrName>style.visibility</p:attrName>
                                        </p:attrNameLst>
                                      </p:cBhvr>
                                      <p:to>
                                        <p:strVal val="visible"/>
                                      </p:to>
                                    </p:set>
                                    <p:anim calcmode="lin" valueType="num">
                                      <p:cBhvr additive="base">
                                        <p:cTn id="43" dur="25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44" dur="250" fill="hold"/>
                                        <p:tgtEl>
                                          <p:spTgt spid="8">
                                            <p:txEl>
                                              <p:pRg st="5" end="5"/>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
                                            <p:txEl>
                                              <p:pRg st="6" end="6"/>
                                            </p:txEl>
                                          </p:spTgt>
                                        </p:tgtEl>
                                        <p:attrNameLst>
                                          <p:attrName>style.visibility</p:attrName>
                                        </p:attrNameLst>
                                      </p:cBhvr>
                                      <p:to>
                                        <p:strVal val="visible"/>
                                      </p:to>
                                    </p:set>
                                    <p:anim calcmode="lin" valueType="num">
                                      <p:cBhvr additive="base">
                                        <p:cTn id="47" dur="25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48" dur="250" fill="hold"/>
                                        <p:tgtEl>
                                          <p:spTgt spid="8">
                                            <p:txEl>
                                              <p:pRg st="6" end="6"/>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8">
                                            <p:txEl>
                                              <p:pRg st="7" end="7"/>
                                            </p:txEl>
                                          </p:spTgt>
                                        </p:tgtEl>
                                        <p:attrNameLst>
                                          <p:attrName>style.visibility</p:attrName>
                                        </p:attrNameLst>
                                      </p:cBhvr>
                                      <p:to>
                                        <p:strVal val="visible"/>
                                      </p:to>
                                    </p:set>
                                    <p:anim calcmode="lin" valueType="num">
                                      <p:cBhvr additive="base">
                                        <p:cTn id="51" dur="25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52" dur="250" fill="hold"/>
                                        <p:tgtEl>
                                          <p:spTgt spid="8">
                                            <p:txEl>
                                              <p:pRg st="7" end="7"/>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8">
                                            <p:txEl>
                                              <p:pRg st="8" end="8"/>
                                            </p:txEl>
                                          </p:spTgt>
                                        </p:tgtEl>
                                        <p:attrNameLst>
                                          <p:attrName>style.visibility</p:attrName>
                                        </p:attrNameLst>
                                      </p:cBhvr>
                                      <p:to>
                                        <p:strVal val="visible"/>
                                      </p:to>
                                    </p:set>
                                    <p:anim calcmode="lin" valueType="num">
                                      <p:cBhvr additive="base">
                                        <p:cTn id="55" dur="25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56" dur="25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250" fill="hold"/>
                                        <p:tgtEl>
                                          <p:spTgt spid="4"/>
                                        </p:tgtEl>
                                        <p:attrNameLst>
                                          <p:attrName>ppt_x</p:attrName>
                                        </p:attrNameLst>
                                      </p:cBhvr>
                                      <p:tavLst>
                                        <p:tav tm="0">
                                          <p:val>
                                            <p:strVal val="#ppt_x"/>
                                          </p:val>
                                        </p:tav>
                                        <p:tav tm="100000">
                                          <p:val>
                                            <p:strVal val="#ppt_x"/>
                                          </p:val>
                                        </p:tav>
                                      </p:tavLst>
                                    </p:anim>
                                    <p:anim calcmode="lin" valueType="num">
                                      <p:cBhvr additive="base">
                                        <p:cTn id="62"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6AE30-D15A-7D85-0C67-6969CD8D8054}"/>
              </a:ext>
            </a:extLst>
          </p:cNvPr>
          <p:cNvSpPr>
            <a:spLocks noGrp="1"/>
          </p:cNvSpPr>
          <p:nvPr>
            <p:ph type="title"/>
          </p:nvPr>
        </p:nvSpPr>
        <p:spPr>
          <a:xfrm>
            <a:off x="394713" y="379311"/>
            <a:ext cx="6447501" cy="600340"/>
          </a:xfrm>
        </p:spPr>
        <p:txBody>
          <a:bodyPr/>
          <a:lstStyle/>
          <a:p>
            <a:r>
              <a:rPr lang="en-US" dirty="0">
                <a:latin typeface="Times New Roman" panose="02020603050405020304" pitchFamily="18" charset="0"/>
                <a:cs typeface="Times New Roman" panose="02020603050405020304" pitchFamily="18" charset="0"/>
              </a:rPr>
              <a:t>Measurement Model - Constructs Type (2/4)</a:t>
            </a:r>
          </a:p>
        </p:txBody>
      </p:sp>
      <p:sp>
        <p:nvSpPr>
          <p:cNvPr id="8" name="Content Placeholder 7">
            <a:extLst>
              <a:ext uri="{FF2B5EF4-FFF2-40B4-BE49-F238E27FC236}">
                <a16:creationId xmlns:a16="http://schemas.microsoft.com/office/drawing/2014/main" id="{0CD9D90E-9A7B-19B1-EB9A-A001CC7D6E0A}"/>
              </a:ext>
            </a:extLst>
          </p:cNvPr>
          <p:cNvSpPr>
            <a:spLocks noGrp="1"/>
          </p:cNvSpPr>
          <p:nvPr>
            <p:ph idx="1"/>
          </p:nvPr>
        </p:nvSpPr>
        <p:spPr>
          <a:xfrm>
            <a:off x="311967" y="1346824"/>
            <a:ext cx="7076062" cy="2449852"/>
          </a:xfrm>
        </p:spPr>
        <p:txBody>
          <a:bodyPr/>
          <a:lstStyle/>
          <a:p>
            <a:pPr algn="just"/>
            <a:r>
              <a:rPr lang="en-US" sz="18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C</a:t>
            </a:r>
            <a:r>
              <a:rPr lang="en-US" sz="1800" dirty="0">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hemical composition both continuous and discrete according (the flavor,4-ethyl-2-methoxyphenol)</a:t>
            </a:r>
          </a:p>
          <a:p>
            <a:pPr algn="just"/>
            <a:r>
              <a:rPr lang="en-US" sz="18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S</a:t>
            </a:r>
            <a:r>
              <a:rPr lang="en-US" sz="1800" dirty="0">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ensory characteristics (softness, black glass) </a:t>
            </a:r>
          </a:p>
          <a:p>
            <a:pPr algn="just"/>
            <a:r>
              <a:rPr lang="en-US" sz="1800" dirty="0">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Assessments from experts are continuous </a:t>
            </a:r>
          </a:p>
          <a:p>
            <a:pPr algn="just"/>
            <a:r>
              <a:rPr lang="en-US" sz="1800" dirty="0">
                <a:solidFill>
                  <a:srgbClr val="000000"/>
                </a:solidFill>
                <a:latin typeface="Times New Roman" panose="02020603050405020304" pitchFamily="18" charset="0"/>
                <a:ea typeface="Calibri Light" panose="020F0302020204030204" pitchFamily="34" charset="0"/>
                <a:cs typeface="Times New Roman" panose="02020603050405020304" pitchFamily="18" charset="0"/>
              </a:rPr>
              <a:t>M</a:t>
            </a:r>
            <a:r>
              <a:rPr lang="en-US" sz="1800" dirty="0">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achine learning models results are continuous </a:t>
            </a:r>
          </a:p>
          <a:p>
            <a:pPr algn="just"/>
            <a:r>
              <a:rPr lang="en-US" sz="1800" dirty="0">
                <a:solidFill>
                  <a:srgbClr val="000000"/>
                </a:solidFill>
                <a:effectLst/>
                <a:latin typeface="Times New Roman" panose="02020603050405020304" pitchFamily="18" charset="0"/>
                <a:ea typeface="Calibri Light" panose="020F0302020204030204" pitchFamily="34" charset="0"/>
                <a:cs typeface="Times New Roman" panose="02020603050405020304" pitchFamily="18" charset="0"/>
              </a:rPr>
              <a:t>The wine quality is continuous (rating from low to high)</a:t>
            </a:r>
          </a:p>
          <a:p>
            <a:endParaRPr lang="en-US" dirty="0"/>
          </a:p>
        </p:txBody>
      </p:sp>
      <p:sp>
        <p:nvSpPr>
          <p:cNvPr id="3" name="Slide Number Placeholder 2">
            <a:extLst>
              <a:ext uri="{FF2B5EF4-FFF2-40B4-BE49-F238E27FC236}">
                <a16:creationId xmlns:a16="http://schemas.microsoft.com/office/drawing/2014/main" id="{E45A3B20-FBD1-A8C3-5651-E2B54BD691A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4" name="TextBox 3">
            <a:extLst>
              <a:ext uri="{FF2B5EF4-FFF2-40B4-BE49-F238E27FC236}">
                <a16:creationId xmlns:a16="http://schemas.microsoft.com/office/drawing/2014/main" id="{87917D3D-E8F9-3785-C9F6-C40B11726416}"/>
              </a:ext>
            </a:extLst>
          </p:cNvPr>
          <p:cNvSpPr txBox="1"/>
          <p:nvPr/>
        </p:nvSpPr>
        <p:spPr>
          <a:xfrm>
            <a:off x="8794596" y="4830696"/>
            <a:ext cx="349404" cy="307777"/>
          </a:xfrm>
          <a:prstGeom prst="rect">
            <a:avLst/>
          </a:prstGeom>
          <a:noFill/>
        </p:spPr>
        <p:txBody>
          <a:bodyPr wrap="square" rtlCol="0">
            <a:spAutoFit/>
          </a:bodyPr>
          <a:lstStyle/>
          <a:p>
            <a:r>
              <a:rPr lang="en-US" b="1" i="0" dirty="0">
                <a:solidFill>
                  <a:srgbClr val="13FF3A"/>
                </a:solidFill>
                <a:effectLst/>
                <a:latin typeface="Google Sans"/>
              </a:rPr>
              <a:t>✓</a:t>
            </a:r>
            <a:endParaRPr lang="en-US" b="1" dirty="0">
              <a:solidFill>
                <a:srgbClr val="13FF3A"/>
              </a:solidFill>
            </a:endParaRPr>
          </a:p>
        </p:txBody>
      </p:sp>
    </p:spTree>
    <p:extLst>
      <p:ext uri="{BB962C8B-B14F-4D97-AF65-F5344CB8AC3E}">
        <p14:creationId xmlns:p14="http://schemas.microsoft.com/office/powerpoint/2010/main" val="361740944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2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25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25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25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25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250" fill="hold"/>
                                        <p:tgtEl>
                                          <p:spTgt spid="4"/>
                                        </p:tgtEl>
                                        <p:attrNameLst>
                                          <p:attrName>ppt_x</p:attrName>
                                        </p:attrNameLst>
                                      </p:cBhvr>
                                      <p:tavLst>
                                        <p:tav tm="0">
                                          <p:val>
                                            <p:strVal val="#ppt_x"/>
                                          </p:val>
                                        </p:tav>
                                        <p:tav tm="100000">
                                          <p:val>
                                            <p:strVal val="#ppt_x"/>
                                          </p:val>
                                        </p:tav>
                                      </p:tavLst>
                                    </p:anim>
                                    <p:anim calcmode="lin" valueType="num">
                                      <p:cBhvr additive="base">
                                        <p:cTn id="38" dur="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4"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840</TotalTime>
  <Words>1286</Words>
  <Application>Microsoft Office PowerPoint</Application>
  <PresentationFormat>On-screen Show (16:9)</PresentationFormat>
  <Paragraphs>409</Paragraphs>
  <Slides>30</Slides>
  <Notes>20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Wingdings 3</vt:lpstr>
      <vt:lpstr>Courier New</vt:lpstr>
      <vt:lpstr>Times New Roman</vt:lpstr>
      <vt:lpstr>Symbol</vt:lpstr>
      <vt:lpstr>Wingdings</vt:lpstr>
      <vt:lpstr>Arial</vt:lpstr>
      <vt:lpstr>Google Sans</vt:lpstr>
      <vt:lpstr>Trebuchet MS</vt:lpstr>
      <vt:lpstr>Calibri</vt:lpstr>
      <vt:lpstr>Roboto</vt:lpstr>
      <vt:lpstr>Facet</vt:lpstr>
      <vt:lpstr>Wine Data Set</vt:lpstr>
      <vt:lpstr>Wine Data Set</vt:lpstr>
      <vt:lpstr>Purpose of Research (1/2)</vt:lpstr>
      <vt:lpstr>Purpose of Research (2/2)</vt:lpstr>
      <vt:lpstr>Six W Questions (1/3)</vt:lpstr>
      <vt:lpstr>Six W Questions (2/3)</vt:lpstr>
      <vt:lpstr>Six W Questions (3/3)</vt:lpstr>
      <vt:lpstr>Measurement Model (1/4)</vt:lpstr>
      <vt:lpstr>Measurement Model - Constructs Type (2/4)</vt:lpstr>
      <vt:lpstr>Measurement Model - Instruments (3/4)</vt:lpstr>
      <vt:lpstr>Measurement Model – Math Model (4/4)</vt:lpstr>
      <vt:lpstr>Predictive Model</vt:lpstr>
      <vt:lpstr>Features selection</vt:lpstr>
      <vt:lpstr>Accuracy</vt:lpstr>
      <vt:lpstr>Variables in DataSet</vt:lpstr>
      <vt:lpstr>Descriptive Statistics</vt:lpstr>
      <vt:lpstr>PowerPoint Presentation</vt:lpstr>
      <vt:lpstr>PowerPoint Presentation</vt:lpstr>
      <vt:lpstr>PowerPoint Presentation</vt:lpstr>
      <vt:lpstr>PowerPoint Presentation</vt:lpstr>
      <vt:lpstr>Machine Learning Model – all features</vt:lpstr>
      <vt:lpstr>Top 5 variables </vt:lpstr>
      <vt:lpstr>Random Forest Variables VS 4 essential</vt:lpstr>
      <vt:lpstr>Correlation Analysis</vt:lpstr>
      <vt:lpstr>PowerPoint Presentation</vt:lpstr>
      <vt:lpstr>Correlation Analysis</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Data Set</dc:title>
  <cp:lastModifiedBy>Kelepiri, Zoi</cp:lastModifiedBy>
  <cp:revision>72</cp:revision>
  <dcterms:modified xsi:type="dcterms:W3CDTF">2024-01-31T09:34:55Z</dcterms:modified>
</cp:coreProperties>
</file>