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37"/>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326" r:id="rId14"/>
    <p:sldId id="263" r:id="rId15"/>
    <p:sldId id="264" r:id="rId16"/>
    <p:sldId id="265" r:id="rId17"/>
    <p:sldId id="266" r:id="rId18"/>
    <p:sldId id="315" r:id="rId19"/>
    <p:sldId id="316" r:id="rId20"/>
    <p:sldId id="317" r:id="rId21"/>
    <p:sldId id="319" r:id="rId22"/>
    <p:sldId id="330" r:id="rId23"/>
    <p:sldId id="328" r:id="rId24"/>
    <p:sldId id="329" r:id="rId25"/>
    <p:sldId id="332" r:id="rId26"/>
    <p:sldId id="333" r:id="rId27"/>
    <p:sldId id="267" r:id="rId28"/>
    <p:sldId id="320" r:id="rId29"/>
    <p:sldId id="334" r:id="rId30"/>
    <p:sldId id="323" r:id="rId31"/>
    <p:sldId id="322" r:id="rId32"/>
    <p:sldId id="335" r:id="rId33"/>
    <p:sldId id="324" r:id="rId34"/>
    <p:sldId id="327" r:id="rId35"/>
    <p:sldId id="325"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
      <p:font typeface="Wingdings 3" panose="05040102010807070707" pitchFamily="18" charset="2"/>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9AE6F-7A48-4F0D-8BFB-DAEB77F0EA7C}" v="12" dt="2024-02-01T11:16:13.996"/>
  </p1510:revLst>
</p1510:revInfo>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epiri, Zoi" userId="87bd0bed-c9e6-4c02-915b-1a0910482405" providerId="ADAL" clId="{2999AE6F-7A48-4F0D-8BFB-DAEB77F0EA7C}"/>
    <pc:docChg chg="undo custSel addSld delSld modSld sldOrd">
      <pc:chgData name="Kelepiri, Zoi" userId="87bd0bed-c9e6-4c02-915b-1a0910482405" providerId="ADAL" clId="{2999AE6F-7A48-4F0D-8BFB-DAEB77F0EA7C}" dt="2024-02-01T11:16:13.996" v="71"/>
      <pc:docMkLst>
        <pc:docMk/>
      </pc:docMkLst>
      <pc:sldChg chg="addSp delSp modSp">
        <pc:chgData name="Kelepiri, Zoi" userId="87bd0bed-c9e6-4c02-915b-1a0910482405" providerId="ADAL" clId="{2999AE6F-7A48-4F0D-8BFB-DAEB77F0EA7C}" dt="2024-02-01T11:11:17.176" v="6"/>
        <pc:sldMkLst>
          <pc:docMk/>
          <pc:sldMk cId="818186853" sldId="319"/>
        </pc:sldMkLst>
        <pc:graphicFrameChg chg="add del mod">
          <ac:chgData name="Kelepiri, Zoi" userId="87bd0bed-c9e6-4c02-915b-1a0910482405" providerId="ADAL" clId="{2999AE6F-7A48-4F0D-8BFB-DAEB77F0EA7C}" dt="2024-02-01T11:11:14.569" v="4"/>
          <ac:graphicFrameMkLst>
            <pc:docMk/>
            <pc:sldMk cId="818186853" sldId="319"/>
            <ac:graphicFrameMk id="4" creationId="{EFEDBC8F-B778-B44C-1B71-966FC5C470C4}"/>
          </ac:graphicFrameMkLst>
        </pc:graphicFrameChg>
        <pc:graphicFrameChg chg="add del mod">
          <ac:chgData name="Kelepiri, Zoi" userId="87bd0bed-c9e6-4c02-915b-1a0910482405" providerId="ADAL" clId="{2999AE6F-7A48-4F0D-8BFB-DAEB77F0EA7C}" dt="2024-02-01T11:11:17.176" v="6"/>
          <ac:graphicFrameMkLst>
            <pc:docMk/>
            <pc:sldMk cId="818186853" sldId="319"/>
            <ac:graphicFrameMk id="5" creationId="{3048211B-1A2F-4182-A9B2-4899FC1AD8E4}"/>
          </ac:graphicFrameMkLst>
        </pc:graphicFrameChg>
      </pc:sldChg>
      <pc:sldChg chg="addSp modSp new mod ord">
        <pc:chgData name="Kelepiri, Zoi" userId="87bd0bed-c9e6-4c02-915b-1a0910482405" providerId="ADAL" clId="{2999AE6F-7A48-4F0D-8BFB-DAEB77F0EA7C}" dt="2024-02-01T11:11:59.680" v="12" actId="1076"/>
        <pc:sldMkLst>
          <pc:docMk/>
          <pc:sldMk cId="910282200" sldId="330"/>
        </pc:sldMkLst>
        <pc:spChg chg="mod">
          <ac:chgData name="Kelepiri, Zoi" userId="87bd0bed-c9e6-4c02-915b-1a0910482405" providerId="ADAL" clId="{2999AE6F-7A48-4F0D-8BFB-DAEB77F0EA7C}" dt="2024-02-01T11:11:59.680" v="12" actId="1076"/>
          <ac:spMkLst>
            <pc:docMk/>
            <pc:sldMk cId="910282200" sldId="330"/>
            <ac:spMk id="2" creationId="{E3F852A0-4EC0-7FFE-6BFA-DD3704260A6E}"/>
          </ac:spMkLst>
        </pc:spChg>
        <pc:graphicFrameChg chg="add mod">
          <ac:chgData name="Kelepiri, Zoi" userId="87bd0bed-c9e6-4c02-915b-1a0910482405" providerId="ADAL" clId="{2999AE6F-7A48-4F0D-8BFB-DAEB77F0EA7C}" dt="2024-02-01T11:11:36.446" v="9" actId="1076"/>
          <ac:graphicFrameMkLst>
            <pc:docMk/>
            <pc:sldMk cId="910282200" sldId="330"/>
            <ac:graphicFrameMk id="4" creationId="{AEB7993C-797D-80FA-A67D-5432AB54F530}"/>
          </ac:graphicFrameMkLst>
        </pc:graphicFrameChg>
      </pc:sldChg>
      <pc:sldChg chg="new del">
        <pc:chgData name="Kelepiri, Zoi" userId="87bd0bed-c9e6-4c02-915b-1a0910482405" providerId="ADAL" clId="{2999AE6F-7A48-4F0D-8BFB-DAEB77F0EA7C}" dt="2024-02-01T11:12:33.838" v="23" actId="47"/>
        <pc:sldMkLst>
          <pc:docMk/>
          <pc:sldMk cId="892935495" sldId="331"/>
        </pc:sldMkLst>
      </pc:sldChg>
      <pc:sldChg chg="addSp delSp modSp new mod setBg modClrScheme chgLayout">
        <pc:chgData name="Kelepiri, Zoi" userId="87bd0bed-c9e6-4c02-915b-1a0910482405" providerId="ADAL" clId="{2999AE6F-7A48-4F0D-8BFB-DAEB77F0EA7C}" dt="2024-02-01T11:12:58.362" v="29" actId="26606"/>
        <pc:sldMkLst>
          <pc:docMk/>
          <pc:sldMk cId="3102619331" sldId="332"/>
        </pc:sldMkLst>
        <pc:spChg chg="del mod">
          <ac:chgData name="Kelepiri, Zoi" userId="87bd0bed-c9e6-4c02-915b-1a0910482405" providerId="ADAL" clId="{2999AE6F-7A48-4F0D-8BFB-DAEB77F0EA7C}" dt="2024-02-01T11:12:18.305" v="16" actId="478"/>
          <ac:spMkLst>
            <pc:docMk/>
            <pc:sldMk cId="3102619331" sldId="332"/>
            <ac:spMk id="2" creationId="{6EE1583B-0F5C-9B04-B27C-B0F8F45A5FA9}"/>
          </ac:spMkLst>
        </pc:spChg>
        <pc:spChg chg="mod ord">
          <ac:chgData name="Kelepiri, Zoi" userId="87bd0bed-c9e6-4c02-915b-1a0910482405" providerId="ADAL" clId="{2999AE6F-7A48-4F0D-8BFB-DAEB77F0EA7C}" dt="2024-02-01T11:12:58.362" v="29" actId="26606"/>
          <ac:spMkLst>
            <pc:docMk/>
            <pc:sldMk cId="3102619331" sldId="332"/>
            <ac:spMk id="3" creationId="{496FB4BD-DCDA-71B5-D3CA-0EC817C5C99F}"/>
          </ac:spMkLst>
        </pc:spChg>
        <pc:spChg chg="add">
          <ac:chgData name="Kelepiri, Zoi" userId="87bd0bed-c9e6-4c02-915b-1a0910482405" providerId="ADAL" clId="{2999AE6F-7A48-4F0D-8BFB-DAEB77F0EA7C}" dt="2024-02-01T11:12:58.362" v="29" actId="26606"/>
          <ac:spMkLst>
            <pc:docMk/>
            <pc:sldMk cId="3102619331" sldId="332"/>
            <ac:spMk id="9" creationId="{03E8462A-FEBA-4848-81CC-3F8DA3E477BE}"/>
          </ac:spMkLst>
        </pc:spChg>
        <pc:spChg chg="add">
          <ac:chgData name="Kelepiri, Zoi" userId="87bd0bed-c9e6-4c02-915b-1a0910482405" providerId="ADAL" clId="{2999AE6F-7A48-4F0D-8BFB-DAEB77F0EA7C}" dt="2024-02-01T11:12:58.362" v="29" actId="26606"/>
          <ac:spMkLst>
            <pc:docMk/>
            <pc:sldMk cId="3102619331" sldId="332"/>
            <ac:spMk id="22" creationId="{7941F9B1-B01B-4A84-89D9-B169AEB4E456}"/>
          </ac:spMkLst>
        </pc:spChg>
        <pc:grpChg chg="add">
          <ac:chgData name="Kelepiri, Zoi" userId="87bd0bed-c9e6-4c02-915b-1a0910482405" providerId="ADAL" clId="{2999AE6F-7A48-4F0D-8BFB-DAEB77F0EA7C}" dt="2024-02-01T11:12:58.362" v="29" actId="26606"/>
          <ac:grpSpMkLst>
            <pc:docMk/>
            <pc:sldMk cId="3102619331" sldId="332"/>
            <ac:grpSpMk id="11" creationId="{2109F83F-40FE-4DB3-84CC-09FB3340D06D}"/>
          </ac:grpSpMkLst>
        </pc:grpChg>
        <pc:graphicFrameChg chg="add mod modGraphic">
          <ac:chgData name="Kelepiri, Zoi" userId="87bd0bed-c9e6-4c02-915b-1a0910482405" providerId="ADAL" clId="{2999AE6F-7A48-4F0D-8BFB-DAEB77F0EA7C}" dt="2024-02-01T11:12:58.362" v="29" actId="26606"/>
          <ac:graphicFrameMkLst>
            <pc:docMk/>
            <pc:sldMk cId="3102619331" sldId="332"/>
            <ac:graphicFrameMk id="4" creationId="{D346978C-BF4F-78DC-5768-7D41627E0394}"/>
          </ac:graphicFrameMkLst>
        </pc:graphicFrameChg>
      </pc:sldChg>
      <pc:sldChg chg="addSp modSp new mod setBg">
        <pc:chgData name="Kelepiri, Zoi" userId="87bd0bed-c9e6-4c02-915b-1a0910482405" providerId="ADAL" clId="{2999AE6F-7A48-4F0D-8BFB-DAEB77F0EA7C}" dt="2024-02-01T11:13:03.333" v="30" actId="26606"/>
        <pc:sldMkLst>
          <pc:docMk/>
          <pc:sldMk cId="1496151522" sldId="333"/>
        </pc:sldMkLst>
        <pc:spChg chg="mod">
          <ac:chgData name="Kelepiri, Zoi" userId="87bd0bed-c9e6-4c02-915b-1a0910482405" providerId="ADAL" clId="{2999AE6F-7A48-4F0D-8BFB-DAEB77F0EA7C}" dt="2024-02-01T11:13:03.333" v="30" actId="26606"/>
          <ac:spMkLst>
            <pc:docMk/>
            <pc:sldMk cId="1496151522" sldId="333"/>
            <ac:spMk id="2" creationId="{AC699366-42F2-D2C0-664D-0507F6178844}"/>
          </ac:spMkLst>
        </pc:spChg>
        <pc:spChg chg="add">
          <ac:chgData name="Kelepiri, Zoi" userId="87bd0bed-c9e6-4c02-915b-1a0910482405" providerId="ADAL" clId="{2999AE6F-7A48-4F0D-8BFB-DAEB77F0EA7C}" dt="2024-02-01T11:13:03.333" v="30" actId="26606"/>
          <ac:spMkLst>
            <pc:docMk/>
            <pc:sldMk cId="1496151522" sldId="333"/>
            <ac:spMk id="8" creationId="{03E8462A-FEBA-4848-81CC-3F8DA3E477BE}"/>
          </ac:spMkLst>
        </pc:spChg>
        <pc:spChg chg="add">
          <ac:chgData name="Kelepiri, Zoi" userId="87bd0bed-c9e6-4c02-915b-1a0910482405" providerId="ADAL" clId="{2999AE6F-7A48-4F0D-8BFB-DAEB77F0EA7C}" dt="2024-02-01T11:13:03.333" v="30" actId="26606"/>
          <ac:spMkLst>
            <pc:docMk/>
            <pc:sldMk cId="1496151522" sldId="333"/>
            <ac:spMk id="21" creationId="{7941F9B1-B01B-4A84-89D9-B169AEB4E456}"/>
          </ac:spMkLst>
        </pc:spChg>
        <pc:grpChg chg="add">
          <ac:chgData name="Kelepiri, Zoi" userId="87bd0bed-c9e6-4c02-915b-1a0910482405" providerId="ADAL" clId="{2999AE6F-7A48-4F0D-8BFB-DAEB77F0EA7C}" dt="2024-02-01T11:13:03.333" v="30" actId="26606"/>
          <ac:grpSpMkLst>
            <pc:docMk/>
            <pc:sldMk cId="1496151522" sldId="333"/>
            <ac:grpSpMk id="10" creationId="{2109F83F-40FE-4DB3-84CC-09FB3340D06D}"/>
          </ac:grpSpMkLst>
        </pc:grpChg>
        <pc:graphicFrameChg chg="add mod modGraphic">
          <ac:chgData name="Kelepiri, Zoi" userId="87bd0bed-c9e6-4c02-915b-1a0910482405" providerId="ADAL" clId="{2999AE6F-7A48-4F0D-8BFB-DAEB77F0EA7C}" dt="2024-02-01T11:13:03.333" v="30" actId="26606"/>
          <ac:graphicFrameMkLst>
            <pc:docMk/>
            <pc:sldMk cId="1496151522" sldId="333"/>
            <ac:graphicFrameMk id="3" creationId="{4DE91419-7E4B-1551-9009-BACE75956614}"/>
          </ac:graphicFrameMkLst>
        </pc:graphicFrameChg>
      </pc:sldChg>
      <pc:sldChg chg="addSp modSp new mod">
        <pc:chgData name="Kelepiri, Zoi" userId="87bd0bed-c9e6-4c02-915b-1a0910482405" providerId="ADAL" clId="{2999AE6F-7A48-4F0D-8BFB-DAEB77F0EA7C}" dt="2024-02-01T11:13:37.616" v="36" actId="27636"/>
        <pc:sldMkLst>
          <pc:docMk/>
          <pc:sldMk cId="419843806" sldId="334"/>
        </pc:sldMkLst>
        <pc:spChg chg="mod">
          <ac:chgData name="Kelepiri, Zoi" userId="87bd0bed-c9e6-4c02-915b-1a0910482405" providerId="ADAL" clId="{2999AE6F-7A48-4F0D-8BFB-DAEB77F0EA7C}" dt="2024-02-01T11:13:37.616" v="36" actId="27636"/>
          <ac:spMkLst>
            <pc:docMk/>
            <pc:sldMk cId="419843806" sldId="334"/>
            <ac:spMk id="2" creationId="{9956E9F8-B0BE-F995-AC2B-25A9FF8FF3DC}"/>
          </ac:spMkLst>
        </pc:spChg>
        <pc:graphicFrameChg chg="add mod">
          <ac:chgData name="Kelepiri, Zoi" userId="87bd0bed-c9e6-4c02-915b-1a0910482405" providerId="ADAL" clId="{2999AE6F-7A48-4F0D-8BFB-DAEB77F0EA7C}" dt="2024-02-01T11:13:22.229" v="33"/>
          <ac:graphicFrameMkLst>
            <pc:docMk/>
            <pc:sldMk cId="419843806" sldId="334"/>
            <ac:graphicFrameMk id="4" creationId="{167DF6B9-ED9E-4AED-0B50-E86FF88334E5}"/>
          </ac:graphicFrameMkLst>
        </pc:graphicFrameChg>
      </pc:sldChg>
      <pc:sldChg chg="addSp delSp modSp new mod modClrScheme chgLayout">
        <pc:chgData name="Kelepiri, Zoi" userId="87bd0bed-c9e6-4c02-915b-1a0910482405" providerId="ADAL" clId="{2999AE6F-7A48-4F0D-8BFB-DAEB77F0EA7C}" dt="2024-02-01T11:16:13.996" v="71"/>
        <pc:sldMkLst>
          <pc:docMk/>
          <pc:sldMk cId="4040641155" sldId="335"/>
        </pc:sldMkLst>
        <pc:spChg chg="mod ord">
          <ac:chgData name="Kelepiri, Zoi" userId="87bd0bed-c9e6-4c02-915b-1a0910482405" providerId="ADAL" clId="{2999AE6F-7A48-4F0D-8BFB-DAEB77F0EA7C}" dt="2024-02-01T11:14:09.541" v="45" actId="700"/>
          <ac:spMkLst>
            <pc:docMk/>
            <pc:sldMk cId="4040641155" sldId="335"/>
            <ac:spMk id="2" creationId="{F2012F09-5307-1160-45C6-805FCCE2E334}"/>
          </ac:spMkLst>
        </pc:spChg>
        <pc:spChg chg="add del mod ord">
          <ac:chgData name="Kelepiri, Zoi" userId="87bd0bed-c9e6-4c02-915b-1a0910482405" providerId="ADAL" clId="{2999AE6F-7A48-4F0D-8BFB-DAEB77F0EA7C}" dt="2024-02-01T11:14:04.519" v="44" actId="478"/>
          <ac:spMkLst>
            <pc:docMk/>
            <pc:sldMk cId="4040641155" sldId="335"/>
            <ac:spMk id="3" creationId="{2FD0F7E7-3E33-BD32-E851-655F16BB88F1}"/>
          </ac:spMkLst>
        </pc:spChg>
        <pc:spChg chg="add del mod ord">
          <ac:chgData name="Kelepiri, Zoi" userId="87bd0bed-c9e6-4c02-915b-1a0910482405" providerId="ADAL" clId="{2999AE6F-7A48-4F0D-8BFB-DAEB77F0EA7C}" dt="2024-02-01T11:14:02.629" v="42" actId="478"/>
          <ac:spMkLst>
            <pc:docMk/>
            <pc:sldMk cId="4040641155" sldId="335"/>
            <ac:spMk id="4" creationId="{A51AC70A-BDB5-98F8-9ABE-934413C32378}"/>
          </ac:spMkLst>
        </pc:spChg>
        <pc:spChg chg="add mod">
          <ac:chgData name="Kelepiri, Zoi" userId="87bd0bed-c9e6-4c02-915b-1a0910482405" providerId="ADAL" clId="{2999AE6F-7A48-4F0D-8BFB-DAEB77F0EA7C}" dt="2024-02-01T11:14:54.915" v="54" actId="1076"/>
          <ac:spMkLst>
            <pc:docMk/>
            <pc:sldMk cId="4040641155" sldId="335"/>
            <ac:spMk id="8" creationId="{C7407BFC-A11C-45DC-F9E9-6D08AE1BDB95}"/>
          </ac:spMkLst>
        </pc:spChg>
        <pc:graphicFrameChg chg="add mod modGraphic">
          <ac:chgData name="Kelepiri, Zoi" userId="87bd0bed-c9e6-4c02-915b-1a0910482405" providerId="ADAL" clId="{2999AE6F-7A48-4F0D-8BFB-DAEB77F0EA7C}" dt="2024-02-01T11:16:13.996" v="71"/>
          <ac:graphicFrameMkLst>
            <pc:docMk/>
            <pc:sldMk cId="4040641155" sldId="335"/>
            <ac:graphicFrameMk id="5" creationId="{B6E86E67-C002-BE18-CA41-27FB1AFDAE7B}"/>
          </ac:graphicFrameMkLst>
        </pc:graphicFrameChg>
        <pc:graphicFrameChg chg="add del mod">
          <ac:chgData name="Kelepiri, Zoi" userId="87bd0bed-c9e6-4c02-915b-1a0910482405" providerId="ADAL" clId="{2999AE6F-7A48-4F0D-8BFB-DAEB77F0EA7C}" dt="2024-02-01T11:14:27.916" v="48"/>
          <ac:graphicFrameMkLst>
            <pc:docMk/>
            <pc:sldMk cId="4040641155" sldId="335"/>
            <ac:graphicFrameMk id="6" creationId="{D66F17BB-99BD-334C-79E7-C1C41076375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2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0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2/1/2024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lvl="0"/>
            <a:fld id="{00000000-1234-1234-1234-123412341234}" type="slidenum">
              <a:rPr lang="en" smtClean="0"/>
              <a:pPr lvl="0"/>
              <a:t>10</a:t>
            </a:fld>
            <a:r>
              <a:rPr lang="el-GR" dirty="0"/>
              <a:t> / 30</a:t>
            </a:r>
            <a:endParaRPr lang="en" dirty="0"/>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r>
              <a:rPr lang="el-GR" dirty="0"/>
              <a:t> / 30</a:t>
            </a:r>
            <a:endParaRPr lang="en" dirty="0"/>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r>
              <a:rPr lang="el-GR" dirty="0"/>
              <a:t> / 30</a:t>
            </a:r>
            <a:endParaRPr lang="en" dirty="0"/>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13</a:t>
            </a:fld>
            <a:r>
              <a:rPr lang="el-GR" dirty="0"/>
              <a:t> / 30</a:t>
            </a:r>
            <a:endParaRPr lang="en" dirty="0"/>
          </a:p>
        </p:txBody>
      </p:sp>
      <p:sp>
        <p:nvSpPr>
          <p:cNvPr id="171" name="Google Shape;171;p22"/>
          <p:cNvSpPr txBox="1">
            <a:spLocks noGrp="1"/>
          </p:cNvSpPr>
          <p:nvPr>
            <p:ph type="title" idx="4294967295"/>
          </p:nvPr>
        </p:nvSpPr>
        <p:spPr>
          <a:xfrm>
            <a:off x="412693" y="-18069"/>
            <a:ext cx="3719513" cy="614363"/>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Features selection</a:t>
            </a: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 name="Picture 3">
            <a:extLst>
              <a:ext uri="{FF2B5EF4-FFF2-40B4-BE49-F238E27FC236}">
                <a16:creationId xmlns:a16="http://schemas.microsoft.com/office/drawing/2014/main" id="{95B8925F-6212-4F06-1737-70F79715F229}"/>
              </a:ext>
            </a:extLst>
          </p:cNvPr>
          <p:cNvPicPr>
            <a:picLocks noChangeAspect="1"/>
          </p:cNvPicPr>
          <p:nvPr/>
        </p:nvPicPr>
        <p:blipFill rotWithShape="1">
          <a:blip r:embed="rId3"/>
          <a:srcRect r="1822"/>
          <a:stretch/>
        </p:blipFill>
        <p:spPr>
          <a:xfrm>
            <a:off x="301334" y="695669"/>
            <a:ext cx="6281390" cy="3752162"/>
          </a:xfrm>
          <a:prstGeom prst="rect">
            <a:avLst/>
          </a:prstGeom>
        </p:spPr>
      </p:pic>
    </p:spTree>
    <p:extLst>
      <p:ext uri="{BB962C8B-B14F-4D97-AF65-F5344CB8AC3E}">
        <p14:creationId xmlns:p14="http://schemas.microsoft.com/office/powerpoint/2010/main" val="313710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8" y="0"/>
            <a:ext cx="2048496"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Accuracy</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14</a:t>
            </a:fld>
            <a:r>
              <a:rPr lang="el-GR" dirty="0"/>
              <a:t> / 30</a:t>
            </a:r>
            <a:endParaRPr lang="en"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 name="Picture 4">
            <a:extLst>
              <a:ext uri="{FF2B5EF4-FFF2-40B4-BE49-F238E27FC236}">
                <a16:creationId xmlns:a16="http://schemas.microsoft.com/office/drawing/2014/main" id="{5D0B13E1-261D-1479-B459-7D4605C9E03E}"/>
              </a:ext>
            </a:extLst>
          </p:cNvPr>
          <p:cNvPicPr>
            <a:picLocks noChangeAspect="1"/>
          </p:cNvPicPr>
          <p:nvPr/>
        </p:nvPicPr>
        <p:blipFill rotWithShape="1">
          <a:blip r:embed="rId3"/>
          <a:srcRect r="1241"/>
          <a:stretch/>
        </p:blipFill>
        <p:spPr>
          <a:xfrm>
            <a:off x="421295" y="2782425"/>
            <a:ext cx="5333201" cy="2202159"/>
          </a:xfrm>
          <a:prstGeom prst="rect">
            <a:avLst/>
          </a:prstGeom>
        </p:spPr>
      </p:pic>
      <p:pic>
        <p:nvPicPr>
          <p:cNvPr id="9" name="Picture 8">
            <a:extLst>
              <a:ext uri="{FF2B5EF4-FFF2-40B4-BE49-F238E27FC236}">
                <a16:creationId xmlns:a16="http://schemas.microsoft.com/office/drawing/2014/main" id="{7C734C21-D9A9-67DB-3BEA-B4CDB8285DAF}"/>
              </a:ext>
            </a:extLst>
          </p:cNvPr>
          <p:cNvPicPr>
            <a:picLocks noChangeAspect="1"/>
          </p:cNvPicPr>
          <p:nvPr/>
        </p:nvPicPr>
        <p:blipFill>
          <a:blip r:embed="rId4"/>
          <a:stretch>
            <a:fillRect/>
          </a:stretch>
        </p:blipFill>
        <p:spPr>
          <a:xfrm>
            <a:off x="359058" y="573759"/>
            <a:ext cx="5789466" cy="2163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250" fill="hold"/>
                                        <p:tgtEl>
                                          <p:spTgt spid="2"/>
                                        </p:tgtEl>
                                        <p:attrNameLst>
                                          <p:attrName>ppt_x</p:attrName>
                                        </p:attrNameLst>
                                      </p:cBhvr>
                                      <p:tavLst>
                                        <p:tav tm="0">
                                          <p:val>
                                            <p:strVal val="#ppt_x"/>
                                          </p:val>
                                        </p:tav>
                                        <p:tav tm="100000">
                                          <p:val>
                                            <p:strVal val="#ppt_x"/>
                                          </p:val>
                                        </p:tav>
                                      </p:tavLst>
                                    </p:anim>
                                    <p:anim calcmode="lin" valueType="num">
                                      <p:cBhvr additive="base">
                                        <p:cTn id="2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15</a:t>
            </a:fld>
            <a:r>
              <a:rPr lang="el-GR" dirty="0"/>
              <a:t> / 30</a:t>
            </a:r>
            <a:endParaRPr dirty="0"/>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16</a:t>
            </a:fld>
            <a:r>
              <a:rPr lang="el-GR" dirty="0"/>
              <a:t> / 30</a:t>
            </a:r>
            <a:endParaRPr dirty="0"/>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C9A479-7592-3902-2DB0-69F39B77640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28;p24">
            <a:extLst>
              <a:ext uri="{FF2B5EF4-FFF2-40B4-BE49-F238E27FC236}">
                <a16:creationId xmlns:a16="http://schemas.microsoft.com/office/drawing/2014/main" id="{C1AC9B91-83F9-BD8A-00D4-8F987853376B}"/>
              </a:ext>
            </a:extLst>
          </p:cNvPr>
          <p:cNvSpPr txBox="1">
            <a:spLocks noGrp="1"/>
          </p:cNvSpPr>
          <p:nvPr>
            <p:ph type="sldNum" sz="quarter" idx="12"/>
          </p:nvPr>
        </p:nvSpPr>
        <p:spPr>
          <a:xfrm>
            <a:off x="8303939" y="4553677"/>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17</a:t>
            </a:fld>
            <a:r>
              <a:rPr lang="el-GR" dirty="0"/>
              <a:t> / 30</a:t>
            </a:r>
            <a:endParaRPr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 calcmode="lin" valueType="num">
                                      <p:cBhvr additive="base">
                                        <p:cTn id="7" dur="250" fill="hold"/>
                                        <p:tgtEl>
                                          <p:spTgt spid="2057"/>
                                        </p:tgtEl>
                                        <p:attrNameLst>
                                          <p:attrName>ppt_x</p:attrName>
                                        </p:attrNameLst>
                                      </p:cBhvr>
                                      <p:tavLst>
                                        <p:tav tm="0">
                                          <p:val>
                                            <p:strVal val="#ppt_x"/>
                                          </p:val>
                                        </p:tav>
                                        <p:tav tm="100000">
                                          <p:val>
                                            <p:strVal val="#ppt_x"/>
                                          </p:val>
                                        </p:tav>
                                      </p:tavLst>
                                    </p:anim>
                                    <p:anim calcmode="lin" valueType="num">
                                      <p:cBhvr additive="base">
                                        <p:cTn id="8"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3"/>
                                        </p:tgtEl>
                                        <p:attrNameLst>
                                          <p:attrName>style.visibility</p:attrName>
                                        </p:attrNameLst>
                                      </p:cBhvr>
                                      <p:to>
                                        <p:strVal val="visible"/>
                                      </p:to>
                                    </p:set>
                                    <p:anim calcmode="lin" valueType="num">
                                      <p:cBhvr additive="base">
                                        <p:cTn id="13" dur="250" fill="hold"/>
                                        <p:tgtEl>
                                          <p:spTgt spid="2063"/>
                                        </p:tgtEl>
                                        <p:attrNameLst>
                                          <p:attrName>ppt_x</p:attrName>
                                        </p:attrNameLst>
                                      </p:cBhvr>
                                      <p:tavLst>
                                        <p:tav tm="0">
                                          <p:val>
                                            <p:strVal val="#ppt_x"/>
                                          </p:val>
                                        </p:tav>
                                        <p:tav tm="100000">
                                          <p:val>
                                            <p:strVal val="#ppt_x"/>
                                          </p:val>
                                        </p:tav>
                                      </p:tavLst>
                                    </p:anim>
                                    <p:anim calcmode="lin" valueType="num">
                                      <p:cBhvr additive="base">
                                        <p:cTn id="14"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250" fill="hold"/>
                                        <p:tgtEl>
                                          <p:spTgt spid="2051"/>
                                        </p:tgtEl>
                                        <p:attrNameLst>
                                          <p:attrName>ppt_x</p:attrName>
                                        </p:attrNameLst>
                                      </p:cBhvr>
                                      <p:tavLst>
                                        <p:tav tm="0">
                                          <p:val>
                                            <p:strVal val="#ppt_x"/>
                                          </p:val>
                                        </p:tav>
                                        <p:tav tm="100000">
                                          <p:val>
                                            <p:strVal val="#ppt_x"/>
                                          </p:val>
                                        </p:tav>
                                      </p:tavLst>
                                    </p:anim>
                                    <p:anim calcmode="lin" valueType="num">
                                      <p:cBhvr additive="base">
                                        <p:cTn id="20"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250" fill="hold"/>
                                        <p:tgtEl>
                                          <p:spTgt spid="2055"/>
                                        </p:tgtEl>
                                        <p:attrNameLst>
                                          <p:attrName>ppt_x</p:attrName>
                                        </p:attrNameLst>
                                      </p:cBhvr>
                                      <p:tavLst>
                                        <p:tav tm="0">
                                          <p:val>
                                            <p:strVal val="#ppt_x"/>
                                          </p:val>
                                        </p:tav>
                                        <p:tav tm="100000">
                                          <p:val>
                                            <p:strVal val="#ppt_x"/>
                                          </p:val>
                                        </p:tav>
                                      </p:tavLst>
                                    </p:anim>
                                    <p:anim calcmode="lin" valueType="num">
                                      <p:cBhvr additive="base">
                                        <p:cTn id="26"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9"/>
                                        </p:tgtEl>
                                        <p:attrNameLst>
                                          <p:attrName>style.visibility</p:attrName>
                                        </p:attrNameLst>
                                      </p:cBhvr>
                                      <p:to>
                                        <p:strVal val="visible"/>
                                      </p:to>
                                    </p:set>
                                    <p:anim calcmode="lin" valueType="num">
                                      <p:cBhvr additive="base">
                                        <p:cTn id="31" dur="250" fill="hold"/>
                                        <p:tgtEl>
                                          <p:spTgt spid="2059"/>
                                        </p:tgtEl>
                                        <p:attrNameLst>
                                          <p:attrName>ppt_x</p:attrName>
                                        </p:attrNameLst>
                                      </p:cBhvr>
                                      <p:tavLst>
                                        <p:tav tm="0">
                                          <p:val>
                                            <p:strVal val="#ppt_x"/>
                                          </p:val>
                                        </p:tav>
                                        <p:tav tm="100000">
                                          <p:val>
                                            <p:strVal val="#ppt_x"/>
                                          </p:val>
                                        </p:tav>
                                      </p:tavLst>
                                    </p:anim>
                                    <p:anim calcmode="lin" valueType="num">
                                      <p:cBhvr additive="base">
                                        <p:cTn id="32"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 calcmode="lin" valueType="num">
                                      <p:cBhvr additive="base">
                                        <p:cTn id="37" dur="250" fill="hold"/>
                                        <p:tgtEl>
                                          <p:spTgt spid="2061"/>
                                        </p:tgtEl>
                                        <p:attrNameLst>
                                          <p:attrName>ppt_x</p:attrName>
                                        </p:attrNameLst>
                                      </p:cBhvr>
                                      <p:tavLst>
                                        <p:tav tm="0">
                                          <p:val>
                                            <p:strVal val="#ppt_x"/>
                                          </p:val>
                                        </p:tav>
                                        <p:tav tm="100000">
                                          <p:val>
                                            <p:strVal val="#ppt_x"/>
                                          </p:val>
                                        </p:tav>
                                      </p:tavLst>
                                    </p:anim>
                                    <p:anim calcmode="lin" valueType="num">
                                      <p:cBhvr additive="base">
                                        <p:cTn id="38"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BEEF93-780F-76C9-52EF-E3E18D3E789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E8098DD9-8EA3-CC90-575C-3EFC3055141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18</a:t>
            </a:fld>
            <a:r>
              <a:rPr lang="el-GR" dirty="0"/>
              <a:t> / 30</a:t>
            </a:r>
            <a:endParaRPr dirty="0"/>
          </a:p>
        </p:txBody>
      </p:sp>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4"/>
                                        </p:tgtEl>
                                        <p:attrNameLst>
                                          <p:attrName>style.visibility</p:attrName>
                                        </p:attrNameLst>
                                      </p:cBhvr>
                                      <p:to>
                                        <p:strVal val="visible"/>
                                      </p:to>
                                    </p:set>
                                    <p:anim calcmode="lin" valueType="num">
                                      <p:cBhvr additive="base">
                                        <p:cTn id="31" dur="250" fill="hold"/>
                                        <p:tgtEl>
                                          <p:spTgt spid="3084"/>
                                        </p:tgtEl>
                                        <p:attrNameLst>
                                          <p:attrName>ppt_x</p:attrName>
                                        </p:attrNameLst>
                                      </p:cBhvr>
                                      <p:tavLst>
                                        <p:tav tm="0">
                                          <p:val>
                                            <p:strVal val="#ppt_x"/>
                                          </p:val>
                                        </p:tav>
                                        <p:tav tm="100000">
                                          <p:val>
                                            <p:strVal val="#ppt_x"/>
                                          </p:val>
                                        </p:tav>
                                      </p:tavLst>
                                    </p:anim>
                                    <p:anim calcmode="lin" valueType="num">
                                      <p:cBhvr additive="base">
                                        <p:cTn id="32"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6"/>
                                        </p:tgtEl>
                                        <p:attrNameLst>
                                          <p:attrName>style.visibility</p:attrName>
                                        </p:attrNameLst>
                                      </p:cBhvr>
                                      <p:to>
                                        <p:strVal val="visible"/>
                                      </p:to>
                                    </p:set>
                                    <p:anim calcmode="lin" valueType="num">
                                      <p:cBhvr additive="base">
                                        <p:cTn id="37" dur="250" fill="hold"/>
                                        <p:tgtEl>
                                          <p:spTgt spid="3086"/>
                                        </p:tgtEl>
                                        <p:attrNameLst>
                                          <p:attrName>ppt_x</p:attrName>
                                        </p:attrNameLst>
                                      </p:cBhvr>
                                      <p:tavLst>
                                        <p:tav tm="0">
                                          <p:val>
                                            <p:strVal val="#ppt_x"/>
                                          </p:val>
                                        </p:tav>
                                        <p:tav tm="100000">
                                          <p:val>
                                            <p:strVal val="#ppt_x"/>
                                          </p:val>
                                        </p:tav>
                                      </p:tavLst>
                                    </p:anim>
                                    <p:anim calcmode="lin" valueType="num">
                                      <p:cBhvr additive="base">
                                        <p:cTn id="38"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additive="base">
                                        <p:cTn id="43" dur="250" fill="hold"/>
                                        <p:tgtEl>
                                          <p:spTgt spid="3082"/>
                                        </p:tgtEl>
                                        <p:attrNameLst>
                                          <p:attrName>ppt_x</p:attrName>
                                        </p:attrNameLst>
                                      </p:cBhvr>
                                      <p:tavLst>
                                        <p:tav tm="0">
                                          <p:val>
                                            <p:strVal val="#ppt_x"/>
                                          </p:val>
                                        </p:tav>
                                        <p:tav tm="100000">
                                          <p:val>
                                            <p:strVal val="#ppt_x"/>
                                          </p:val>
                                        </p:tav>
                                      </p:tavLst>
                                    </p:anim>
                                    <p:anim calcmode="lin" valueType="num">
                                      <p:cBhvr additive="base">
                                        <p:cTn id="44"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895" y="2568575"/>
            <a:ext cx="2354794" cy="1864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956758-C2CF-ECC5-6DE7-8CBE7ED321B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7F1C81AA-6BB3-CD83-DD1C-3ED3C035468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19</a:t>
            </a:fld>
            <a:r>
              <a:rPr lang="el-GR" dirty="0"/>
              <a:t> / 30</a:t>
            </a:r>
            <a:endParaRPr dirty="0"/>
          </a:p>
        </p:txBody>
      </p:sp>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a:t>
            </a:fld>
            <a:r>
              <a:rPr lang="el-GR" dirty="0"/>
              <a:t> / 30</a:t>
            </a:r>
            <a:endParaRPr dirty="0"/>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41C073-56B6-3D1E-D509-6144045ADB6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3896A4E9-4576-371E-3010-A39D05226C14}"/>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20</a:t>
            </a:fld>
            <a:r>
              <a:rPr lang="el-GR" dirty="0"/>
              <a:t> / 30</a:t>
            </a:r>
            <a:endParaRPr dirty="0"/>
          </a:p>
        </p:txBody>
      </p:sp>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2"/>
                                        </p:tgtEl>
                                        <p:attrNameLst>
                                          <p:attrName>style.visibility</p:attrName>
                                        </p:attrNameLst>
                                      </p:cBhvr>
                                      <p:to>
                                        <p:strVal val="visible"/>
                                      </p:to>
                                    </p:set>
                                    <p:anim calcmode="lin" valueType="num">
                                      <p:cBhvr additive="base">
                                        <p:cTn id="25" dur="250" fill="hold"/>
                                        <p:tgtEl>
                                          <p:spTgt spid="5132"/>
                                        </p:tgtEl>
                                        <p:attrNameLst>
                                          <p:attrName>ppt_x</p:attrName>
                                        </p:attrNameLst>
                                      </p:cBhvr>
                                      <p:tavLst>
                                        <p:tav tm="0">
                                          <p:val>
                                            <p:strVal val="#ppt_x"/>
                                          </p:val>
                                        </p:tav>
                                        <p:tav tm="100000">
                                          <p:val>
                                            <p:strVal val="#ppt_x"/>
                                          </p:val>
                                        </p:tav>
                                      </p:tavLst>
                                    </p:anim>
                                    <p:anim calcmode="lin" valueType="num">
                                      <p:cBhvr additive="base">
                                        <p:cTn id="26"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4"/>
                                        </p:tgtEl>
                                        <p:attrNameLst>
                                          <p:attrName>style.visibility</p:attrName>
                                        </p:attrNameLst>
                                      </p:cBhvr>
                                      <p:to>
                                        <p:strVal val="visible"/>
                                      </p:to>
                                    </p:set>
                                    <p:anim calcmode="lin" valueType="num">
                                      <p:cBhvr additive="base">
                                        <p:cTn id="31" dur="250" fill="hold"/>
                                        <p:tgtEl>
                                          <p:spTgt spid="5134"/>
                                        </p:tgtEl>
                                        <p:attrNameLst>
                                          <p:attrName>ppt_x</p:attrName>
                                        </p:attrNameLst>
                                      </p:cBhvr>
                                      <p:tavLst>
                                        <p:tav tm="0">
                                          <p:val>
                                            <p:strVal val="#ppt_x"/>
                                          </p:val>
                                        </p:tav>
                                        <p:tav tm="100000">
                                          <p:val>
                                            <p:strVal val="#ppt_x"/>
                                          </p:val>
                                        </p:tav>
                                      </p:tavLst>
                                    </p:anim>
                                    <p:anim calcmode="lin" valueType="num">
                                      <p:cBhvr additive="base">
                                        <p:cTn id="32"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250" fill="hold"/>
                                        <p:tgtEl>
                                          <p:spTgt spid="5128"/>
                                        </p:tgtEl>
                                        <p:attrNameLst>
                                          <p:attrName>ppt_x</p:attrName>
                                        </p:attrNameLst>
                                      </p:cBhvr>
                                      <p:tavLst>
                                        <p:tav tm="0">
                                          <p:val>
                                            <p:strVal val="#ppt_x"/>
                                          </p:val>
                                        </p:tav>
                                        <p:tav tm="100000">
                                          <p:val>
                                            <p:strVal val="#ppt_x"/>
                                          </p:val>
                                        </p:tav>
                                      </p:tavLst>
                                    </p:anim>
                                    <p:anim calcmode="lin" valueType="num">
                                      <p:cBhvr additive="base">
                                        <p:cTn id="38"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0"/>
                                        </p:tgtEl>
                                        <p:attrNameLst>
                                          <p:attrName>style.visibility</p:attrName>
                                        </p:attrNameLst>
                                      </p:cBhvr>
                                      <p:to>
                                        <p:strVal val="visible"/>
                                      </p:to>
                                    </p:set>
                                    <p:anim calcmode="lin" valueType="num">
                                      <p:cBhvr additive="base">
                                        <p:cTn id="43" dur="250" fill="hold"/>
                                        <p:tgtEl>
                                          <p:spTgt spid="5130"/>
                                        </p:tgtEl>
                                        <p:attrNameLst>
                                          <p:attrName>ppt_x</p:attrName>
                                        </p:attrNameLst>
                                      </p:cBhvr>
                                      <p:tavLst>
                                        <p:tav tm="0">
                                          <p:val>
                                            <p:strVal val="#ppt_x"/>
                                          </p:val>
                                        </p:tav>
                                        <p:tav tm="100000">
                                          <p:val>
                                            <p:strVal val="#ppt_x"/>
                                          </p:val>
                                        </p:tav>
                                      </p:tavLst>
                                    </p:anim>
                                    <p:anim calcmode="lin" valueType="num">
                                      <p:cBhvr additive="base">
                                        <p:cTn id="44"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 – all features</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21</a:t>
            </a:fld>
            <a:r>
              <a:rPr lang="el-GR" dirty="0"/>
              <a:t> / 30</a:t>
            </a:r>
            <a:endParaRPr dirty="0"/>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52A0-4EC0-7FFE-6BFA-DD3704260A6E}"/>
              </a:ext>
            </a:extLst>
          </p:cNvPr>
          <p:cNvSpPr>
            <a:spLocks noGrp="1"/>
          </p:cNvSpPr>
          <p:nvPr>
            <p:ph type="title"/>
          </p:nvPr>
        </p:nvSpPr>
        <p:spPr>
          <a:xfrm>
            <a:off x="508001" y="228615"/>
            <a:ext cx="6297401" cy="610949"/>
          </a:xfrm>
        </p:spPr>
        <p:txBody>
          <a:bodyPr/>
          <a:lstStyle/>
          <a:p>
            <a:r>
              <a:rPr lang="en-US" sz="2400" kern="1200" dirty="0">
                <a:solidFill>
                  <a:schemeClr val="accent1"/>
                </a:solidFill>
                <a:latin typeface="Times New Roman" panose="02020603050405020304" pitchFamily="18" charset="0"/>
                <a:cs typeface="Times New Roman" panose="02020603050405020304" pitchFamily="18" charset="0"/>
              </a:rPr>
              <a:t>Machine Learning Model – all features</a:t>
            </a:r>
            <a:endParaRPr lang="en-US" dirty="0"/>
          </a:p>
        </p:txBody>
      </p:sp>
      <p:sp>
        <p:nvSpPr>
          <p:cNvPr id="3" name="Slide Number Placeholder 2">
            <a:extLst>
              <a:ext uri="{FF2B5EF4-FFF2-40B4-BE49-F238E27FC236}">
                <a16:creationId xmlns:a16="http://schemas.microsoft.com/office/drawing/2014/main" id="{5F87F57D-98DA-6DFC-DC98-651554A4BA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4" name="Table 7">
            <a:extLst>
              <a:ext uri="{FF2B5EF4-FFF2-40B4-BE49-F238E27FC236}">
                <a16:creationId xmlns:a16="http://schemas.microsoft.com/office/drawing/2014/main" id="{AEB7993C-797D-80FA-A67D-5432AB54F530}"/>
              </a:ext>
            </a:extLst>
          </p:cNvPr>
          <p:cNvGraphicFramePr>
            <a:graphicFrameLocks noGrp="1"/>
          </p:cNvGraphicFramePr>
          <p:nvPr>
            <p:extLst>
              <p:ext uri="{D42A27DB-BD31-4B8C-83A1-F6EECF244321}">
                <p14:modId xmlns:p14="http://schemas.microsoft.com/office/powerpoint/2010/main" val="615247554"/>
              </p:ext>
            </p:extLst>
          </p:nvPr>
        </p:nvGraphicFramePr>
        <p:xfrm>
          <a:off x="508001" y="1171980"/>
          <a:ext cx="6071022" cy="3026626"/>
        </p:xfrm>
        <a:graphic>
          <a:graphicData uri="http://schemas.openxmlformats.org/drawingml/2006/table">
            <a:tbl>
              <a:tblPr firstRow="1" bandRow="1">
                <a:tableStyleId>{BC89EF96-8CEA-46FF-86C4-4CE0E7609802}</a:tableStyleId>
              </a:tblPr>
              <a:tblGrid>
                <a:gridCol w="1104759">
                  <a:extLst>
                    <a:ext uri="{9D8B030D-6E8A-4147-A177-3AD203B41FA5}">
                      <a16:colId xmlns:a16="http://schemas.microsoft.com/office/drawing/2014/main" val="1853938322"/>
                    </a:ext>
                  </a:extLst>
                </a:gridCol>
                <a:gridCol w="1072594">
                  <a:extLst>
                    <a:ext uri="{9D8B030D-6E8A-4147-A177-3AD203B41FA5}">
                      <a16:colId xmlns:a16="http://schemas.microsoft.com/office/drawing/2014/main" val="465655844"/>
                    </a:ext>
                  </a:extLst>
                </a:gridCol>
                <a:gridCol w="461340">
                  <a:extLst>
                    <a:ext uri="{9D8B030D-6E8A-4147-A177-3AD203B41FA5}">
                      <a16:colId xmlns:a16="http://schemas.microsoft.com/office/drawing/2014/main" val="3380642018"/>
                    </a:ext>
                  </a:extLst>
                </a:gridCol>
                <a:gridCol w="465363">
                  <a:extLst>
                    <a:ext uri="{9D8B030D-6E8A-4147-A177-3AD203B41FA5}">
                      <a16:colId xmlns:a16="http://schemas.microsoft.com/office/drawing/2014/main" val="274317124"/>
                    </a:ext>
                  </a:extLst>
                </a:gridCol>
                <a:gridCol w="465362">
                  <a:extLst>
                    <a:ext uri="{9D8B030D-6E8A-4147-A177-3AD203B41FA5}">
                      <a16:colId xmlns:a16="http://schemas.microsoft.com/office/drawing/2014/main" val="3813570471"/>
                    </a:ext>
                  </a:extLst>
                </a:gridCol>
                <a:gridCol w="416934">
                  <a:extLst>
                    <a:ext uri="{9D8B030D-6E8A-4147-A177-3AD203B41FA5}">
                      <a16:colId xmlns:a16="http://schemas.microsoft.com/office/drawing/2014/main" val="3402742536"/>
                    </a:ext>
                  </a:extLst>
                </a:gridCol>
                <a:gridCol w="416934">
                  <a:extLst>
                    <a:ext uri="{9D8B030D-6E8A-4147-A177-3AD203B41FA5}">
                      <a16:colId xmlns:a16="http://schemas.microsoft.com/office/drawing/2014/main" val="1848583153"/>
                    </a:ext>
                  </a:extLst>
                </a:gridCol>
                <a:gridCol w="416934">
                  <a:extLst>
                    <a:ext uri="{9D8B030D-6E8A-4147-A177-3AD203B41FA5}">
                      <a16:colId xmlns:a16="http://schemas.microsoft.com/office/drawing/2014/main" val="3822359674"/>
                    </a:ext>
                  </a:extLst>
                </a:gridCol>
                <a:gridCol w="416934">
                  <a:extLst>
                    <a:ext uri="{9D8B030D-6E8A-4147-A177-3AD203B41FA5}">
                      <a16:colId xmlns:a16="http://schemas.microsoft.com/office/drawing/2014/main" val="944076571"/>
                    </a:ext>
                  </a:extLst>
                </a:gridCol>
                <a:gridCol w="416934">
                  <a:extLst>
                    <a:ext uri="{9D8B030D-6E8A-4147-A177-3AD203B41FA5}">
                      <a16:colId xmlns:a16="http://schemas.microsoft.com/office/drawing/2014/main" val="298265860"/>
                    </a:ext>
                  </a:extLst>
                </a:gridCol>
                <a:gridCol w="416934">
                  <a:extLst>
                    <a:ext uri="{9D8B030D-6E8A-4147-A177-3AD203B41FA5}">
                      <a16:colId xmlns:a16="http://schemas.microsoft.com/office/drawing/2014/main" val="3968180891"/>
                    </a:ext>
                  </a:extLst>
                </a:gridCol>
              </a:tblGrid>
              <a:tr h="186407">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2365" marR="42365" marT="42365" marB="42365"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2365" marR="42365" marT="42365" marB="42365"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2365" marR="42365" marT="42365" marB="42365"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2365" marR="42365" marT="42365" marB="42365"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F1-score</a:t>
                      </a:r>
                    </a:p>
                  </a:txBody>
                  <a:tcPr marL="42365" marR="42365" marT="42365" marB="4236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79958863"/>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LR</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0,9778</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2157079356"/>
                  </a:ext>
                </a:extLst>
              </a:tr>
              <a:tr h="214179">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2365" marR="42365" marT="21183" marB="42365"/>
                </a:tc>
                <a:extLst>
                  <a:ext uri="{0D108BD9-81ED-4DB2-BD59-A6C34878D82A}">
                    <a16:rowId xmlns:a16="http://schemas.microsoft.com/office/drawing/2014/main" val="2252705485"/>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536842248"/>
                  </a:ext>
                </a:extLst>
              </a:tr>
              <a:tr h="214179">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extLst>
                  <a:ext uri="{0D108BD9-81ED-4DB2-BD59-A6C34878D82A}">
                    <a16:rowId xmlns:a16="http://schemas.microsoft.com/office/drawing/2014/main" val="654756690"/>
                  </a:ext>
                </a:extLst>
              </a:tr>
              <a:tr h="193467">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KNN</a:t>
                      </a:r>
                    </a:p>
                  </a:txBody>
                  <a:tcPr marL="42365" marR="42365" marT="21183" marB="42365"/>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0,94</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4213406410"/>
                  </a:ext>
                </a:extLst>
              </a:tr>
              <a:tr h="214179">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2365" marR="42365" marT="21183" marB="42365"/>
                </a:tc>
                <a:extLst>
                  <a:ext uri="{0D108BD9-81ED-4DB2-BD59-A6C34878D82A}">
                    <a16:rowId xmlns:a16="http://schemas.microsoft.com/office/drawing/2014/main" val="1437039297"/>
                  </a:ext>
                </a:extLst>
              </a:tr>
              <a:tr h="193467">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Decision</a:t>
                      </a:r>
                    </a:p>
                  </a:txBody>
                  <a:tcPr marL="42365" marR="42365" marT="21183" marB="42365"/>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0,9166</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1387877931"/>
                  </a:ext>
                </a:extLst>
              </a:tr>
              <a:tr h="214179">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extLst>
                  <a:ext uri="{0D108BD9-81ED-4DB2-BD59-A6C34878D82A}">
                    <a16:rowId xmlns:a16="http://schemas.microsoft.com/office/drawing/2014/main" val="935562387"/>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Gradient Boosting</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3112780576"/>
                  </a:ext>
                </a:extLst>
              </a:tr>
              <a:tr h="0">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extLst>
                  <a:ext uri="{0D108BD9-81ED-4DB2-BD59-A6C34878D82A}">
                    <a16:rowId xmlns:a16="http://schemas.microsoft.com/office/drawing/2014/main" val="3740917242"/>
                  </a:ext>
                </a:extLst>
              </a:tr>
              <a:tr h="193467">
                <a:tc rowSpan="2">
                  <a:txBody>
                    <a:bodyPr/>
                    <a:lstStyle/>
                    <a:p>
                      <a:pPr algn="ctr"/>
                      <a:r>
                        <a:rPr lang="en-US" sz="1100" cap="none" spc="0" err="1">
                          <a:solidFill>
                            <a:schemeClr val="tx1"/>
                          </a:solidFill>
                          <a:latin typeface="Times New Roman" panose="02020603050405020304" pitchFamily="18" charset="0"/>
                          <a:cs typeface="Times New Roman" panose="02020603050405020304" pitchFamily="18" charset="0"/>
                        </a:rPr>
                        <a:t>Adaboost</a:t>
                      </a: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0,9444</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2602546667"/>
                  </a:ext>
                </a:extLst>
              </a:tr>
              <a:tr h="214179">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2365" marR="42365" marT="21183" marB="42365"/>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2365" marR="42365" marT="21183" marB="42365"/>
                </a:tc>
                <a:extLst>
                  <a:ext uri="{0D108BD9-81ED-4DB2-BD59-A6C34878D82A}">
                    <a16:rowId xmlns:a16="http://schemas.microsoft.com/office/drawing/2014/main" val="495191893"/>
                  </a:ext>
                </a:extLst>
              </a:tr>
            </a:tbl>
          </a:graphicData>
        </a:graphic>
      </p:graphicFrame>
    </p:spTree>
    <p:extLst>
      <p:ext uri="{BB962C8B-B14F-4D97-AF65-F5344CB8AC3E}">
        <p14:creationId xmlns:p14="http://schemas.microsoft.com/office/powerpoint/2010/main" val="9102822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B9C-C4E2-FF72-ED53-CB6E72D33325}"/>
              </a:ext>
            </a:extLst>
          </p:cNvPr>
          <p:cNvSpPr>
            <a:spLocks noGrp="1"/>
          </p:cNvSpPr>
          <p:nvPr>
            <p:ph type="title"/>
          </p:nvPr>
        </p:nvSpPr>
        <p:spPr>
          <a:xfrm>
            <a:off x="508001" y="457200"/>
            <a:ext cx="6447501" cy="667593"/>
          </a:xfrm>
        </p:spPr>
        <p:txBody>
          <a:bodyPr/>
          <a:lstStyle/>
          <a:p>
            <a:r>
              <a:rPr lang="en-US" dirty="0">
                <a:latin typeface="Times New Roman" panose="02020603050405020304" pitchFamily="18" charset="0"/>
                <a:cs typeface="Times New Roman" panose="02020603050405020304" pitchFamily="18" charset="0"/>
              </a:rPr>
              <a:t>Top 5 variables </a:t>
            </a:r>
          </a:p>
        </p:txBody>
      </p:sp>
      <p:sp>
        <p:nvSpPr>
          <p:cNvPr id="3" name="Slide Number Placeholder 2">
            <a:extLst>
              <a:ext uri="{FF2B5EF4-FFF2-40B4-BE49-F238E27FC236}">
                <a16:creationId xmlns:a16="http://schemas.microsoft.com/office/drawing/2014/main" id="{EA880FDA-4B55-896B-80B2-AB4F6F756C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r>
              <a:rPr lang="el-GR" dirty="0"/>
              <a:t> / 30</a:t>
            </a:r>
            <a:endParaRPr lang="en" dirty="0"/>
          </a:p>
        </p:txBody>
      </p:sp>
      <p:graphicFrame>
        <p:nvGraphicFramePr>
          <p:cNvPr id="5" name="Table 5">
            <a:extLst>
              <a:ext uri="{FF2B5EF4-FFF2-40B4-BE49-F238E27FC236}">
                <a16:creationId xmlns:a16="http://schemas.microsoft.com/office/drawing/2014/main" id="{FDE22A47-2ADE-C2C6-44A5-3791F5F3C3CF}"/>
              </a:ext>
            </a:extLst>
          </p:cNvPr>
          <p:cNvGraphicFramePr>
            <a:graphicFrameLocks noGrp="1"/>
          </p:cNvGraphicFramePr>
          <p:nvPr>
            <p:extLst>
              <p:ext uri="{D42A27DB-BD31-4B8C-83A1-F6EECF244321}">
                <p14:modId xmlns:p14="http://schemas.microsoft.com/office/powerpoint/2010/main" val="4065927356"/>
              </p:ext>
            </p:extLst>
          </p:nvPr>
        </p:nvGraphicFramePr>
        <p:xfrm>
          <a:off x="598811" y="1268034"/>
          <a:ext cx="6100439" cy="2225040"/>
        </p:xfrm>
        <a:graphic>
          <a:graphicData uri="http://schemas.openxmlformats.org/drawingml/2006/table">
            <a:tbl>
              <a:tblPr firstRow="1" bandRow="1">
                <a:tableStyleId>{BC89EF96-8CEA-46FF-86C4-4CE0E7609802}</a:tableStyleId>
              </a:tblPr>
              <a:tblGrid>
                <a:gridCol w="3052439">
                  <a:extLst>
                    <a:ext uri="{9D8B030D-6E8A-4147-A177-3AD203B41FA5}">
                      <a16:colId xmlns:a16="http://schemas.microsoft.com/office/drawing/2014/main" val="1012937097"/>
                    </a:ext>
                  </a:extLst>
                </a:gridCol>
                <a:gridCol w="3048000">
                  <a:extLst>
                    <a:ext uri="{9D8B030D-6E8A-4147-A177-3AD203B41FA5}">
                      <a16:colId xmlns:a16="http://schemas.microsoft.com/office/drawing/2014/main" val="1058582957"/>
                    </a:ext>
                  </a:extLst>
                </a:gridCol>
              </a:tblGrid>
              <a:tr h="370840">
                <a:tc>
                  <a:txBody>
                    <a:bodyPr/>
                    <a:lstStyle/>
                    <a:p>
                      <a:r>
                        <a:rPr lang="en-US" sz="1800" dirty="0">
                          <a:latin typeface="Times New Roman" panose="02020603050405020304" pitchFamily="18" charset="0"/>
                          <a:cs typeface="Times New Roman" panose="02020603050405020304" pitchFamily="18" charset="0"/>
                        </a:rPr>
                        <a:t>Random Forest</a:t>
                      </a:r>
                    </a:p>
                  </a:txBody>
                  <a:tcPr/>
                </a:tc>
                <a:tc>
                  <a:txBody>
                    <a:bodyPr/>
                    <a:lstStyle/>
                    <a:p>
                      <a:r>
                        <a:rPr lang="en-US" sz="1800" dirty="0">
                          <a:latin typeface="Times New Roman" panose="02020603050405020304" pitchFamily="18" charset="0"/>
                          <a:cs typeface="Times New Roman" panose="02020603050405020304" pitchFamily="18" charset="0"/>
                        </a:rPr>
                        <a:t>Gradient Boosting Classifier</a:t>
                      </a:r>
                    </a:p>
                  </a:txBody>
                  <a:tcPr/>
                </a:tc>
                <a:extLst>
                  <a:ext uri="{0D108BD9-81ED-4DB2-BD59-A6C34878D82A}">
                    <a16:rowId xmlns:a16="http://schemas.microsoft.com/office/drawing/2014/main" val="1749337176"/>
                  </a:ext>
                </a:extLst>
              </a:tr>
              <a:tr h="370840">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Proline</a:t>
                      </a:r>
                    </a:p>
                  </a:txBody>
                  <a:tcPr/>
                </a:tc>
                <a:extLst>
                  <a:ext uri="{0D108BD9-81ED-4DB2-BD59-A6C34878D82A}">
                    <a16:rowId xmlns:a16="http://schemas.microsoft.com/office/drawing/2014/main" val="3912281242"/>
                  </a:ext>
                </a:extLst>
              </a:tr>
              <a:tr h="370840">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251595"/>
                  </a:ext>
                </a:extLst>
              </a:tr>
              <a:tr h="370840">
                <a:tc>
                  <a:txBody>
                    <a:bodyPr/>
                    <a:lstStyle/>
                    <a:p>
                      <a:r>
                        <a:rPr lang="en-US" sz="1800" dirty="0">
                          <a:latin typeface="Times New Roman" panose="02020603050405020304" pitchFamily="18" charset="0"/>
                          <a:cs typeface="Times New Roman" panose="02020603050405020304" pitchFamily="18" charset="0"/>
                        </a:rPr>
                        <a:t>Alcohol</a:t>
                      </a:r>
                    </a:p>
                  </a:txBody>
                  <a:tcPr/>
                </a:tc>
                <a:tc>
                  <a:txBody>
                    <a:bodyPr/>
                    <a:lstStyle/>
                    <a:p>
                      <a:r>
                        <a:rPr lang="en-US" sz="1800" dirty="0">
                          <a:latin typeface="Times New Roman" panose="02020603050405020304" pitchFamily="18" charset="0"/>
                          <a:cs typeface="Times New Roman" panose="02020603050405020304" pitchFamily="18" charset="0"/>
                        </a:rPr>
                        <a:t>Diluted wines</a:t>
                      </a:r>
                    </a:p>
                  </a:txBody>
                  <a:tcPr/>
                </a:tc>
                <a:extLst>
                  <a:ext uri="{0D108BD9-81ED-4DB2-BD59-A6C34878D82A}">
                    <a16:rowId xmlns:a16="http://schemas.microsoft.com/office/drawing/2014/main" val="2069099389"/>
                  </a:ext>
                </a:extLst>
              </a:tr>
              <a:tr h="370840">
                <a:tc>
                  <a:txBody>
                    <a:bodyPr/>
                    <a:lstStyle/>
                    <a:p>
                      <a:r>
                        <a:rPr lang="en-US" sz="1800" dirty="0">
                          <a:latin typeface="Times New Roman" panose="02020603050405020304" pitchFamily="18" charset="0"/>
                          <a:cs typeface="Times New Roman" panose="02020603050405020304" pitchFamily="18" charset="0"/>
                        </a:rPr>
                        <a:t>Proline</a:t>
                      </a:r>
                    </a:p>
                  </a:txBody>
                  <a:tcPr/>
                </a:tc>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660301"/>
                  </a:ext>
                </a:extLst>
              </a:tr>
              <a:tr h="370840">
                <a:tc>
                  <a:txBody>
                    <a:bodyPr/>
                    <a:lstStyle/>
                    <a:p>
                      <a:r>
                        <a:rPr lang="en-US" sz="1800" dirty="0">
                          <a:latin typeface="Times New Roman" panose="02020603050405020304" pitchFamily="18" charset="0"/>
                          <a:cs typeface="Times New Roman" panose="02020603050405020304" pitchFamily="18" charset="0"/>
                        </a:rPr>
                        <a:t>Diluted wines</a:t>
                      </a:r>
                    </a:p>
                  </a:txBody>
                  <a:tcPr/>
                </a:tc>
                <a:tc>
                  <a:txBody>
                    <a:bodyPr/>
                    <a:lstStyle/>
                    <a:p>
                      <a:r>
                        <a:rPr lang="en-US" sz="1800" dirty="0">
                          <a:latin typeface="Times New Roman" panose="02020603050405020304" pitchFamily="18" charset="0"/>
                          <a:cs typeface="Times New Roman" panose="02020603050405020304" pitchFamily="18" charset="0"/>
                        </a:rPr>
                        <a:t>Hue</a:t>
                      </a:r>
                    </a:p>
                  </a:txBody>
                  <a:tcPr/>
                </a:tc>
                <a:extLst>
                  <a:ext uri="{0D108BD9-81ED-4DB2-BD59-A6C34878D82A}">
                    <a16:rowId xmlns:a16="http://schemas.microsoft.com/office/drawing/2014/main" val="763472129"/>
                  </a:ext>
                </a:extLst>
              </a:tr>
            </a:tbl>
          </a:graphicData>
        </a:graphic>
      </p:graphicFrame>
      <p:sp>
        <p:nvSpPr>
          <p:cNvPr id="4" name="TextBox 3">
            <a:extLst>
              <a:ext uri="{FF2B5EF4-FFF2-40B4-BE49-F238E27FC236}">
                <a16:creationId xmlns:a16="http://schemas.microsoft.com/office/drawing/2014/main" id="{FF3CF4A6-C374-4736-045C-711D6B27269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0" name="Oval 9">
            <a:extLst>
              <a:ext uri="{FF2B5EF4-FFF2-40B4-BE49-F238E27FC236}">
                <a16:creationId xmlns:a16="http://schemas.microsoft.com/office/drawing/2014/main" id="{9FFC1FA1-3485-E7B6-B04C-FB3855D4E621}"/>
              </a:ext>
            </a:extLst>
          </p:cNvPr>
          <p:cNvSpPr/>
          <p:nvPr/>
        </p:nvSpPr>
        <p:spPr>
          <a:xfrm>
            <a:off x="3608205" y="1650285"/>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2EF8E5-DBC9-2CB4-A504-09ECA084AFC8}"/>
              </a:ext>
            </a:extLst>
          </p:cNvPr>
          <p:cNvSpPr/>
          <p:nvPr/>
        </p:nvSpPr>
        <p:spPr>
          <a:xfrm>
            <a:off x="3650950" y="2034588"/>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9C8DA7B-3B2A-B604-8991-AC9A07411F57}"/>
              </a:ext>
            </a:extLst>
          </p:cNvPr>
          <p:cNvSpPr/>
          <p:nvPr/>
        </p:nvSpPr>
        <p:spPr>
          <a:xfrm>
            <a:off x="3608205" y="2761696"/>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7DB7046-AB7E-9482-1824-7CF4D3994D6B}"/>
              </a:ext>
            </a:extLst>
          </p:cNvPr>
          <p:cNvSpPr/>
          <p:nvPr/>
        </p:nvSpPr>
        <p:spPr>
          <a:xfrm>
            <a:off x="3643999" y="2402400"/>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A20B9B5-4304-4258-0783-EB0F8B96B261}"/>
              </a:ext>
            </a:extLst>
          </p:cNvPr>
          <p:cNvSpPr/>
          <p:nvPr/>
        </p:nvSpPr>
        <p:spPr>
          <a:xfrm>
            <a:off x="562982" y="2758380"/>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AA8D4D2-40FB-429C-0054-7CC1C113E1A0}"/>
              </a:ext>
            </a:extLst>
          </p:cNvPr>
          <p:cNvSpPr/>
          <p:nvPr/>
        </p:nvSpPr>
        <p:spPr>
          <a:xfrm>
            <a:off x="612144" y="2009735"/>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B7D1E4F-303E-A4AB-E267-D4F8614D0FC0}"/>
              </a:ext>
            </a:extLst>
          </p:cNvPr>
          <p:cNvSpPr/>
          <p:nvPr/>
        </p:nvSpPr>
        <p:spPr>
          <a:xfrm>
            <a:off x="584372" y="3127314"/>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593840-E022-5DF8-9E16-CE58E5B3109D}"/>
              </a:ext>
            </a:extLst>
          </p:cNvPr>
          <p:cNvSpPr/>
          <p:nvPr/>
        </p:nvSpPr>
        <p:spPr>
          <a:xfrm>
            <a:off x="584372" y="1643975"/>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6232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1+#ppt_w/2"/>
                                          </p:val>
                                        </p:tav>
                                        <p:tav tm="100000">
                                          <p:val>
                                            <p:strVal val="#ppt_x"/>
                                          </p:val>
                                        </p:tav>
                                      </p:tavLst>
                                    </p:anim>
                                    <p:anim calcmode="lin" valueType="num">
                                      <p:cBhvr additive="base">
                                        <p:cTn id="18"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50" fill="hold"/>
                                        <p:tgtEl>
                                          <p:spTgt spid="15"/>
                                        </p:tgtEl>
                                        <p:attrNameLst>
                                          <p:attrName>ppt_x</p:attrName>
                                        </p:attrNameLst>
                                      </p:cBhvr>
                                      <p:tavLst>
                                        <p:tav tm="0">
                                          <p:val>
                                            <p:strVal val="0-#ppt_w/2"/>
                                          </p:val>
                                        </p:tav>
                                        <p:tav tm="100000">
                                          <p:val>
                                            <p:strVal val="#ppt_x"/>
                                          </p:val>
                                        </p:tav>
                                      </p:tavLst>
                                    </p:anim>
                                    <p:anim calcmode="lin" valueType="num">
                                      <p:cBhvr additive="base">
                                        <p:cTn id="24" dur="2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1+#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fill="hold"/>
                                        <p:tgtEl>
                                          <p:spTgt spid="14"/>
                                        </p:tgtEl>
                                        <p:attrNameLst>
                                          <p:attrName>ppt_x</p:attrName>
                                        </p:attrNameLst>
                                      </p:cBhvr>
                                      <p:tavLst>
                                        <p:tav tm="0">
                                          <p:val>
                                            <p:strVal val="0-#ppt_w/2"/>
                                          </p:val>
                                        </p:tav>
                                        <p:tav tm="100000">
                                          <p:val>
                                            <p:strVal val="#ppt_x"/>
                                          </p:val>
                                        </p:tav>
                                      </p:tavLst>
                                    </p:anim>
                                    <p:anim calcmode="lin" valueType="num">
                                      <p:cBhvr additive="base">
                                        <p:cTn id="34" dur="25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250" fill="hold"/>
                                        <p:tgtEl>
                                          <p:spTgt spid="10"/>
                                        </p:tgtEl>
                                        <p:attrNameLst>
                                          <p:attrName>ppt_x</p:attrName>
                                        </p:attrNameLst>
                                      </p:cBhvr>
                                      <p:tavLst>
                                        <p:tav tm="0">
                                          <p:val>
                                            <p:strVal val="1+#ppt_w/2"/>
                                          </p:val>
                                        </p:tav>
                                        <p:tav tm="100000">
                                          <p:val>
                                            <p:strVal val="#ppt_x"/>
                                          </p:val>
                                        </p:tav>
                                      </p:tavLst>
                                    </p:anim>
                                    <p:anim calcmode="lin" valueType="num">
                                      <p:cBhvr additive="base">
                                        <p:cTn id="38"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250" fill="hold"/>
                                        <p:tgtEl>
                                          <p:spTgt spid="16"/>
                                        </p:tgtEl>
                                        <p:attrNameLst>
                                          <p:attrName>ppt_x</p:attrName>
                                        </p:attrNameLst>
                                      </p:cBhvr>
                                      <p:tavLst>
                                        <p:tav tm="0">
                                          <p:val>
                                            <p:strVal val="0-#ppt_w/2"/>
                                          </p:val>
                                        </p:tav>
                                        <p:tav tm="100000">
                                          <p:val>
                                            <p:strVal val="#ppt_x"/>
                                          </p:val>
                                        </p:tav>
                                      </p:tavLst>
                                    </p:anim>
                                    <p:anim calcmode="lin" valueType="num">
                                      <p:cBhvr additive="base">
                                        <p:cTn id="44" dur="25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250" fill="hold"/>
                                        <p:tgtEl>
                                          <p:spTgt spid="12"/>
                                        </p:tgtEl>
                                        <p:attrNameLst>
                                          <p:attrName>ppt_x</p:attrName>
                                        </p:attrNameLst>
                                      </p:cBhvr>
                                      <p:tavLst>
                                        <p:tav tm="0">
                                          <p:val>
                                            <p:strVal val="1+#ppt_w/2"/>
                                          </p:val>
                                        </p:tav>
                                        <p:tav tm="100000">
                                          <p:val>
                                            <p:strVal val="#ppt_x"/>
                                          </p:val>
                                        </p:tav>
                                      </p:tavLst>
                                    </p:anim>
                                    <p:anim calcmode="lin" valueType="num">
                                      <p:cBhvr additive="base">
                                        <p:cTn id="4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250" fill="hold"/>
                                        <p:tgtEl>
                                          <p:spTgt spid="4"/>
                                        </p:tgtEl>
                                        <p:attrNameLst>
                                          <p:attrName>ppt_x</p:attrName>
                                        </p:attrNameLst>
                                      </p:cBhvr>
                                      <p:tavLst>
                                        <p:tav tm="0">
                                          <p:val>
                                            <p:strVal val="#ppt_x"/>
                                          </p:val>
                                        </p:tav>
                                        <p:tav tm="100000">
                                          <p:val>
                                            <p:strVal val="#ppt_x"/>
                                          </p:val>
                                        </p:tav>
                                      </p:tavLst>
                                    </p:anim>
                                    <p:anim calcmode="lin" valueType="num">
                                      <p:cBhvr additive="base">
                                        <p:cTn id="54"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3"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34BD6B-0924-57DD-E4D9-B1CC045ADC7C}"/>
              </a:ext>
            </a:extLst>
          </p:cNvPr>
          <p:cNvSpPr>
            <a:spLocks noGrp="1"/>
          </p:cNvSpPr>
          <p:nvPr>
            <p:ph type="title"/>
          </p:nvPr>
        </p:nvSpPr>
        <p:spPr>
          <a:xfrm>
            <a:off x="711381" y="-11625"/>
            <a:ext cx="6216026" cy="821295"/>
          </a:xfrm>
        </p:spPr>
        <p:txBody>
          <a:bodyPr vert="horz" lIns="91440" tIns="45720" rIns="91440" bIns="45720" rtlCol="0" anchor="b">
            <a:normAutofit/>
          </a:bodyPr>
          <a:lstStyle/>
          <a:p>
            <a:pPr algn="ctr" defTabSz="457200">
              <a:lnSpc>
                <a:spcPct val="90000"/>
              </a:lnSpc>
            </a:pPr>
            <a:r>
              <a:rPr lang="en-US" sz="2500" dirty="0">
                <a:latin typeface="Times New Roman" panose="02020603050405020304" pitchFamily="18" charset="0"/>
                <a:cs typeface="Times New Roman" panose="02020603050405020304" pitchFamily="18" charset="0"/>
              </a:rPr>
              <a:t>Random Forest Variables VS 4 essential</a:t>
            </a:r>
          </a:p>
        </p:txBody>
      </p:sp>
      <p:pic>
        <p:nvPicPr>
          <p:cNvPr id="5" name="Picture 4">
            <a:extLst>
              <a:ext uri="{FF2B5EF4-FFF2-40B4-BE49-F238E27FC236}">
                <a16:creationId xmlns:a16="http://schemas.microsoft.com/office/drawing/2014/main" id="{44443674-B949-D68F-30B2-0AFD850C3A0A}"/>
              </a:ext>
            </a:extLst>
          </p:cNvPr>
          <p:cNvPicPr>
            <a:picLocks noChangeAspect="1"/>
          </p:cNvPicPr>
          <p:nvPr/>
        </p:nvPicPr>
        <p:blipFill rotWithShape="1">
          <a:blip r:embed="rId2"/>
          <a:srcRect l="2860"/>
          <a:stretch/>
        </p:blipFill>
        <p:spPr>
          <a:xfrm>
            <a:off x="492038" y="1172336"/>
            <a:ext cx="3266989" cy="2606460"/>
          </a:xfrm>
          <a:prstGeom prst="rect">
            <a:avLst/>
          </a:prstGeom>
        </p:spPr>
      </p:pic>
      <p:pic>
        <p:nvPicPr>
          <p:cNvPr id="7" name="Picture 6">
            <a:extLst>
              <a:ext uri="{FF2B5EF4-FFF2-40B4-BE49-F238E27FC236}">
                <a16:creationId xmlns:a16="http://schemas.microsoft.com/office/drawing/2014/main" id="{14329547-0304-2914-3E51-651E4C27AF50}"/>
              </a:ext>
            </a:extLst>
          </p:cNvPr>
          <p:cNvPicPr>
            <a:picLocks noChangeAspect="1"/>
          </p:cNvPicPr>
          <p:nvPr/>
        </p:nvPicPr>
        <p:blipFill rotWithShape="1">
          <a:blip r:embed="rId3"/>
          <a:srcRect l="3484"/>
          <a:stretch/>
        </p:blipFill>
        <p:spPr>
          <a:xfrm>
            <a:off x="3920492" y="1252764"/>
            <a:ext cx="3266989" cy="2445603"/>
          </a:xfrm>
          <a:prstGeom prst="rect">
            <a:avLst/>
          </a:prstGeom>
        </p:spPr>
      </p:pic>
      <p:sp>
        <p:nvSpPr>
          <p:cNvPr id="3" name="Slide Number Placeholder 2">
            <a:extLst>
              <a:ext uri="{FF2B5EF4-FFF2-40B4-BE49-F238E27FC236}">
                <a16:creationId xmlns:a16="http://schemas.microsoft.com/office/drawing/2014/main" id="{D100EC38-D6A6-1F77-4F80-919ED5FEF43C}"/>
              </a:ext>
            </a:extLst>
          </p:cNvPr>
          <p:cNvSpPr>
            <a:spLocks noGrp="1"/>
          </p:cNvSpPr>
          <p:nvPr>
            <p:ph type="sldNum" sz="quarter" idx="12"/>
          </p:nvPr>
        </p:nvSpPr>
        <p:spPr>
          <a:xfrm>
            <a:off x="6442997" y="4531021"/>
            <a:ext cx="512504" cy="273844"/>
          </a:xfrm>
        </p:spPr>
        <p:txBody>
          <a:bodyPr vert="horz" lIns="91440" tIns="45720" rIns="91440" bIns="45720" rtlCol="0" anchor="ctr">
            <a:normAutofit fontScale="77500" lnSpcReduction="20000"/>
          </a:bodyPr>
          <a:lstStyle/>
          <a:p>
            <a:pPr lvl="0">
              <a:spcAft>
                <a:spcPts val="600"/>
              </a:spcAft>
            </a:pPr>
            <a:fld id="{00000000-1234-1234-1234-123412341234}" type="slidenum">
              <a:rPr lang="en-US" sz="900" kern="1200" smtClean="0">
                <a:latin typeface="+mn-lt"/>
                <a:ea typeface="+mn-ea"/>
                <a:cs typeface="+mn-cs"/>
              </a:rPr>
              <a:pPr lvl="0">
                <a:spcAft>
                  <a:spcPts val="600"/>
                </a:spcAft>
              </a:pPr>
              <a:t>24</a:t>
            </a:fld>
            <a:r>
              <a:rPr lang="el-GR" sz="900" kern="1200" dirty="0">
                <a:latin typeface="+mn-lt"/>
                <a:ea typeface="+mn-ea"/>
                <a:cs typeface="+mn-cs"/>
              </a:rPr>
              <a:t> </a:t>
            </a:r>
            <a:r>
              <a:rPr lang="en-US" sz="900" kern="1200" dirty="0">
                <a:latin typeface="+mn-lt"/>
                <a:ea typeface="+mn-ea"/>
                <a:cs typeface="+mn-cs"/>
              </a:rPr>
              <a:t>/</a:t>
            </a:r>
            <a:r>
              <a:rPr lang="el-GR" sz="900" kern="1200" dirty="0">
                <a:latin typeface="+mn-lt"/>
                <a:ea typeface="+mn-ea"/>
                <a:cs typeface="+mn-cs"/>
              </a:rPr>
              <a:t> </a:t>
            </a:r>
            <a:r>
              <a:rPr lang="en-US" sz="900" kern="1200" dirty="0">
                <a:latin typeface="+mn-lt"/>
                <a:ea typeface="+mn-ea"/>
                <a:cs typeface="+mn-cs"/>
              </a:rPr>
              <a:t>30</a:t>
            </a:r>
          </a:p>
        </p:txBody>
      </p:sp>
      <p:sp>
        <p:nvSpPr>
          <p:cNvPr id="4" name="TextBox 3">
            <a:extLst>
              <a:ext uri="{FF2B5EF4-FFF2-40B4-BE49-F238E27FC236}">
                <a16:creationId xmlns:a16="http://schemas.microsoft.com/office/drawing/2014/main" id="{16552B49-87C8-82FE-6551-530C9B736ADA}"/>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432355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50" fill="hold"/>
                                        <p:tgtEl>
                                          <p:spTgt spid="4"/>
                                        </p:tgtEl>
                                        <p:attrNameLst>
                                          <p:attrName>ppt_x</p:attrName>
                                        </p:attrNameLst>
                                      </p:cBhvr>
                                      <p:tavLst>
                                        <p:tav tm="0">
                                          <p:val>
                                            <p:strVal val="#ppt_x"/>
                                          </p:val>
                                        </p:tav>
                                        <p:tav tm="100000">
                                          <p:val>
                                            <p:strVal val="#ppt_x"/>
                                          </p:val>
                                        </p:tav>
                                      </p:tavLst>
                                    </p:anim>
                                    <p:anim calcmode="lin" valueType="num">
                                      <p:cBhvr additive="base">
                                        <p:cTn id="20"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96FB4BD-DCDA-71B5-D3CA-0EC817C5C99F}"/>
              </a:ext>
            </a:extLst>
          </p:cNvPr>
          <p:cNvSpPr>
            <a:spLocks noGrp="1"/>
          </p:cNvSpPr>
          <p:nvPr>
            <p:ph type="sldNum" sz="quarter" idx="12"/>
          </p:nvPr>
        </p:nvSpPr>
        <p:spPr>
          <a:xfrm>
            <a:off x="8148895" y="4808714"/>
            <a:ext cx="512504" cy="273844"/>
          </a:xfrm>
        </p:spPr>
        <p:txBody>
          <a:bodyPr>
            <a:normAutofit/>
          </a:bodyPr>
          <a:lstStyle/>
          <a:p>
            <a:pPr marL="0" lvl="0" indent="0" rtl="0">
              <a:spcBef>
                <a:spcPts val="0"/>
              </a:spcBef>
              <a:spcAft>
                <a:spcPts val="600"/>
              </a:spcAft>
              <a:buNone/>
            </a:pPr>
            <a:fld id="{00000000-1234-1234-1234-123412341234}" type="slidenum">
              <a:rPr lang="en">
                <a:solidFill>
                  <a:srgbClr val="FFFFFF"/>
                </a:solidFill>
              </a:rPr>
              <a:pPr marL="0" lvl="0" indent="0" rtl="0">
                <a:spcBef>
                  <a:spcPts val="0"/>
                </a:spcBef>
                <a:spcAft>
                  <a:spcPts val="600"/>
                </a:spcAft>
                <a:buNone/>
              </a:pPr>
              <a:t>25</a:t>
            </a:fld>
            <a:endParaRPr lang="en">
              <a:solidFill>
                <a:srgbClr val="FFFFFF"/>
              </a:solidFill>
            </a:endParaRPr>
          </a:p>
        </p:txBody>
      </p:sp>
      <p:graphicFrame>
        <p:nvGraphicFramePr>
          <p:cNvPr id="4" name="Table 3">
            <a:extLst>
              <a:ext uri="{FF2B5EF4-FFF2-40B4-BE49-F238E27FC236}">
                <a16:creationId xmlns:a16="http://schemas.microsoft.com/office/drawing/2014/main" id="{D346978C-BF4F-78DC-5768-7D41627E0394}"/>
              </a:ext>
            </a:extLst>
          </p:cNvPr>
          <p:cNvGraphicFramePr>
            <a:graphicFrameLocks noGrp="1"/>
          </p:cNvGraphicFramePr>
          <p:nvPr>
            <p:extLst>
              <p:ext uri="{D42A27DB-BD31-4B8C-83A1-F6EECF244321}">
                <p14:modId xmlns:p14="http://schemas.microsoft.com/office/powerpoint/2010/main" val="3386122256"/>
              </p:ext>
            </p:extLst>
          </p:nvPr>
        </p:nvGraphicFramePr>
        <p:xfrm>
          <a:off x="1218727" y="848995"/>
          <a:ext cx="6707955" cy="3442799"/>
        </p:xfrm>
        <a:graphic>
          <a:graphicData uri="http://schemas.openxmlformats.org/drawingml/2006/table">
            <a:tbl>
              <a:tblPr firstRow="1" bandRow="1">
                <a:tableStyleId>{BC89EF96-8CEA-46FF-86C4-4CE0E7609802}</a:tableStyleId>
              </a:tblPr>
              <a:tblGrid>
                <a:gridCol w="1217496">
                  <a:extLst>
                    <a:ext uri="{9D8B030D-6E8A-4147-A177-3AD203B41FA5}">
                      <a16:colId xmlns:a16="http://schemas.microsoft.com/office/drawing/2014/main" val="2777094707"/>
                    </a:ext>
                  </a:extLst>
                </a:gridCol>
                <a:gridCol w="1151357">
                  <a:extLst>
                    <a:ext uri="{9D8B030D-6E8A-4147-A177-3AD203B41FA5}">
                      <a16:colId xmlns:a16="http://schemas.microsoft.com/office/drawing/2014/main" val="4003559769"/>
                    </a:ext>
                  </a:extLst>
                </a:gridCol>
                <a:gridCol w="501915">
                  <a:extLst>
                    <a:ext uri="{9D8B030D-6E8A-4147-A177-3AD203B41FA5}">
                      <a16:colId xmlns:a16="http://schemas.microsoft.com/office/drawing/2014/main" val="1112115669"/>
                    </a:ext>
                  </a:extLst>
                </a:gridCol>
                <a:gridCol w="506293">
                  <a:extLst>
                    <a:ext uri="{9D8B030D-6E8A-4147-A177-3AD203B41FA5}">
                      <a16:colId xmlns:a16="http://schemas.microsoft.com/office/drawing/2014/main" val="746196587"/>
                    </a:ext>
                  </a:extLst>
                </a:gridCol>
                <a:gridCol w="506292">
                  <a:extLst>
                    <a:ext uri="{9D8B030D-6E8A-4147-A177-3AD203B41FA5}">
                      <a16:colId xmlns:a16="http://schemas.microsoft.com/office/drawing/2014/main" val="4174428715"/>
                    </a:ext>
                  </a:extLst>
                </a:gridCol>
                <a:gridCol w="470767">
                  <a:extLst>
                    <a:ext uri="{9D8B030D-6E8A-4147-A177-3AD203B41FA5}">
                      <a16:colId xmlns:a16="http://schemas.microsoft.com/office/drawing/2014/main" val="914903684"/>
                    </a:ext>
                  </a:extLst>
                </a:gridCol>
                <a:gridCol w="470767">
                  <a:extLst>
                    <a:ext uri="{9D8B030D-6E8A-4147-A177-3AD203B41FA5}">
                      <a16:colId xmlns:a16="http://schemas.microsoft.com/office/drawing/2014/main" val="1833590344"/>
                    </a:ext>
                  </a:extLst>
                </a:gridCol>
                <a:gridCol w="470767">
                  <a:extLst>
                    <a:ext uri="{9D8B030D-6E8A-4147-A177-3AD203B41FA5}">
                      <a16:colId xmlns:a16="http://schemas.microsoft.com/office/drawing/2014/main" val="111274800"/>
                    </a:ext>
                  </a:extLst>
                </a:gridCol>
                <a:gridCol w="470767">
                  <a:extLst>
                    <a:ext uri="{9D8B030D-6E8A-4147-A177-3AD203B41FA5}">
                      <a16:colId xmlns:a16="http://schemas.microsoft.com/office/drawing/2014/main" val="1591606311"/>
                    </a:ext>
                  </a:extLst>
                </a:gridCol>
                <a:gridCol w="470767">
                  <a:extLst>
                    <a:ext uri="{9D8B030D-6E8A-4147-A177-3AD203B41FA5}">
                      <a16:colId xmlns:a16="http://schemas.microsoft.com/office/drawing/2014/main" val="240953766"/>
                    </a:ext>
                  </a:extLst>
                </a:gridCol>
                <a:gridCol w="470767">
                  <a:extLst>
                    <a:ext uri="{9D8B030D-6E8A-4147-A177-3AD203B41FA5}">
                      <a16:colId xmlns:a16="http://schemas.microsoft.com/office/drawing/2014/main" val="2437362927"/>
                    </a:ext>
                  </a:extLst>
                </a:gridCol>
              </a:tblGrid>
              <a:tr h="280533">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r>
                        <a:rPr lang="en-US" sz="1000" b="0" cap="all" spc="60" dirty="0">
                          <a:solidFill>
                            <a:schemeClr val="tx1"/>
                          </a:solidFill>
                          <a:latin typeface="Times New Roman" panose="02020603050405020304" pitchFamily="18" charset="0"/>
                          <a:cs typeface="Times New Roman" panose="02020603050405020304" pitchFamily="18" charset="0"/>
                        </a:rPr>
                        <a:t>5f)</a:t>
                      </a:r>
                      <a:endParaRPr lang="en-US" sz="1100" b="1" cap="all" spc="60" dirty="0">
                        <a:solidFill>
                          <a:schemeClr val="tx1"/>
                        </a:solidFill>
                        <a:latin typeface="Times New Roman" panose="02020603050405020304" pitchFamily="18" charset="0"/>
                        <a:cs typeface="Times New Roman" panose="02020603050405020304" pitchFamily="18" charset="0"/>
                      </a:endParaRPr>
                    </a:p>
                  </a:txBody>
                  <a:tcPr marL="40321" marR="40321" marT="40321" marB="40321"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0321" marR="40321" marT="40321" marB="40321"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0321" marR="40321" marT="40321" marB="40321"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0321" marR="40321" marT="40321" marB="40321"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F1-score</a:t>
                      </a:r>
                    </a:p>
                  </a:txBody>
                  <a:tcPr marL="40321" marR="40321" marT="40321" marB="40321"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0373">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LR</a:t>
                      </a: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3217348370"/>
                  </a:ext>
                </a:extLst>
              </a:tr>
              <a:tr h="260373">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extLst>
                  <a:ext uri="{0D108BD9-81ED-4DB2-BD59-A6C34878D82A}">
                    <a16:rowId xmlns:a16="http://schemas.microsoft.com/office/drawing/2014/main" val="4243105721"/>
                  </a:ext>
                </a:extLst>
              </a:tr>
              <a:tr h="260373">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0,9778</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4215071536"/>
                  </a:ext>
                </a:extLst>
              </a:tr>
              <a:tr h="260373">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0,95</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0,92</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0,96</a:t>
                      </a:r>
                    </a:p>
                  </a:txBody>
                  <a:tcPr marL="40321" marR="40321" marT="20161" marB="40321"/>
                </a:tc>
                <a:extLst>
                  <a:ext uri="{0D108BD9-81ED-4DB2-BD59-A6C34878D82A}">
                    <a16:rowId xmlns:a16="http://schemas.microsoft.com/office/drawing/2014/main" val="1099189037"/>
                  </a:ext>
                </a:extLst>
              </a:tr>
              <a:tr h="260373">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KNN</a:t>
                      </a: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3008439300"/>
                  </a:ext>
                </a:extLst>
              </a:tr>
              <a:tr h="260373">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0321" marR="40321" marT="20161" marB="40321"/>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0321" marR="40321" marT="20161" marB="40321"/>
                </a:tc>
                <a:extLst>
                  <a:ext uri="{0D108BD9-81ED-4DB2-BD59-A6C34878D82A}">
                    <a16:rowId xmlns:a16="http://schemas.microsoft.com/office/drawing/2014/main" val="2342595040"/>
                  </a:ext>
                </a:extLst>
              </a:tr>
              <a:tr h="260373">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Decision</a:t>
                      </a: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0,9333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136308472"/>
                  </a:ext>
                </a:extLst>
              </a:tr>
              <a:tr h="279268">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extLst>
                  <a:ext uri="{0D108BD9-81ED-4DB2-BD59-A6C34878D82A}">
                    <a16:rowId xmlns:a16="http://schemas.microsoft.com/office/drawing/2014/main" val="4162158790"/>
                  </a:ext>
                </a:extLst>
              </a:tr>
              <a:tr h="260373">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Gradient Boosting</a:t>
                      </a: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401336894"/>
                  </a:ext>
                </a:extLst>
              </a:tr>
              <a:tr h="260373">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0321" marR="40321" marT="20161" marB="40321"/>
                </a:tc>
                <a:extLst>
                  <a:ext uri="{0D108BD9-81ED-4DB2-BD59-A6C34878D82A}">
                    <a16:rowId xmlns:a16="http://schemas.microsoft.com/office/drawing/2014/main" val="289457059"/>
                  </a:ext>
                </a:extLst>
              </a:tr>
              <a:tr h="260373">
                <a:tc rowSpan="2">
                  <a:txBody>
                    <a:bodyPr/>
                    <a:lstStyle/>
                    <a:p>
                      <a:pPr algn="ctr"/>
                      <a:r>
                        <a:rPr lang="en-US" sz="1100" cap="none" spc="0" err="1">
                          <a:solidFill>
                            <a:schemeClr val="tx1"/>
                          </a:solidFill>
                          <a:latin typeface="Times New Roman" panose="02020603050405020304" pitchFamily="18" charset="0"/>
                          <a:cs typeface="Times New Roman" panose="02020603050405020304" pitchFamily="18" charset="0"/>
                        </a:rPr>
                        <a:t>Adaboost</a:t>
                      </a: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0,9555</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0321" marR="40321" marT="20161" marB="40321"/>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0321" marR="40321" marT="20161" marB="40321"/>
                </a:tc>
                <a:extLst>
                  <a:ext uri="{0D108BD9-81ED-4DB2-BD59-A6C34878D82A}">
                    <a16:rowId xmlns:a16="http://schemas.microsoft.com/office/drawing/2014/main" val="2126691665"/>
                  </a:ext>
                </a:extLst>
              </a:tr>
              <a:tr h="279268">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0321" marR="40321" marT="20161" marB="40321"/>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0321" marR="40321" marT="20161" marB="40321"/>
                </a:tc>
                <a:extLst>
                  <a:ext uri="{0D108BD9-81ED-4DB2-BD59-A6C34878D82A}">
                    <a16:rowId xmlns:a16="http://schemas.microsoft.com/office/drawing/2014/main" val="1257937764"/>
                  </a:ext>
                </a:extLst>
              </a:tr>
            </a:tbl>
          </a:graphicData>
        </a:graphic>
      </p:graphicFrame>
    </p:spTree>
    <p:extLst>
      <p:ext uri="{BB962C8B-B14F-4D97-AF65-F5344CB8AC3E}">
        <p14:creationId xmlns:p14="http://schemas.microsoft.com/office/powerpoint/2010/main" val="3102619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C699366-42F2-D2C0-664D-0507F6178844}"/>
              </a:ext>
            </a:extLst>
          </p:cNvPr>
          <p:cNvSpPr>
            <a:spLocks noGrp="1"/>
          </p:cNvSpPr>
          <p:nvPr>
            <p:ph type="sldNum" sz="quarter" idx="12"/>
          </p:nvPr>
        </p:nvSpPr>
        <p:spPr>
          <a:xfrm>
            <a:off x="8148895" y="4808714"/>
            <a:ext cx="512504" cy="273844"/>
          </a:xfrm>
        </p:spPr>
        <p:txBody>
          <a:bodyPr>
            <a:normAutofit/>
          </a:bodyPr>
          <a:lstStyle/>
          <a:p>
            <a:pPr marL="0" lvl="0" indent="0" rtl="0">
              <a:spcBef>
                <a:spcPts val="0"/>
              </a:spcBef>
              <a:spcAft>
                <a:spcPts val="600"/>
              </a:spcAft>
              <a:buNone/>
            </a:pPr>
            <a:fld id="{00000000-1234-1234-1234-123412341234}" type="slidenum">
              <a:rPr lang="en">
                <a:solidFill>
                  <a:srgbClr val="FFFFFF"/>
                </a:solidFill>
              </a:rPr>
              <a:pPr marL="0" lvl="0" indent="0" rtl="0">
                <a:spcBef>
                  <a:spcPts val="0"/>
                </a:spcBef>
                <a:spcAft>
                  <a:spcPts val="600"/>
                </a:spcAft>
                <a:buNone/>
              </a:pPr>
              <a:t>26</a:t>
            </a:fld>
            <a:endParaRPr lang="en">
              <a:solidFill>
                <a:srgbClr val="FFFFFF"/>
              </a:solidFill>
            </a:endParaRPr>
          </a:p>
        </p:txBody>
      </p:sp>
      <p:graphicFrame>
        <p:nvGraphicFramePr>
          <p:cNvPr id="3" name="Table 2">
            <a:extLst>
              <a:ext uri="{FF2B5EF4-FFF2-40B4-BE49-F238E27FC236}">
                <a16:creationId xmlns:a16="http://schemas.microsoft.com/office/drawing/2014/main" id="{4DE91419-7E4B-1551-9009-BACE75956614}"/>
              </a:ext>
            </a:extLst>
          </p:cNvPr>
          <p:cNvGraphicFramePr>
            <a:graphicFrameLocks noGrp="1"/>
          </p:cNvGraphicFramePr>
          <p:nvPr>
            <p:extLst>
              <p:ext uri="{D42A27DB-BD31-4B8C-83A1-F6EECF244321}">
                <p14:modId xmlns:p14="http://schemas.microsoft.com/office/powerpoint/2010/main" val="3050974888"/>
              </p:ext>
            </p:extLst>
          </p:nvPr>
        </p:nvGraphicFramePr>
        <p:xfrm>
          <a:off x="972177" y="848995"/>
          <a:ext cx="7201053" cy="3442794"/>
        </p:xfrm>
        <a:graphic>
          <a:graphicData uri="http://schemas.openxmlformats.org/drawingml/2006/table">
            <a:tbl>
              <a:tblPr firstRow="1" bandRow="1">
                <a:tableStyleId>{BC89EF96-8CEA-46FF-86C4-4CE0E7609802}</a:tableStyleId>
              </a:tblPr>
              <a:tblGrid>
                <a:gridCol w="1181097">
                  <a:extLst>
                    <a:ext uri="{9D8B030D-6E8A-4147-A177-3AD203B41FA5}">
                      <a16:colId xmlns:a16="http://schemas.microsoft.com/office/drawing/2014/main" val="2777094707"/>
                    </a:ext>
                  </a:extLst>
                </a:gridCol>
                <a:gridCol w="1216224">
                  <a:extLst>
                    <a:ext uri="{9D8B030D-6E8A-4147-A177-3AD203B41FA5}">
                      <a16:colId xmlns:a16="http://schemas.microsoft.com/office/drawing/2014/main" val="4003559769"/>
                    </a:ext>
                  </a:extLst>
                </a:gridCol>
                <a:gridCol w="533748">
                  <a:extLst>
                    <a:ext uri="{9D8B030D-6E8A-4147-A177-3AD203B41FA5}">
                      <a16:colId xmlns:a16="http://schemas.microsoft.com/office/drawing/2014/main" val="1112115669"/>
                    </a:ext>
                  </a:extLst>
                </a:gridCol>
                <a:gridCol w="533748">
                  <a:extLst>
                    <a:ext uri="{9D8B030D-6E8A-4147-A177-3AD203B41FA5}">
                      <a16:colId xmlns:a16="http://schemas.microsoft.com/office/drawing/2014/main" val="746196587"/>
                    </a:ext>
                  </a:extLst>
                </a:gridCol>
                <a:gridCol w="533748">
                  <a:extLst>
                    <a:ext uri="{9D8B030D-6E8A-4147-A177-3AD203B41FA5}">
                      <a16:colId xmlns:a16="http://schemas.microsoft.com/office/drawing/2014/main" val="4174428715"/>
                    </a:ext>
                  </a:extLst>
                </a:gridCol>
                <a:gridCol w="533748">
                  <a:extLst>
                    <a:ext uri="{9D8B030D-6E8A-4147-A177-3AD203B41FA5}">
                      <a16:colId xmlns:a16="http://schemas.microsoft.com/office/drawing/2014/main" val="914903684"/>
                    </a:ext>
                  </a:extLst>
                </a:gridCol>
                <a:gridCol w="533748">
                  <a:extLst>
                    <a:ext uri="{9D8B030D-6E8A-4147-A177-3AD203B41FA5}">
                      <a16:colId xmlns:a16="http://schemas.microsoft.com/office/drawing/2014/main" val="1833590344"/>
                    </a:ext>
                  </a:extLst>
                </a:gridCol>
                <a:gridCol w="533748">
                  <a:extLst>
                    <a:ext uri="{9D8B030D-6E8A-4147-A177-3AD203B41FA5}">
                      <a16:colId xmlns:a16="http://schemas.microsoft.com/office/drawing/2014/main" val="111274800"/>
                    </a:ext>
                  </a:extLst>
                </a:gridCol>
                <a:gridCol w="533748">
                  <a:extLst>
                    <a:ext uri="{9D8B030D-6E8A-4147-A177-3AD203B41FA5}">
                      <a16:colId xmlns:a16="http://schemas.microsoft.com/office/drawing/2014/main" val="1591606311"/>
                    </a:ext>
                  </a:extLst>
                </a:gridCol>
                <a:gridCol w="533748">
                  <a:extLst>
                    <a:ext uri="{9D8B030D-6E8A-4147-A177-3AD203B41FA5}">
                      <a16:colId xmlns:a16="http://schemas.microsoft.com/office/drawing/2014/main" val="240953766"/>
                    </a:ext>
                  </a:extLst>
                </a:gridCol>
                <a:gridCol w="533748">
                  <a:extLst>
                    <a:ext uri="{9D8B030D-6E8A-4147-A177-3AD203B41FA5}">
                      <a16:colId xmlns:a16="http://schemas.microsoft.com/office/drawing/2014/main" val="2437362927"/>
                    </a:ext>
                  </a:extLst>
                </a:gridCol>
              </a:tblGrid>
              <a:tr h="280960">
                <a:tc>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Model(</a:t>
                      </a:r>
                      <a:r>
                        <a:rPr lang="en-US" sz="1000" b="0" cap="all" spc="60">
                          <a:solidFill>
                            <a:schemeClr val="tx1"/>
                          </a:solidFill>
                          <a:latin typeface="Times New Roman" panose="02020603050405020304" pitchFamily="18" charset="0"/>
                          <a:cs typeface="Times New Roman" panose="02020603050405020304" pitchFamily="18" charset="0"/>
                        </a:rPr>
                        <a:t>4f)</a:t>
                      </a:r>
                      <a:endParaRPr lang="en-US" sz="1100" b="1" cap="all" spc="60">
                        <a:solidFill>
                          <a:schemeClr val="tx1"/>
                        </a:solidFill>
                        <a:latin typeface="Times New Roman" panose="02020603050405020304" pitchFamily="18" charset="0"/>
                        <a:cs typeface="Times New Roman" panose="02020603050405020304" pitchFamily="18" charset="0"/>
                      </a:endParaRPr>
                    </a:p>
                  </a:txBody>
                  <a:tcPr marL="39992" marR="39992" marT="39992" marB="39992" anchor="b"/>
                </a:tc>
                <a:tc>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Accuracy</a:t>
                      </a:r>
                    </a:p>
                  </a:txBody>
                  <a:tcPr marL="39992" marR="39992" marT="39992" marB="39992" anchor="b"/>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Precision</a:t>
                      </a:r>
                    </a:p>
                  </a:txBody>
                  <a:tcPr marL="39992" marR="39992" marT="39992" marB="39992"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39992" marR="39992" marT="39992" marB="39992"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F1-score</a:t>
                      </a:r>
                    </a:p>
                  </a:txBody>
                  <a:tcPr marL="39992" marR="39992" marT="39992" marB="39992"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LR</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1,00</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3217348370"/>
                  </a:ext>
                </a:extLst>
              </a:tr>
              <a:tr h="260965">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a:solidFill>
                            <a:schemeClr val="tx1"/>
                          </a:solidFill>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extLst>
                  <a:ext uri="{0D108BD9-81ED-4DB2-BD59-A6C34878D82A}">
                    <a16:rowId xmlns:a16="http://schemas.microsoft.com/office/drawing/2014/main" val="4243105721"/>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RF</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0,9333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4215071536"/>
                  </a:ext>
                </a:extLst>
              </a:tr>
              <a:tr h="260965">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a:solidFill>
                            <a:schemeClr val="tx1"/>
                          </a:solidFill>
                          <a:latin typeface="Times New Roman" panose="02020603050405020304" pitchFamily="18" charset="0"/>
                          <a:ea typeface="+mn-ea"/>
                          <a:cs typeface="Times New Roman" panose="02020603050405020304" pitchFamily="18" charset="0"/>
                        </a:rPr>
                        <a:t>0,88</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0,89</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0,92</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0,91</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0,96</a:t>
                      </a:r>
                    </a:p>
                  </a:txBody>
                  <a:tcPr marL="39992" marR="39992" marT="19997" marB="39992"/>
                </a:tc>
                <a:extLst>
                  <a:ext uri="{0D108BD9-81ED-4DB2-BD59-A6C34878D82A}">
                    <a16:rowId xmlns:a16="http://schemas.microsoft.com/office/drawing/2014/main" val="1099189037"/>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KNN</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3008439300"/>
                  </a:ext>
                </a:extLst>
              </a:tr>
              <a:tr h="260965">
                <a:tc vMerge="1">
                  <a:txBody>
                    <a:bodyPr/>
                    <a:lstStyle/>
                    <a:p>
                      <a:endParaRPr lang="en-US"/>
                    </a:p>
                  </a:txBody>
                  <a:tcPr/>
                </a:tc>
                <a:tc vMerge="1">
                  <a:txBody>
                    <a:bodyPr/>
                    <a:lstStyle/>
                    <a:p>
                      <a:endParaRPr lang="en-US"/>
                    </a:p>
                  </a:txBody>
                  <a:tcPr/>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0,88</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1,00</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0,92</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1,00</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0,83</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1,00</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0,94</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0,91</a:t>
                      </a:r>
                    </a:p>
                  </a:txBody>
                  <a:tcPr marL="39992" marR="39992" marT="19997" marB="39992"/>
                </a:tc>
                <a:tc>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0,96</a:t>
                      </a:r>
                    </a:p>
                  </a:txBody>
                  <a:tcPr marL="39992" marR="39992" marT="19997" marB="39992"/>
                </a:tc>
                <a:extLst>
                  <a:ext uri="{0D108BD9-81ED-4DB2-BD59-A6C34878D82A}">
                    <a16:rowId xmlns:a16="http://schemas.microsoft.com/office/drawing/2014/main" val="2342595040"/>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Decision</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0,8888</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136308472"/>
                  </a:ext>
                </a:extLst>
              </a:tr>
              <a:tr h="276092">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extLst>
                  <a:ext uri="{0D108BD9-81ED-4DB2-BD59-A6C34878D82A}">
                    <a16:rowId xmlns:a16="http://schemas.microsoft.com/office/drawing/2014/main" val="4162158790"/>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Gradient Boosting</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0,955</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401336894"/>
                  </a:ext>
                </a:extLst>
              </a:tr>
              <a:tr h="260965">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39992" marR="39992" marT="19997" marB="39992"/>
                </a:tc>
                <a:extLst>
                  <a:ext uri="{0D108BD9-81ED-4DB2-BD59-A6C34878D82A}">
                    <a16:rowId xmlns:a16="http://schemas.microsoft.com/office/drawing/2014/main" val="289457059"/>
                  </a:ext>
                </a:extLst>
              </a:tr>
              <a:tr h="260965">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Adaboost</a:t>
                      </a:r>
                    </a:p>
                  </a:txBody>
                  <a:tcPr marL="39992" marR="39992" marT="19997" marB="39992"/>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0,9111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39992" marR="39992" marT="19997" marB="39992"/>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39992" marR="39992" marT="19997" marB="39992"/>
                </a:tc>
                <a:extLst>
                  <a:ext uri="{0D108BD9-81ED-4DB2-BD59-A6C34878D82A}">
                    <a16:rowId xmlns:a16="http://schemas.microsoft.com/office/drawing/2014/main" val="2126691665"/>
                  </a:ext>
                </a:extLst>
              </a:tr>
              <a:tr h="276092">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39992" marR="39992" marT="19997" marB="39992"/>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39992" marR="39992" marT="19997" marB="39992"/>
                </a:tc>
                <a:extLst>
                  <a:ext uri="{0D108BD9-81ED-4DB2-BD59-A6C34878D82A}">
                    <a16:rowId xmlns:a16="http://schemas.microsoft.com/office/drawing/2014/main" val="1257937764"/>
                  </a:ext>
                </a:extLst>
              </a:tr>
            </a:tbl>
          </a:graphicData>
        </a:graphic>
      </p:graphicFrame>
    </p:spTree>
    <p:extLst>
      <p:ext uri="{BB962C8B-B14F-4D97-AF65-F5344CB8AC3E}">
        <p14:creationId xmlns:p14="http://schemas.microsoft.com/office/powerpoint/2010/main" val="14961515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27</a:t>
            </a:fld>
            <a:r>
              <a:rPr lang="el-GR" dirty="0"/>
              <a:t> / 30</a:t>
            </a:r>
            <a:endParaRPr dirty="0"/>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7A9029D-109B-F56E-5DEC-A56D643DAC4F}"/>
              </a:ext>
            </a:extLst>
          </p:cNvPr>
          <p:cNvSpPr txBox="1"/>
          <p:nvPr/>
        </p:nvSpPr>
        <p:spPr>
          <a:xfrm>
            <a:off x="445062" y="4304963"/>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0,7</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28</a:t>
            </a:fld>
            <a:r>
              <a:rPr lang="el-GR" dirty="0"/>
              <a:t> / 30</a:t>
            </a:r>
            <a:endParaRPr dirty="0"/>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E9F8-B0BE-F995-AC2B-25A9FF8FF3DC}"/>
              </a:ext>
            </a:extLst>
          </p:cNvPr>
          <p:cNvSpPr>
            <a:spLocks noGrp="1"/>
          </p:cNvSpPr>
          <p:nvPr>
            <p:ph type="title"/>
          </p:nvPr>
        </p:nvSpPr>
        <p:spPr>
          <a:xfrm>
            <a:off x="508001" y="457200"/>
            <a:ext cx="6354045" cy="441016"/>
          </a:xfrm>
        </p:spPr>
        <p:txBody>
          <a:bodyPr>
            <a:normAutofit fontScale="90000"/>
          </a:bodyPr>
          <a:lstStyle/>
          <a:p>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a:t>
            </a:r>
            <a:endParaRPr lang="en-US" dirty="0"/>
          </a:p>
        </p:txBody>
      </p:sp>
      <p:sp>
        <p:nvSpPr>
          <p:cNvPr id="3" name="Slide Number Placeholder 2">
            <a:extLst>
              <a:ext uri="{FF2B5EF4-FFF2-40B4-BE49-F238E27FC236}">
                <a16:creationId xmlns:a16="http://schemas.microsoft.com/office/drawing/2014/main" id="{DC890F33-6B20-E4CB-FAE6-834323EB2F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4" name="Table 3">
            <a:extLst>
              <a:ext uri="{FF2B5EF4-FFF2-40B4-BE49-F238E27FC236}">
                <a16:creationId xmlns:a16="http://schemas.microsoft.com/office/drawing/2014/main" id="{167DF6B9-ED9E-4AED-0B50-E86FF88334E5}"/>
              </a:ext>
            </a:extLst>
          </p:cNvPr>
          <p:cNvGraphicFramePr>
            <a:graphicFrameLocks noGrp="1"/>
          </p:cNvGraphicFramePr>
          <p:nvPr>
            <p:extLst>
              <p:ext uri="{D42A27DB-BD31-4B8C-83A1-F6EECF244321}">
                <p14:modId xmlns:p14="http://schemas.microsoft.com/office/powerpoint/2010/main" val="348216297"/>
              </p:ext>
            </p:extLst>
          </p:nvPr>
        </p:nvGraphicFramePr>
        <p:xfrm>
          <a:off x="508001" y="1028330"/>
          <a:ext cx="5830291" cy="3502692"/>
        </p:xfrm>
        <a:graphic>
          <a:graphicData uri="http://schemas.openxmlformats.org/drawingml/2006/table">
            <a:tbl>
              <a:tblPr firstRow="1" bandRow="1">
                <a:tableStyleId>{BC89EF96-8CEA-46FF-86C4-4CE0E7609802}</a:tableStyleId>
              </a:tblPr>
              <a:tblGrid>
                <a:gridCol w="1058200">
                  <a:extLst>
                    <a:ext uri="{9D8B030D-6E8A-4147-A177-3AD203B41FA5}">
                      <a16:colId xmlns:a16="http://schemas.microsoft.com/office/drawing/2014/main" val="2777094707"/>
                    </a:ext>
                  </a:extLst>
                </a:gridCol>
                <a:gridCol w="1000715">
                  <a:extLst>
                    <a:ext uri="{9D8B030D-6E8A-4147-A177-3AD203B41FA5}">
                      <a16:colId xmlns:a16="http://schemas.microsoft.com/office/drawing/2014/main" val="4003559769"/>
                    </a:ext>
                  </a:extLst>
                </a:gridCol>
                <a:gridCol w="436245">
                  <a:extLst>
                    <a:ext uri="{9D8B030D-6E8A-4147-A177-3AD203B41FA5}">
                      <a16:colId xmlns:a16="http://schemas.microsoft.com/office/drawing/2014/main" val="1112115669"/>
                    </a:ext>
                  </a:extLst>
                </a:gridCol>
                <a:gridCol w="440050">
                  <a:extLst>
                    <a:ext uri="{9D8B030D-6E8A-4147-A177-3AD203B41FA5}">
                      <a16:colId xmlns:a16="http://schemas.microsoft.com/office/drawing/2014/main" val="746196587"/>
                    </a:ext>
                  </a:extLst>
                </a:gridCol>
                <a:gridCol w="440049">
                  <a:extLst>
                    <a:ext uri="{9D8B030D-6E8A-4147-A177-3AD203B41FA5}">
                      <a16:colId xmlns:a16="http://schemas.microsoft.com/office/drawing/2014/main" val="4174428715"/>
                    </a:ext>
                  </a:extLst>
                </a:gridCol>
                <a:gridCol w="409172">
                  <a:extLst>
                    <a:ext uri="{9D8B030D-6E8A-4147-A177-3AD203B41FA5}">
                      <a16:colId xmlns:a16="http://schemas.microsoft.com/office/drawing/2014/main" val="914903684"/>
                    </a:ext>
                  </a:extLst>
                </a:gridCol>
                <a:gridCol w="409172">
                  <a:extLst>
                    <a:ext uri="{9D8B030D-6E8A-4147-A177-3AD203B41FA5}">
                      <a16:colId xmlns:a16="http://schemas.microsoft.com/office/drawing/2014/main" val="1833590344"/>
                    </a:ext>
                  </a:extLst>
                </a:gridCol>
                <a:gridCol w="409172">
                  <a:extLst>
                    <a:ext uri="{9D8B030D-6E8A-4147-A177-3AD203B41FA5}">
                      <a16:colId xmlns:a16="http://schemas.microsoft.com/office/drawing/2014/main" val="111274800"/>
                    </a:ext>
                  </a:extLst>
                </a:gridCol>
                <a:gridCol w="409172">
                  <a:extLst>
                    <a:ext uri="{9D8B030D-6E8A-4147-A177-3AD203B41FA5}">
                      <a16:colId xmlns:a16="http://schemas.microsoft.com/office/drawing/2014/main" val="1591606311"/>
                    </a:ext>
                  </a:extLst>
                </a:gridCol>
                <a:gridCol w="409172">
                  <a:extLst>
                    <a:ext uri="{9D8B030D-6E8A-4147-A177-3AD203B41FA5}">
                      <a16:colId xmlns:a16="http://schemas.microsoft.com/office/drawing/2014/main" val="240953766"/>
                    </a:ext>
                  </a:extLst>
                </a:gridCol>
                <a:gridCol w="409172">
                  <a:extLst>
                    <a:ext uri="{9D8B030D-6E8A-4147-A177-3AD203B41FA5}">
                      <a16:colId xmlns:a16="http://schemas.microsoft.com/office/drawing/2014/main" val="2437362927"/>
                    </a:ext>
                  </a:extLst>
                </a:gridCol>
              </a:tblGrid>
              <a:tr h="291612">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1193" marR="41193" marT="41193" marB="41193"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1193" marR="41193" marT="41193" marB="41193"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F1-score</a:t>
                      </a:r>
                    </a:p>
                  </a:txBody>
                  <a:tcPr marL="41193" marR="41193" marT="41193" marB="41193"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7590">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LR</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0,9778</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21734837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4243105721"/>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215071536"/>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1099189037"/>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KNN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00843930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1193" marR="41193" marT="20597" marB="41193"/>
                </a:tc>
                <a:extLst>
                  <a:ext uri="{0D108BD9-81ED-4DB2-BD59-A6C34878D82A}">
                    <a16:rowId xmlns:a16="http://schemas.microsoft.com/office/drawing/2014/main" val="2342595040"/>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Decision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0,9722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136308472"/>
                  </a:ext>
                </a:extLst>
              </a:tr>
              <a:tr h="267590">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extLst>
                  <a:ext uri="{0D108BD9-81ED-4DB2-BD59-A6C34878D82A}">
                    <a16:rowId xmlns:a16="http://schemas.microsoft.com/office/drawing/2014/main" val="4162158790"/>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Gradient Boosting</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01336894"/>
                  </a:ext>
                </a:extLst>
              </a:tr>
              <a:tr h="267590">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289457059"/>
                  </a:ext>
                </a:extLst>
              </a:tr>
              <a:tr h="267590">
                <a:tc rowSpan="2">
                  <a:txBody>
                    <a:bodyPr/>
                    <a:lstStyle/>
                    <a:p>
                      <a:pPr algn="ctr"/>
                      <a:r>
                        <a:rPr lang="en-US" sz="1100" cap="none" spc="0" err="1">
                          <a:solidFill>
                            <a:schemeClr val="tx1"/>
                          </a:solidFill>
                          <a:latin typeface="Times New Roman" panose="02020603050405020304" pitchFamily="18" charset="0"/>
                          <a:cs typeface="Times New Roman" panose="02020603050405020304" pitchFamily="18" charset="0"/>
                        </a:rPr>
                        <a:t>Adaboost</a:t>
                      </a: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0,9722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2126691665"/>
                  </a:ext>
                </a:extLst>
              </a:tr>
              <a:tr h="267590">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extLst>
                  <a:ext uri="{0D108BD9-81ED-4DB2-BD59-A6C34878D82A}">
                    <a16:rowId xmlns:a16="http://schemas.microsoft.com/office/drawing/2014/main" val="1257937764"/>
                  </a:ext>
                </a:extLst>
              </a:tr>
            </a:tbl>
          </a:graphicData>
        </a:graphic>
      </p:graphicFrame>
    </p:spTree>
    <p:extLst>
      <p:ext uri="{BB962C8B-B14F-4D97-AF65-F5344CB8AC3E}">
        <p14:creationId xmlns:p14="http://schemas.microsoft.com/office/powerpoint/2010/main" val="4198438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r>
              <a:rPr lang="el-GR" dirty="0"/>
              <a:t> / 30</a:t>
            </a:r>
            <a:endParaRPr lang="en" dirty="0"/>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30</a:t>
            </a:fld>
            <a:r>
              <a:rPr lang="el-GR" dirty="0"/>
              <a:t> / 30</a:t>
            </a:r>
            <a:endParaRPr dirty="0"/>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505239" y="654601"/>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079019" y="20989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751158" y="209130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3974118" y="186758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2693958" y="3802084"/>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5688618" y="839659"/>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4850418" y="98710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4630248" y="7604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075329" y="297994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415088" y="187905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445913" y="21065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219877" y="21144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092594" y="189096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4886418" y="278397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2907829" y="300310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2652580" y="27907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3988713" y="23421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3769158" y="256836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020639" y="2561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2671101" y="345791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338442" y="78572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3759767"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3996495" y="322386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4661507" y="299748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082243" y="25562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4886751"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445913" y="322392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
        <p:nvSpPr>
          <p:cNvPr id="7" name="TextBox 6">
            <a:extLst>
              <a:ext uri="{FF2B5EF4-FFF2-40B4-BE49-F238E27FC236}">
                <a16:creationId xmlns:a16="http://schemas.microsoft.com/office/drawing/2014/main" id="{3661F09E-27E6-BAED-EAFA-009A4D46A6B3}"/>
              </a:ext>
            </a:extLst>
          </p:cNvPr>
          <p:cNvSpPr txBox="1"/>
          <p:nvPr/>
        </p:nvSpPr>
        <p:spPr>
          <a:xfrm>
            <a:off x="344692" y="3434870"/>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0,5</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31</a:t>
            </a:fld>
            <a:r>
              <a:rPr lang="el-GR" dirty="0"/>
              <a:t> / 30</a:t>
            </a:r>
            <a:endParaRPr dirty="0"/>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012F09-5307-1160-45C6-805FCCE2E3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graphicFrame>
        <p:nvGraphicFramePr>
          <p:cNvPr id="5" name="Table 4">
            <a:extLst>
              <a:ext uri="{FF2B5EF4-FFF2-40B4-BE49-F238E27FC236}">
                <a16:creationId xmlns:a16="http://schemas.microsoft.com/office/drawing/2014/main" id="{B6E86E67-C002-BE18-CA41-27FB1AFDAE7B}"/>
              </a:ext>
            </a:extLst>
          </p:cNvPr>
          <p:cNvGraphicFramePr>
            <a:graphicFrameLocks noGrp="1"/>
          </p:cNvGraphicFramePr>
          <p:nvPr>
            <p:extLst>
              <p:ext uri="{D42A27DB-BD31-4B8C-83A1-F6EECF244321}">
                <p14:modId xmlns:p14="http://schemas.microsoft.com/office/powerpoint/2010/main" val="2504977549"/>
              </p:ext>
            </p:extLst>
          </p:nvPr>
        </p:nvGraphicFramePr>
        <p:xfrm>
          <a:off x="508001" y="1028330"/>
          <a:ext cx="5830291" cy="3502692"/>
        </p:xfrm>
        <a:graphic>
          <a:graphicData uri="http://schemas.openxmlformats.org/drawingml/2006/table">
            <a:tbl>
              <a:tblPr firstRow="1" bandRow="1">
                <a:tableStyleId>{BC89EF96-8CEA-46FF-86C4-4CE0E7609802}</a:tableStyleId>
              </a:tblPr>
              <a:tblGrid>
                <a:gridCol w="1058200">
                  <a:extLst>
                    <a:ext uri="{9D8B030D-6E8A-4147-A177-3AD203B41FA5}">
                      <a16:colId xmlns:a16="http://schemas.microsoft.com/office/drawing/2014/main" val="2777094707"/>
                    </a:ext>
                  </a:extLst>
                </a:gridCol>
                <a:gridCol w="1000715">
                  <a:extLst>
                    <a:ext uri="{9D8B030D-6E8A-4147-A177-3AD203B41FA5}">
                      <a16:colId xmlns:a16="http://schemas.microsoft.com/office/drawing/2014/main" val="4003559769"/>
                    </a:ext>
                  </a:extLst>
                </a:gridCol>
                <a:gridCol w="436245">
                  <a:extLst>
                    <a:ext uri="{9D8B030D-6E8A-4147-A177-3AD203B41FA5}">
                      <a16:colId xmlns:a16="http://schemas.microsoft.com/office/drawing/2014/main" val="1112115669"/>
                    </a:ext>
                  </a:extLst>
                </a:gridCol>
                <a:gridCol w="440050">
                  <a:extLst>
                    <a:ext uri="{9D8B030D-6E8A-4147-A177-3AD203B41FA5}">
                      <a16:colId xmlns:a16="http://schemas.microsoft.com/office/drawing/2014/main" val="746196587"/>
                    </a:ext>
                  </a:extLst>
                </a:gridCol>
                <a:gridCol w="440049">
                  <a:extLst>
                    <a:ext uri="{9D8B030D-6E8A-4147-A177-3AD203B41FA5}">
                      <a16:colId xmlns:a16="http://schemas.microsoft.com/office/drawing/2014/main" val="4174428715"/>
                    </a:ext>
                  </a:extLst>
                </a:gridCol>
                <a:gridCol w="409172">
                  <a:extLst>
                    <a:ext uri="{9D8B030D-6E8A-4147-A177-3AD203B41FA5}">
                      <a16:colId xmlns:a16="http://schemas.microsoft.com/office/drawing/2014/main" val="914903684"/>
                    </a:ext>
                  </a:extLst>
                </a:gridCol>
                <a:gridCol w="409172">
                  <a:extLst>
                    <a:ext uri="{9D8B030D-6E8A-4147-A177-3AD203B41FA5}">
                      <a16:colId xmlns:a16="http://schemas.microsoft.com/office/drawing/2014/main" val="1833590344"/>
                    </a:ext>
                  </a:extLst>
                </a:gridCol>
                <a:gridCol w="409172">
                  <a:extLst>
                    <a:ext uri="{9D8B030D-6E8A-4147-A177-3AD203B41FA5}">
                      <a16:colId xmlns:a16="http://schemas.microsoft.com/office/drawing/2014/main" val="111274800"/>
                    </a:ext>
                  </a:extLst>
                </a:gridCol>
                <a:gridCol w="409172">
                  <a:extLst>
                    <a:ext uri="{9D8B030D-6E8A-4147-A177-3AD203B41FA5}">
                      <a16:colId xmlns:a16="http://schemas.microsoft.com/office/drawing/2014/main" val="1591606311"/>
                    </a:ext>
                  </a:extLst>
                </a:gridCol>
                <a:gridCol w="409172">
                  <a:extLst>
                    <a:ext uri="{9D8B030D-6E8A-4147-A177-3AD203B41FA5}">
                      <a16:colId xmlns:a16="http://schemas.microsoft.com/office/drawing/2014/main" val="240953766"/>
                    </a:ext>
                  </a:extLst>
                </a:gridCol>
                <a:gridCol w="409172">
                  <a:extLst>
                    <a:ext uri="{9D8B030D-6E8A-4147-A177-3AD203B41FA5}">
                      <a16:colId xmlns:a16="http://schemas.microsoft.com/office/drawing/2014/main" val="2437362927"/>
                    </a:ext>
                  </a:extLst>
                </a:gridCol>
              </a:tblGrid>
              <a:tr h="291612">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1193" marR="41193" marT="41193" marB="41193"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1193" marR="41193" marT="41193" marB="41193"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F1-score</a:t>
                      </a:r>
                    </a:p>
                  </a:txBody>
                  <a:tcPr marL="41193" marR="41193" marT="41193" marB="41193"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7590">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LR</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0,889</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21734837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0,82</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0,89</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extLst>
                  <a:ext uri="{0D108BD9-81ED-4DB2-BD59-A6C34878D82A}">
                    <a16:rowId xmlns:a16="http://schemas.microsoft.com/office/drawing/2014/main" val="4243105721"/>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0,9333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215071536"/>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0,91</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0,91</a:t>
                      </a:r>
                    </a:p>
                  </a:txBody>
                  <a:tcPr marL="41193" marR="41193" marT="20597" marB="41193"/>
                </a:tc>
                <a:extLst>
                  <a:ext uri="{0D108BD9-81ED-4DB2-BD59-A6C34878D82A}">
                    <a16:rowId xmlns:a16="http://schemas.microsoft.com/office/drawing/2014/main" val="1099189037"/>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KNN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008439300"/>
                  </a:ext>
                </a:extLst>
              </a:tr>
              <a:tr h="267590">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0,73</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0,84</a:t>
                      </a:r>
                    </a:p>
                  </a:txBody>
                  <a:tcPr marL="41193" marR="41193" marT="20597" marB="41193"/>
                </a:tc>
                <a:extLst>
                  <a:ext uri="{0D108BD9-81ED-4DB2-BD59-A6C34878D82A}">
                    <a16:rowId xmlns:a16="http://schemas.microsoft.com/office/drawing/2014/main" val="2342595040"/>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Decision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0,8888</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136308472"/>
                  </a:ext>
                </a:extLst>
              </a:tr>
              <a:tr h="267590">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extLst>
                  <a:ext uri="{0D108BD9-81ED-4DB2-BD59-A6C34878D82A}">
                    <a16:rowId xmlns:a16="http://schemas.microsoft.com/office/drawing/2014/main" val="4162158790"/>
                  </a:ext>
                </a:extLst>
              </a:tr>
              <a:tr h="267590">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Gradient Boosting</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0,9722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01336894"/>
                  </a:ext>
                </a:extLst>
              </a:tr>
              <a:tr h="267590">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289457059"/>
                  </a:ext>
                </a:extLst>
              </a:tr>
              <a:tr h="267590">
                <a:tc rowSpan="2">
                  <a:txBody>
                    <a:bodyPr/>
                    <a:lstStyle/>
                    <a:p>
                      <a:pPr algn="ctr"/>
                      <a:r>
                        <a:rPr lang="en-US" sz="1100" cap="none" spc="0" err="1">
                          <a:solidFill>
                            <a:schemeClr val="tx1"/>
                          </a:solidFill>
                          <a:latin typeface="Times New Roman" panose="02020603050405020304" pitchFamily="18" charset="0"/>
                          <a:cs typeface="Times New Roman" panose="02020603050405020304" pitchFamily="18" charset="0"/>
                        </a:rPr>
                        <a:t>Adaboost</a:t>
                      </a: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0,9722</a:t>
                      </a: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2126691665"/>
                  </a:ext>
                </a:extLst>
              </a:tr>
              <a:tr h="267590">
                <a:tc vMerge="1">
                  <a:txBody>
                    <a:bodyPr/>
                    <a:lstStyle/>
                    <a:p>
                      <a:endParaRPr lang="en-US"/>
                    </a:p>
                  </a:txBody>
                  <a:tcPr/>
                </a:tc>
                <a:tc vMerge="1">
                  <a:txBody>
                    <a:bodyPr/>
                    <a:lstStyle/>
                    <a:p>
                      <a:endParaRPr lang="en-US"/>
                    </a:p>
                  </a:txBody>
                  <a:tcPr/>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tc>
                  <a:txBody>
                    <a:bodyPr/>
                    <a:lstStyle/>
                    <a:p>
                      <a:pPr algn="ctr"/>
                      <a:endParaRPr lang="en-US" sz="1100" cap="none" spc="0" dirty="0">
                        <a:solidFill>
                          <a:schemeClr val="tx1"/>
                        </a:solidFill>
                        <a:latin typeface="Times New Roman" panose="02020603050405020304" pitchFamily="18" charset="0"/>
                        <a:cs typeface="Times New Roman" panose="02020603050405020304" pitchFamily="18" charset="0"/>
                      </a:endParaRPr>
                    </a:p>
                  </a:txBody>
                  <a:tcPr marL="41193" marR="41193" marT="20597" marB="41193"/>
                </a:tc>
                <a:extLst>
                  <a:ext uri="{0D108BD9-81ED-4DB2-BD59-A6C34878D82A}">
                    <a16:rowId xmlns:a16="http://schemas.microsoft.com/office/drawing/2014/main" val="1257937764"/>
                  </a:ext>
                </a:extLst>
              </a:tr>
            </a:tbl>
          </a:graphicData>
        </a:graphic>
      </p:graphicFrame>
      <p:sp>
        <p:nvSpPr>
          <p:cNvPr id="8" name="TextBox 7">
            <a:extLst>
              <a:ext uri="{FF2B5EF4-FFF2-40B4-BE49-F238E27FC236}">
                <a16:creationId xmlns:a16="http://schemas.microsoft.com/office/drawing/2014/main" id="{C7407BFC-A11C-45DC-F9E9-6D08AE1BDB95}"/>
              </a:ext>
            </a:extLst>
          </p:cNvPr>
          <p:cNvSpPr txBox="1"/>
          <p:nvPr/>
        </p:nvSpPr>
        <p:spPr>
          <a:xfrm>
            <a:off x="403295" y="304840"/>
            <a:ext cx="5934997"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a:t>
            </a:r>
            <a:endParaRPr lang="en-US" sz="2000" dirty="0"/>
          </a:p>
        </p:txBody>
      </p:sp>
    </p:spTree>
    <p:extLst>
      <p:ext uri="{BB962C8B-B14F-4D97-AF65-F5344CB8AC3E}">
        <p14:creationId xmlns:p14="http://schemas.microsoft.com/office/powerpoint/2010/main" val="40406411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33</a:t>
            </a:fld>
            <a:r>
              <a:rPr lang="el-GR" dirty="0"/>
              <a:t> / 30</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6473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295474B5-8193-54D7-57BF-59E1EB68738A}"/>
              </a:ext>
            </a:extLst>
          </p:cNvPr>
          <p:cNvGraphicFramePr>
            <a:graphicFrameLocks noGrp="1"/>
          </p:cNvGraphicFramePr>
          <p:nvPr>
            <p:extLst>
              <p:ext uri="{D42A27DB-BD31-4B8C-83A1-F6EECF244321}">
                <p14:modId xmlns:p14="http://schemas.microsoft.com/office/powerpoint/2010/main" val="3232594089"/>
              </p:ext>
            </p:extLst>
          </p:nvPr>
        </p:nvGraphicFramePr>
        <p:xfrm>
          <a:off x="470428" y="1019598"/>
          <a:ext cx="6254052" cy="3285368"/>
        </p:xfrm>
        <a:graphic>
          <a:graphicData uri="http://schemas.openxmlformats.org/drawingml/2006/table">
            <a:tbl>
              <a:tblPr firstRow="1" bandRow="1">
                <a:tableStyleId>{BC89EF96-8CEA-46FF-86C4-4CE0E7609802}</a:tableStyleId>
              </a:tblPr>
              <a:tblGrid>
                <a:gridCol w="1563513">
                  <a:extLst>
                    <a:ext uri="{9D8B030D-6E8A-4147-A177-3AD203B41FA5}">
                      <a16:colId xmlns:a16="http://schemas.microsoft.com/office/drawing/2014/main" val="897699188"/>
                    </a:ext>
                  </a:extLst>
                </a:gridCol>
                <a:gridCol w="1563513">
                  <a:extLst>
                    <a:ext uri="{9D8B030D-6E8A-4147-A177-3AD203B41FA5}">
                      <a16:colId xmlns:a16="http://schemas.microsoft.com/office/drawing/2014/main" val="1963234073"/>
                    </a:ext>
                  </a:extLst>
                </a:gridCol>
                <a:gridCol w="1563513">
                  <a:extLst>
                    <a:ext uri="{9D8B030D-6E8A-4147-A177-3AD203B41FA5}">
                      <a16:colId xmlns:a16="http://schemas.microsoft.com/office/drawing/2014/main" val="1552111288"/>
                    </a:ext>
                  </a:extLst>
                </a:gridCol>
                <a:gridCol w="1563513">
                  <a:extLst>
                    <a:ext uri="{9D8B030D-6E8A-4147-A177-3AD203B41FA5}">
                      <a16:colId xmlns:a16="http://schemas.microsoft.com/office/drawing/2014/main" val="727054809"/>
                    </a:ext>
                  </a:extLst>
                </a:gridCol>
              </a:tblGrid>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191684646"/>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57380672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00968825"/>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14637105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10979659"/>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9138306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741386189"/>
                  </a:ext>
                </a:extLst>
              </a:tr>
            </a:tbl>
          </a:graphicData>
        </a:graphic>
      </p:graphicFrame>
      <p:sp>
        <p:nvSpPr>
          <p:cNvPr id="4" name="Rectangle 3">
            <a:extLst>
              <a:ext uri="{FF2B5EF4-FFF2-40B4-BE49-F238E27FC236}">
                <a16:creationId xmlns:a16="http://schemas.microsoft.com/office/drawing/2014/main" id="{7B9DF682-2618-CCEB-2E55-1F4969F475C9}"/>
              </a:ext>
            </a:extLst>
          </p:cNvPr>
          <p:cNvSpPr/>
          <p:nvPr/>
        </p:nvSpPr>
        <p:spPr>
          <a:xfrm>
            <a:off x="3599849" y="1019598"/>
            <a:ext cx="1559292" cy="3285368"/>
          </a:xfrm>
          <a:prstGeom prst="rect">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BC5E36-384C-92A1-29E0-526D4D1106A5}"/>
              </a:ext>
            </a:extLst>
          </p:cNvPr>
          <p:cNvSpPr/>
          <p:nvPr/>
        </p:nvSpPr>
        <p:spPr>
          <a:xfrm>
            <a:off x="3619098" y="2051262"/>
            <a:ext cx="1525604"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5F7135-B21B-FF7C-AE83-DD83D11EBD3B}"/>
              </a:ext>
            </a:extLst>
          </p:cNvPr>
          <p:cNvSpPr/>
          <p:nvPr/>
        </p:nvSpPr>
        <p:spPr>
          <a:xfrm>
            <a:off x="3616693" y="3284516"/>
            <a:ext cx="1525604" cy="60409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DCCC0-7117-1284-B2D0-AE568A214B7E}"/>
              </a:ext>
            </a:extLst>
          </p:cNvPr>
          <p:cNvSpPr/>
          <p:nvPr/>
        </p:nvSpPr>
        <p:spPr>
          <a:xfrm>
            <a:off x="470428" y="2045926"/>
            <a:ext cx="1564082"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C2AF76-02DB-3B98-A9FE-46F4C2A51D37}"/>
              </a:ext>
            </a:extLst>
          </p:cNvPr>
          <p:cNvSpPr/>
          <p:nvPr/>
        </p:nvSpPr>
        <p:spPr>
          <a:xfrm>
            <a:off x="470428" y="3284516"/>
            <a:ext cx="1559292" cy="60960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1000"/>
                                        <p:tgtEl>
                                          <p:spTgt spid="7"/>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edg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edge">
                                      <p:cBhvr>
                                        <p:cTn id="26" dur="1000"/>
                                        <p:tgtEl>
                                          <p:spTgt spid="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edg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250" fill="hold"/>
                                        <p:tgtEl>
                                          <p:spTgt spid="2"/>
                                        </p:tgtEl>
                                        <p:attrNameLst>
                                          <p:attrName>ppt_x</p:attrName>
                                        </p:attrNameLst>
                                      </p:cBhvr>
                                      <p:tavLst>
                                        <p:tav tm="0">
                                          <p:val>
                                            <p:strVal val="#ppt_x"/>
                                          </p:val>
                                        </p:tav>
                                        <p:tav tm="100000">
                                          <p:val>
                                            <p:strVal val="#ppt_x"/>
                                          </p:val>
                                        </p:tav>
                                      </p:tavLst>
                                    </p:anim>
                                    <p:anim calcmode="lin" valueType="num">
                                      <p:cBhvr additive="base">
                                        <p:cTn id="35"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34</a:t>
            </a:fld>
            <a:r>
              <a:rPr lang="el-GR" dirty="0"/>
              <a:t> / 30</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Neural Network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6BF8A21E-9317-EBF2-DDBF-CF901FA52834}"/>
              </a:ext>
            </a:extLst>
          </p:cNvPr>
          <p:cNvGraphicFramePr>
            <a:graphicFrameLocks noGrp="1"/>
          </p:cNvGraphicFramePr>
          <p:nvPr>
            <p:extLst>
              <p:ext uri="{D42A27DB-BD31-4B8C-83A1-F6EECF244321}">
                <p14:modId xmlns:p14="http://schemas.microsoft.com/office/powerpoint/2010/main" val="4252649670"/>
              </p:ext>
            </p:extLst>
          </p:nvPr>
        </p:nvGraphicFramePr>
        <p:xfrm>
          <a:off x="603250" y="1681626"/>
          <a:ext cx="6096000" cy="7924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525978161"/>
                    </a:ext>
                  </a:extLst>
                </a:gridCol>
                <a:gridCol w="2032000">
                  <a:extLst>
                    <a:ext uri="{9D8B030D-6E8A-4147-A177-3AD203B41FA5}">
                      <a16:colId xmlns:a16="http://schemas.microsoft.com/office/drawing/2014/main" val="3639055592"/>
                    </a:ext>
                  </a:extLst>
                </a:gridCol>
                <a:gridCol w="2032000">
                  <a:extLst>
                    <a:ext uri="{9D8B030D-6E8A-4147-A177-3AD203B41FA5}">
                      <a16:colId xmlns:a16="http://schemas.microsoft.com/office/drawing/2014/main" val="2377940796"/>
                    </a:ext>
                  </a:extLst>
                </a:gridCol>
              </a:tblGrid>
              <a:tr h="370840">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8772177"/>
                  </a:ext>
                </a:extLst>
              </a:tr>
              <a:tr h="370840">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0.3333</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0.3333</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0.2888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033957307"/>
                  </a:ext>
                </a:extLst>
              </a:tr>
            </a:tbl>
          </a:graphicData>
        </a:graphic>
      </p:graphicFrame>
    </p:spTree>
    <p:extLst>
      <p:ext uri="{BB962C8B-B14F-4D97-AF65-F5344CB8AC3E}">
        <p14:creationId xmlns:p14="http://schemas.microsoft.com/office/powerpoint/2010/main" val="1787862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35</a:t>
            </a:fld>
            <a:r>
              <a:rPr lang="el-GR" dirty="0"/>
              <a:t> / 30</a:t>
            </a:r>
            <a:endParaRPr lang="en" dirty="0"/>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(Extra Trees Classifier, RF, Gradient Boosting Classifier, XGBOOST).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r>
              <a:rPr lang="el-GR" dirty="0"/>
              <a:t> / 30</a:t>
            </a:r>
            <a:endParaRPr lang="en" dirty="0"/>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r>
              <a:rPr lang="el-GR" dirty="0"/>
              <a:t> / 30</a:t>
            </a:r>
            <a:endParaRPr dirty="0"/>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r>
              <a:rPr lang="el-GR" dirty="0"/>
              <a:t> / 30</a:t>
            </a:r>
            <a:endParaRPr dirty="0"/>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7</a:t>
            </a:fld>
            <a:r>
              <a:rPr lang="el-GR" dirty="0"/>
              <a:t> / 30</a:t>
            </a:r>
            <a:endParaRPr dirty="0"/>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r>
              <a:rPr lang="el-GR" dirty="0"/>
              <a:t> / 30</a:t>
            </a:r>
            <a:endParaRPr lang="en" dirty="0"/>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a:t>
            </a:r>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both continuous and discrete according</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lvl="0"/>
            <a:fld id="{00000000-1234-1234-1234-123412341234}" type="slidenum">
              <a:rPr lang="en" smtClean="0"/>
              <a:pPr lvl="0"/>
              <a:t>9</a:t>
            </a:fld>
            <a:r>
              <a:rPr lang="el-GR" dirty="0"/>
              <a:t> / 30</a:t>
            </a:r>
            <a:endParaRPr lang="en" dirty="0"/>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1925</Words>
  <Application>Microsoft Office PowerPoint</Application>
  <PresentationFormat>On-screen Show (16:9)</PresentationFormat>
  <Paragraphs>961</Paragraphs>
  <Slides>35</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Times New Roman</vt:lpstr>
      <vt:lpstr>Symbol</vt:lpstr>
      <vt:lpstr>Wingdings</vt:lpstr>
      <vt:lpstr>Arial</vt:lpstr>
      <vt:lpstr>Roboto</vt:lpstr>
      <vt:lpstr>Trebuchet MS</vt:lpstr>
      <vt:lpstr>Calibri</vt:lpstr>
      <vt:lpstr>Wingdings 3</vt:lpstr>
      <vt:lpstr>Courier New</vt:lpstr>
      <vt:lpstr>Google Sans</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Features selection</vt:lpstr>
      <vt:lpstr>Accuracy</vt:lpstr>
      <vt:lpstr>Variables in DataSet</vt:lpstr>
      <vt:lpstr>Descriptive Statistics</vt:lpstr>
      <vt:lpstr>PowerPoint Presentation</vt:lpstr>
      <vt:lpstr>PowerPoint Presentation</vt:lpstr>
      <vt:lpstr>PowerPoint Presentation</vt:lpstr>
      <vt:lpstr>PowerPoint Presentation</vt:lpstr>
      <vt:lpstr>Machine Learning Model – all features</vt:lpstr>
      <vt:lpstr>Machine Learning Model – all features</vt:lpstr>
      <vt:lpstr>Top 5 variables </vt:lpstr>
      <vt:lpstr>Random Forest Variables VS 4 essential</vt:lpstr>
      <vt:lpstr>PowerPoint Presentation</vt:lpstr>
      <vt:lpstr>PowerPoint Presentation</vt:lpstr>
      <vt:lpstr>Correlation Analysis</vt:lpstr>
      <vt:lpstr>PowerPoint Presentation</vt:lpstr>
      <vt:lpstr>Machine Learning Models – Accuracy</vt:lpstr>
      <vt:lpstr>Correlation Analysis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Kelepiri, Zoi</cp:lastModifiedBy>
  <cp:revision>75</cp:revision>
  <dcterms:modified xsi:type="dcterms:W3CDTF">2024-02-01T11:16:17Z</dcterms:modified>
</cp:coreProperties>
</file>