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10" r:id="rId1"/>
  </p:sldMasterIdLst>
  <p:notesMasterIdLst>
    <p:notesMasterId r:id="rId28"/>
  </p:notesMasterIdLst>
  <p:sldIdLst>
    <p:sldId id="256" r:id="rId2"/>
    <p:sldId id="257" r:id="rId3"/>
    <p:sldId id="310" r:id="rId4"/>
    <p:sldId id="314" r:id="rId5"/>
    <p:sldId id="260" r:id="rId6"/>
    <p:sldId id="311" r:id="rId7"/>
    <p:sldId id="312" r:id="rId8"/>
    <p:sldId id="303" r:id="rId9"/>
    <p:sldId id="304" r:id="rId10"/>
    <p:sldId id="305" r:id="rId11"/>
    <p:sldId id="306" r:id="rId12"/>
    <p:sldId id="307" r:id="rId13"/>
    <p:sldId id="263" r:id="rId14"/>
    <p:sldId id="264" r:id="rId15"/>
    <p:sldId id="265" r:id="rId16"/>
    <p:sldId id="266" r:id="rId17"/>
    <p:sldId id="315" r:id="rId18"/>
    <p:sldId id="316" r:id="rId19"/>
    <p:sldId id="317" r:id="rId20"/>
    <p:sldId id="319" r:id="rId21"/>
    <p:sldId id="267" r:id="rId22"/>
    <p:sldId id="320" r:id="rId23"/>
    <p:sldId id="323" r:id="rId24"/>
    <p:sldId id="322" r:id="rId25"/>
    <p:sldId id="324" r:id="rId26"/>
    <p:sldId id="325"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Trebuchet MS" panose="020B0603020202020204" pitchFamily="34" charset="0"/>
      <p:regular r:id="rId37"/>
      <p:bold r:id="rId38"/>
      <p:italic r:id="rId39"/>
      <p:boldItalic r:id="rId40"/>
    </p:embeddedFont>
    <p:embeddedFont>
      <p:font typeface="Wingdings 3" panose="05040102010807070707" pitchFamily="18" charset="2"/>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FF3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34283E-435B-4C54-837A-F32A9DF87473}">
  <a:tblStyle styleId="{3C34283E-435B-4C54-837A-F32A9DF874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91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15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064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553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9781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b322b9e620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b322b9e620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8007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b322b9e620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b322b9e620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79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144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334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322b9e62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322b9e62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589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862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b322b9e620_1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b322b9e620_1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b322b9e620_1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b322b9e620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312939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33085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18293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08297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89474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41235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94792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17953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67820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36152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91366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31217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842136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28026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26083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1/29/2024</a:t>
            </a:fld>
            <a:endParaRPr lang="en-US" dirty="0"/>
          </a:p>
        </p:txBody>
      </p:sp>
    </p:spTree>
    <p:extLst>
      <p:ext uri="{BB962C8B-B14F-4D97-AF65-F5344CB8AC3E}">
        <p14:creationId xmlns:p14="http://schemas.microsoft.com/office/powerpoint/2010/main" val="240161548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1/29/2024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6787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Categoriz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1724988" y="947725"/>
            <a:ext cx="56940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9900FF"/>
                </a:solidFill>
                <a:latin typeface="Times New Roman" panose="02020603050405020304" pitchFamily="18" charset="0"/>
                <a:cs typeface="Times New Roman" panose="02020603050405020304" pitchFamily="18" charset="0"/>
              </a:rPr>
              <a:t>Wine Data Set</a:t>
            </a:r>
            <a:endParaRPr dirty="0">
              <a:solidFill>
                <a:srgbClr val="9900FF"/>
              </a:solidFill>
              <a:latin typeface="Times New Roman" panose="02020603050405020304" pitchFamily="18" charset="0"/>
              <a:cs typeface="Times New Roman" panose="02020603050405020304" pitchFamily="18" charset="0"/>
            </a:endParaRPr>
          </a:p>
        </p:txBody>
      </p:sp>
      <p:sp>
        <p:nvSpPr>
          <p:cNvPr id="60" name="Google Shape;60;p15"/>
          <p:cNvSpPr txBox="1">
            <a:spLocks noGrp="1"/>
          </p:cNvSpPr>
          <p:nvPr>
            <p:ph type="subTitle" idx="1"/>
          </p:nvPr>
        </p:nvSpPr>
        <p:spPr>
          <a:xfrm>
            <a:off x="1725000" y="1784475"/>
            <a:ext cx="5694000" cy="63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solidFill>
              </a:rPr>
              <a:t>Kelepiri Zoi (78)</a:t>
            </a:r>
            <a:endParaRPr sz="1700" dirty="0">
              <a:solidFill>
                <a:schemeClr val="accent1"/>
              </a:solidFill>
            </a:endParaRPr>
          </a:p>
          <a:p>
            <a:pPr marL="0" lvl="0" indent="0" algn="ctr" rtl="0">
              <a:spcBef>
                <a:spcPts val="0"/>
              </a:spcBef>
              <a:spcAft>
                <a:spcPts val="0"/>
              </a:spcAft>
              <a:buNone/>
            </a:pPr>
            <a:r>
              <a:rPr lang="en" sz="1700" dirty="0">
                <a:solidFill>
                  <a:schemeClr val="accent1"/>
                </a:solidFill>
              </a:rPr>
              <a:t>Vasilogamvros Evangelos (100)</a:t>
            </a:r>
            <a:endParaRPr sz="1700" dirty="0">
              <a:solidFill>
                <a:schemeClr val="accent1"/>
              </a:solidFill>
            </a:endParaRPr>
          </a:p>
        </p:txBody>
      </p:sp>
      <p:grpSp>
        <p:nvGrpSpPr>
          <p:cNvPr id="61" name="Google Shape;61;p15"/>
          <p:cNvGrpSpPr/>
          <p:nvPr/>
        </p:nvGrpSpPr>
        <p:grpSpPr>
          <a:xfrm>
            <a:off x="-1765072" y="2664807"/>
            <a:ext cx="10787812" cy="3283202"/>
            <a:chOff x="711150" y="1559663"/>
            <a:chExt cx="7721575" cy="2350013"/>
          </a:xfrm>
        </p:grpSpPr>
        <p:sp>
          <p:nvSpPr>
            <p:cNvPr id="62" name="Google Shape;62;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63" name="Google Shape;63;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15"/>
          <p:cNvGrpSpPr/>
          <p:nvPr/>
        </p:nvGrpSpPr>
        <p:grpSpPr>
          <a:xfrm>
            <a:off x="-823039" y="2664804"/>
            <a:ext cx="10790078" cy="2519041"/>
            <a:chOff x="710288" y="2137750"/>
            <a:chExt cx="7723197" cy="1803050"/>
          </a:xfrm>
        </p:grpSpPr>
        <p:sp>
          <p:nvSpPr>
            <p:cNvPr id="76" name="Google Shape;76;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rgbClr val="FF00FF"/>
              </a:solidFill>
              <a:prstDash val="solid"/>
              <a:round/>
              <a:headEnd type="none" w="med" len="med"/>
              <a:tailEnd type="none" w="med" len="med"/>
            </a:ln>
          </p:spPr>
        </p:sp>
        <p:sp>
          <p:nvSpPr>
            <p:cNvPr id="77" name="Google Shape;77;p15"/>
            <p:cNvSpPr/>
            <p:nvPr/>
          </p:nvSpPr>
          <p:spPr>
            <a:xfrm>
              <a:off x="8000975" y="271858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390663" y="32921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780325" y="30035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6170038" y="2137750"/>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5559700" y="2426363"/>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4949413" y="300693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4339088" y="32921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728775" y="30035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118475" y="3869400"/>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508163" y="2426363"/>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897850" y="35807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5"/>
            <p:cNvSpPr/>
            <p:nvPr/>
          </p:nvSpPr>
          <p:spPr>
            <a:xfrm>
              <a:off x="1287538" y="329218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4306-D1D4-0489-CBB3-EA1D98E9A5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Measurement Model - Instruments (3/4)</a:t>
            </a:r>
          </a:p>
        </p:txBody>
      </p:sp>
      <p:sp>
        <p:nvSpPr>
          <p:cNvPr id="4" name="Content Placeholder 3">
            <a:extLst>
              <a:ext uri="{FF2B5EF4-FFF2-40B4-BE49-F238E27FC236}">
                <a16:creationId xmlns:a16="http://schemas.microsoft.com/office/drawing/2014/main" id="{942C9D66-693B-7F34-F892-222C59F3BAD2}"/>
              </a:ext>
            </a:extLst>
          </p:cNvPr>
          <p:cNvSpPr>
            <a:spLocks noGrp="1"/>
          </p:cNvSpPr>
          <p:nvPr>
            <p:ph idx="1"/>
          </p:nvPr>
        </p:nvSpPr>
        <p:spPr>
          <a:xfrm>
            <a:off x="508001" y="1213805"/>
            <a:ext cx="6532070" cy="3591061"/>
          </a:xfrm>
        </p:spPr>
        <p:txBody>
          <a:bodyPr>
            <a:normAutofit fontScale="70000" lnSpcReduction="20000"/>
          </a:bodyPr>
          <a:lstStyle/>
          <a:p>
            <a:pPr algn="just"/>
            <a:r>
              <a:rPr lang="en-US" sz="2000" b="1" dirty="0">
                <a:solidFill>
                  <a:schemeClr val="tx1"/>
                </a:solidFill>
                <a:latin typeface="Times New Roman" panose="02020603050405020304" pitchFamily="18" charset="0"/>
                <a:cs typeface="Times New Roman" panose="02020603050405020304" pitchFamily="18" charset="0"/>
              </a:rPr>
              <a:t>Chemical Composition: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Chromotographty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a:t>
            </a:r>
            <a:r>
              <a:rPr lang="en-US" sz="2000" dirty="0">
                <a:solidFill>
                  <a:schemeClr val="tx1"/>
                </a:solidFill>
                <a:latin typeface="Times New Roman" panose="02020603050405020304" pitchFamily="18" charset="0"/>
                <a:cs typeface="Times New Roman" panose="02020603050405020304" pitchFamily="18" charset="0"/>
              </a:rPr>
              <a:t> – meter,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spectrophotometry</a:t>
            </a:r>
          </a:p>
          <a:p>
            <a:pPr lvl="1"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calibration, precision testing, and consistency</a:t>
            </a:r>
          </a:p>
          <a:p>
            <a:pPr lvl="1" algn="just">
              <a:buFont typeface="Wingdings" panose="05000000000000000000" pitchFamily="2" charset="2"/>
              <a:buChar char="§"/>
            </a:pPr>
            <a:r>
              <a:rPr lang="en-US" sz="20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V</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accuracy of these instruments in measuring specific components.</a:t>
            </a:r>
          </a:p>
          <a:p>
            <a:pPr marL="266700" lvl="1" algn="just"/>
            <a:r>
              <a:rPr lang="en-US" sz="2000" b="1"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Sensory Evaluations: </a:t>
            </a:r>
            <a:r>
              <a:rPr lang="en-US" sz="20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Experts assessments with specific techniques </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rigorous training, calibration, and consistency checks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sensory descriptors, reference standards, and statistical analyses.</a:t>
            </a:r>
          </a:p>
          <a:p>
            <a:pPr marL="266700" lvl="1" algn="just"/>
            <a:r>
              <a:rPr lang="en-US" sz="2000" b="1" dirty="0">
                <a:solidFill>
                  <a:schemeClr val="tx1"/>
                </a:solidFill>
                <a:latin typeface="Times New Roman" panose="02020603050405020304" pitchFamily="18" charset="0"/>
                <a:cs typeface="Times New Roman" panose="02020603050405020304" pitchFamily="18" charset="0"/>
              </a:rPr>
              <a:t>Experts evaluation: </a:t>
            </a:r>
            <a:r>
              <a:rPr lang="en-US" sz="2000" dirty="0">
                <a:solidFill>
                  <a:schemeClr val="tx1"/>
                </a:solidFill>
                <a:latin typeface="Times New Roman" panose="02020603050405020304" pitchFamily="18" charset="0"/>
                <a:cs typeface="Times New Roman" panose="02020603050405020304" pitchFamily="18" charset="0"/>
              </a:rPr>
              <a:t>use rating scales or scoring sheets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training and calibration exercises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sensory and chemical analyses.</a:t>
            </a:r>
          </a:p>
          <a:p>
            <a:pPr marL="266700" lvl="1" algn="just"/>
            <a:r>
              <a:rPr lang="en-US" sz="2000" b="1" dirty="0">
                <a:solidFill>
                  <a:schemeClr val="tx1"/>
                </a:solidFill>
                <a:latin typeface="Times New Roman" panose="02020603050405020304" pitchFamily="18" charset="0"/>
                <a:cs typeface="Times New Roman" panose="02020603050405020304" pitchFamily="18" charset="0"/>
              </a:rPr>
              <a:t>Machine Learning: </a:t>
            </a:r>
            <a:r>
              <a:rPr lang="en-US" sz="2000" dirty="0">
                <a:solidFill>
                  <a:schemeClr val="tx1"/>
                </a:solidFill>
                <a:latin typeface="Times New Roman" panose="02020603050405020304" pitchFamily="18" charset="0"/>
                <a:cs typeface="Times New Roman" panose="02020603050405020304" pitchFamily="18" charset="0"/>
              </a:rPr>
              <a:t>SVM, RF, and AdaBoost predict wine quality based on input features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accuracy, precision, recall, and F1 score</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involves models accurately reflecting data patterns</a:t>
            </a:r>
          </a:p>
          <a:p>
            <a:pPr marL="395287" lvl="2" indent="0">
              <a:buNone/>
            </a:pPr>
            <a:endParaRPr lang="en-US" sz="14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endParaRPr>
          </a:p>
          <a:p>
            <a:pPr marL="395287" lvl="2" indent="0">
              <a:buNone/>
            </a:pPr>
            <a:endParaRPr lang="en-US" sz="14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681037" lvl="2" indent="-285750">
              <a:buFont typeface="Wingdings" panose="05000000000000000000" pitchFamily="2" charset="2"/>
              <a:buChar char="§"/>
            </a:pPr>
            <a:endParaRPr lang="en-US" sz="1500" dirty="0">
              <a:solidFill>
                <a:srgbClr val="000000"/>
              </a:solidFill>
              <a:effectLst/>
              <a:latin typeface="Calibri" panose="020F0502020204030204" pitchFamily="34" charset="0"/>
              <a:ea typeface="Calibri Light" panose="020F0302020204030204" pitchFamily="34" charset="0"/>
            </a:endParaRPr>
          </a:p>
          <a:p>
            <a:pPr marL="0" indent="0">
              <a:buNone/>
            </a:pPr>
            <a:endParaRPr lang="en-US" dirty="0"/>
          </a:p>
        </p:txBody>
      </p:sp>
      <p:sp>
        <p:nvSpPr>
          <p:cNvPr id="3" name="Slide Number Placeholder 2">
            <a:extLst>
              <a:ext uri="{FF2B5EF4-FFF2-40B4-BE49-F238E27FC236}">
                <a16:creationId xmlns:a16="http://schemas.microsoft.com/office/drawing/2014/main" id="{9D0D0749-5522-C8F2-5494-0E1617FCCE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TextBox 4">
            <a:extLst>
              <a:ext uri="{FF2B5EF4-FFF2-40B4-BE49-F238E27FC236}">
                <a16:creationId xmlns:a16="http://schemas.microsoft.com/office/drawing/2014/main" id="{215E155E-3BB1-28A9-2F72-1A035BA4BE28}"/>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2467528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25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25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25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25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25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25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8" dur="25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 calcmode="lin" valueType="num">
                                      <p:cBhvr additive="base">
                                        <p:cTn id="73" dur="25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74" dur="25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250" fill="hold"/>
                                        <p:tgtEl>
                                          <p:spTgt spid="5"/>
                                        </p:tgtEl>
                                        <p:attrNameLst>
                                          <p:attrName>ppt_x</p:attrName>
                                        </p:attrNameLst>
                                      </p:cBhvr>
                                      <p:tavLst>
                                        <p:tav tm="0">
                                          <p:val>
                                            <p:strVal val="#ppt_x"/>
                                          </p:val>
                                        </p:tav>
                                        <p:tav tm="100000">
                                          <p:val>
                                            <p:strVal val="#ppt_x"/>
                                          </p:val>
                                        </p:tav>
                                      </p:tavLst>
                                    </p:anim>
                                    <p:anim calcmode="lin" valueType="num">
                                      <p:cBhvr additive="base">
                                        <p:cTn id="80"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D2D2-7ED3-46DC-BD8B-1D17D20F06FD}"/>
              </a:ext>
            </a:extLst>
          </p:cNvPr>
          <p:cNvSpPr>
            <a:spLocks noGrp="1"/>
          </p:cNvSpPr>
          <p:nvPr>
            <p:ph type="title"/>
          </p:nvPr>
        </p:nvSpPr>
        <p:spPr>
          <a:xfrm>
            <a:off x="508001" y="457200"/>
            <a:ext cx="6447501" cy="602857"/>
          </a:xfrm>
        </p:spPr>
        <p:txBody>
          <a:bodyPr/>
          <a:lstStyle/>
          <a:p>
            <a:r>
              <a:rPr lang="en-US" dirty="0">
                <a:latin typeface="Times New Roman" panose="02020603050405020304" pitchFamily="18" charset="0"/>
                <a:cs typeface="Times New Roman" panose="02020603050405020304" pitchFamily="18" charset="0"/>
              </a:rPr>
              <a:t>Measurement Model – Math Model (4/4)</a:t>
            </a:r>
          </a:p>
        </p:txBody>
      </p:sp>
      <p:sp>
        <p:nvSpPr>
          <p:cNvPr id="3" name="Content Placeholder 2">
            <a:extLst>
              <a:ext uri="{FF2B5EF4-FFF2-40B4-BE49-F238E27FC236}">
                <a16:creationId xmlns:a16="http://schemas.microsoft.com/office/drawing/2014/main" id="{48147F4A-F500-A44C-1E2F-CF9578959B25}"/>
              </a:ext>
            </a:extLst>
          </p:cNvPr>
          <p:cNvSpPr>
            <a:spLocks noGrp="1"/>
          </p:cNvSpPr>
          <p:nvPr>
            <p:ph idx="1"/>
          </p:nvPr>
        </p:nvSpPr>
        <p:spPr>
          <a:xfrm>
            <a:off x="508001" y="1270450"/>
            <a:ext cx="6447501" cy="3260572"/>
          </a:xfrm>
        </p:spPr>
        <p:txBody>
          <a:bodyPr>
            <a:normAutofit fontScale="92500" lnSpcReduction="10000"/>
          </a:bodyPr>
          <a:lstStyle/>
          <a:p>
            <a:pPr algn="just">
              <a:lnSpc>
                <a:spcPct val="150000"/>
              </a:lnSpc>
            </a:pPr>
            <a:r>
              <a:rPr lang="en-US" sz="1800" b="1" dirty="0">
                <a:solidFill>
                  <a:srgbClr val="000000"/>
                </a:solidFill>
                <a:effectLst/>
                <a:latin typeface="Times New Roman" panose="02020603050405020304" pitchFamily="18" charset="0"/>
                <a:ea typeface="Calibri Light" panose="020F0302020204030204" pitchFamily="34" charset="0"/>
              </a:rPr>
              <a:t>Math Model:</a:t>
            </a:r>
            <a:r>
              <a:rPr lang="en-US" sz="1800" dirty="0">
                <a:solidFill>
                  <a:srgbClr val="000000"/>
                </a:solidFill>
                <a:effectLst/>
                <a:latin typeface="Times New Roman" panose="02020603050405020304" pitchFamily="18" charset="0"/>
                <a:ea typeface="Calibri Light" panose="020F0302020204030204" pitchFamily="34" charset="0"/>
              </a:rPr>
              <a:t>  </a:t>
            </a:r>
            <a:r>
              <a:rPr lang="en-US" sz="1800" dirty="0" err="1">
                <a:solidFill>
                  <a:srgbClr val="000000"/>
                </a:solidFill>
                <a:effectLst/>
                <a:latin typeface="Times New Roman" panose="02020603050405020304" pitchFamily="18" charset="0"/>
                <a:ea typeface="Calibri Light" panose="020F0302020204030204" pitchFamily="34" charset="0"/>
              </a:rPr>
              <a:t>xij</a:t>
            </a:r>
            <a:r>
              <a:rPr lang="en-US" sz="1800" dirty="0">
                <a:solidFill>
                  <a:srgbClr val="000000"/>
                </a:solidFill>
                <a:effectLst/>
                <a:latin typeface="Times New Roman" panose="02020603050405020304" pitchFamily="18" charset="0"/>
                <a:ea typeface="Calibri Light" panose="020F0302020204030204" pitchFamily="34" charset="0"/>
              </a:rPr>
              <a:t>​=</a:t>
            </a:r>
            <a:r>
              <a:rPr lang="en-US" sz="1800" dirty="0" err="1">
                <a:solidFill>
                  <a:srgbClr val="000000"/>
                </a:solidFill>
                <a:effectLst/>
                <a:latin typeface="Times New Roman" panose="02020603050405020304" pitchFamily="18" charset="0"/>
                <a:ea typeface="Calibri Light" panose="020F0302020204030204" pitchFamily="34" charset="0"/>
              </a:rPr>
              <a:t>λij</a:t>
            </a:r>
            <a:r>
              <a:rPr lang="en-US" sz="1800" dirty="0">
                <a:solidFill>
                  <a:srgbClr val="000000"/>
                </a:solidFill>
                <a:effectLst/>
                <a:latin typeface="Times New Roman" panose="02020603050405020304" pitchFamily="18" charset="0"/>
                <a:ea typeface="Calibri Light" panose="020F0302020204030204" pitchFamily="34" charset="0"/>
              </a:rPr>
              <a:t>​</a:t>
            </a:r>
            <a:r>
              <a:rPr lang="en-US" sz="1800" dirty="0" err="1">
                <a:solidFill>
                  <a:srgbClr val="000000"/>
                </a:solidFill>
                <a:effectLst/>
                <a:latin typeface="Times New Roman" panose="02020603050405020304" pitchFamily="18" charset="0"/>
                <a:ea typeface="Calibri Light" panose="020F0302020204030204" pitchFamily="34" charset="0"/>
              </a:rPr>
              <a:t>η+εij</a:t>
            </a:r>
            <a:r>
              <a:rPr lang="en-US" sz="1800" dirty="0">
                <a:solidFill>
                  <a:srgbClr val="000000"/>
                </a:solidFill>
                <a:effectLst/>
                <a:latin typeface="Times New Roman" panose="02020603050405020304" pitchFamily="18" charset="0"/>
                <a:ea typeface="Calibri Light" panose="020F0302020204030204" pitchFamily="34" charset="0"/>
              </a:rPr>
              <a:t> + a</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xij</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i="1" dirty="0">
                <a:solidFill>
                  <a:srgbClr val="000000"/>
                </a:solidFill>
                <a:effectLst/>
                <a:latin typeface="Times New Roman" panose="02020603050405020304" pitchFamily="18" charset="0"/>
                <a:ea typeface="Times New Roman" panose="02020603050405020304" pitchFamily="18" charset="0"/>
              </a:rPr>
              <a:t>: indicator </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λij</a:t>
            </a:r>
            <a:r>
              <a:rPr lang="en-US" sz="1800" i="1" dirty="0">
                <a:solidFill>
                  <a:srgbClr val="000000"/>
                </a:solidFill>
                <a:effectLst/>
                <a:latin typeface="Times New Roman" panose="02020603050405020304" pitchFamily="18" charset="0"/>
                <a:ea typeface="Times New Roman" panose="02020603050405020304" pitchFamily="18" charset="0"/>
              </a:rPr>
              <a:t>: factor loading coefficient</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εij</a:t>
            </a:r>
            <a:r>
              <a:rPr lang="en-US" sz="1800" i="1" dirty="0">
                <a:solidFill>
                  <a:srgbClr val="000000"/>
                </a:solidFill>
                <a:effectLst/>
                <a:latin typeface="Times New Roman" panose="02020603050405020304" pitchFamily="18" charset="0"/>
                <a:ea typeface="Times New Roman" panose="02020603050405020304" pitchFamily="18" charset="0"/>
              </a:rPr>
              <a:t>: random error</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a intercept</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η: latent variable</a:t>
            </a:r>
            <a:endParaRPr lang="en-US" sz="1800" dirty="0">
              <a:latin typeface="Times New Roman" panose="02020603050405020304" pitchFamily="18" charset="0"/>
              <a:ea typeface="Times New Roman" panose="02020603050405020304" pitchFamily="18" charset="0"/>
            </a:endParaRPr>
          </a:p>
          <a:p>
            <a:pPr marL="0" lvl="0" indent="0" algn="just" fontAlgn="base">
              <a:lnSpc>
                <a:spcPct val="150000"/>
              </a:lnSpc>
              <a:buSzPts val="1000"/>
              <a:buNone/>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  (</a:t>
            </a:r>
            <a:r>
              <a:rPr lang="en-US" sz="1800" i="1" dirty="0" err="1">
                <a:solidFill>
                  <a:srgbClr val="000000"/>
                </a:solidFill>
                <a:effectLst/>
                <a:latin typeface="Times New Roman" panose="02020603050405020304" pitchFamily="18" charset="0"/>
                <a:ea typeface="Times New Roman" panose="02020603050405020304" pitchFamily="18" charset="0"/>
              </a:rPr>
              <a:t>i</a:t>
            </a:r>
            <a:r>
              <a:rPr lang="en-US" sz="1800" i="1" dirty="0">
                <a:solidFill>
                  <a:srgbClr val="000000"/>
                </a:solidFill>
                <a:effectLst/>
                <a:latin typeface="Times New Roman" panose="02020603050405020304" pitchFamily="18" charset="0"/>
                <a:ea typeface="Times New Roman" panose="02020603050405020304" pitchFamily="18" charset="0"/>
              </a:rPr>
              <a:t> equals to number of constructs, j the value of each construct)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EC743FA-3CD6-5FBE-ECC2-D2F6CAB369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TextBox 4">
            <a:extLst>
              <a:ext uri="{FF2B5EF4-FFF2-40B4-BE49-F238E27FC236}">
                <a16:creationId xmlns:a16="http://schemas.microsoft.com/office/drawing/2014/main" id="{48610B13-3AC8-4839-3F0C-23959C841C4D}"/>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9098123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250" fill="hold"/>
                                        <p:tgtEl>
                                          <p:spTgt spid="5"/>
                                        </p:tgtEl>
                                        <p:attrNameLst>
                                          <p:attrName>ppt_x</p:attrName>
                                        </p:attrNameLst>
                                      </p:cBhvr>
                                      <p:tavLst>
                                        <p:tav tm="0">
                                          <p:val>
                                            <p:strVal val="#ppt_x"/>
                                          </p:val>
                                        </p:tav>
                                        <p:tav tm="100000">
                                          <p:val>
                                            <p:strVal val="#ppt_x"/>
                                          </p:val>
                                        </p:tav>
                                      </p:tavLst>
                                    </p:anim>
                                    <p:anim calcmode="lin" valueType="num">
                                      <p:cBhvr additive="base">
                                        <p:cTn id="50"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5299-A83A-4E59-6864-9F168AB168AD}"/>
              </a:ext>
            </a:extLst>
          </p:cNvPr>
          <p:cNvSpPr>
            <a:spLocks noGrp="1"/>
          </p:cNvSpPr>
          <p:nvPr>
            <p:ph type="title"/>
          </p:nvPr>
        </p:nvSpPr>
        <p:spPr>
          <a:xfrm>
            <a:off x="508001" y="457200"/>
            <a:ext cx="6447501" cy="466577"/>
          </a:xfrm>
        </p:spPr>
        <p:txBody>
          <a:bodyPr>
            <a:normAutofit fontScale="90000"/>
          </a:bodyPr>
          <a:lstStyle/>
          <a:p>
            <a:r>
              <a:rPr lang="en-US" dirty="0">
                <a:latin typeface="Times New Roman" panose="02020603050405020304" pitchFamily="18" charset="0"/>
                <a:cs typeface="Times New Roman" panose="02020603050405020304" pitchFamily="18" charset="0"/>
              </a:rPr>
              <a:t>Predictive Model</a:t>
            </a:r>
          </a:p>
        </p:txBody>
      </p:sp>
      <p:sp>
        <p:nvSpPr>
          <p:cNvPr id="3" name="Content Placeholder 2">
            <a:extLst>
              <a:ext uri="{FF2B5EF4-FFF2-40B4-BE49-F238E27FC236}">
                <a16:creationId xmlns:a16="http://schemas.microsoft.com/office/drawing/2014/main" id="{2498C5D5-B6DB-9C26-D2B9-EC3D286674D8}"/>
              </a:ext>
            </a:extLst>
          </p:cNvPr>
          <p:cNvSpPr>
            <a:spLocks noGrp="1"/>
          </p:cNvSpPr>
          <p:nvPr>
            <p:ph idx="1"/>
          </p:nvPr>
        </p:nvSpPr>
        <p:spPr>
          <a:xfrm>
            <a:off x="508001" y="1197621"/>
            <a:ext cx="6329769" cy="3333401"/>
          </a:xfrm>
        </p:spPr>
        <p:txBody>
          <a:bodyPr/>
          <a:lstStyle/>
          <a:p>
            <a:pPr algn="just"/>
            <a:r>
              <a:rPr lang="en-US" sz="1800" dirty="0">
                <a:effectLst/>
                <a:latin typeface="Times New Roman" panose="02020603050405020304" pitchFamily="18" charset="0"/>
                <a:ea typeface="Calibri Light" panose="020F0302020204030204" pitchFamily="34" charset="0"/>
              </a:rPr>
              <a:t>Predictive modeling is a commonly used statistical technique to predict future behavior. </a:t>
            </a:r>
          </a:p>
          <a:p>
            <a:pPr algn="just"/>
            <a:r>
              <a:rPr lang="en-US" sz="1800" dirty="0">
                <a:effectLst/>
                <a:latin typeface="Times New Roman" panose="02020603050405020304" pitchFamily="18" charset="0"/>
                <a:ea typeface="Calibri Light" panose="020F0302020204030204" pitchFamily="34" charset="0"/>
              </a:rPr>
              <a:t>Classification is a process related to</a:t>
            </a:r>
            <a:r>
              <a:rPr lang="en-US" sz="1800" dirty="0">
                <a:latin typeface="Times New Roman" panose="02020603050405020304" pitchFamily="18" charset="0"/>
              </a:rPr>
              <a:t> </a:t>
            </a:r>
            <a:r>
              <a:rPr lang="en-US" sz="1800" u="sng" dirty="0">
                <a:latin typeface="Times New Roman" panose="02020603050405020304" pitchFamily="18" charset="0"/>
                <a:hlinkClick r:id="rId2" tooltip="Categorization">
                  <a:extLst>
                    <a:ext uri="{A12FA001-AC4F-418D-AE19-62706E023703}">
                      <ahyp:hlinkClr xmlns:ahyp="http://schemas.microsoft.com/office/drawing/2018/hyperlinkcolor" val="tx"/>
                    </a:ext>
                  </a:extLst>
                </a:hlinkClick>
              </a:rPr>
              <a:t>categorization</a:t>
            </a:r>
            <a:r>
              <a:rPr lang="en-US" sz="1800" dirty="0">
                <a:effectLst/>
                <a:latin typeface="Times New Roman" panose="02020603050405020304" pitchFamily="18" charset="0"/>
                <a:ea typeface="Calibri Light" panose="020F0302020204030204" pitchFamily="34" charset="0"/>
              </a:rPr>
              <a:t>, the process in which ideas and objects are recognized, differentiated and understood. </a:t>
            </a:r>
          </a:p>
          <a:p>
            <a:pPr algn="just"/>
            <a:r>
              <a:rPr lang="en-US" sz="1800" dirty="0">
                <a:effectLst/>
                <a:latin typeface="Times New Roman" panose="02020603050405020304" pitchFamily="18" charset="0"/>
                <a:ea typeface="Calibri Light" panose="020F0302020204030204" pitchFamily="34" charset="0"/>
              </a:rPr>
              <a:t>Classification is the grouping of related facts into classes. It may also refer to a process which brings together like things and separates unlike things. </a:t>
            </a:r>
            <a:endParaRPr lang="en-US" dirty="0"/>
          </a:p>
        </p:txBody>
      </p:sp>
      <p:sp>
        <p:nvSpPr>
          <p:cNvPr id="4" name="Slide Number Placeholder 3">
            <a:extLst>
              <a:ext uri="{FF2B5EF4-FFF2-40B4-BE49-F238E27FC236}">
                <a16:creationId xmlns:a16="http://schemas.microsoft.com/office/drawing/2014/main" id="{791A885C-9C09-266A-65AA-D547CAECC88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TextBox 4">
            <a:extLst>
              <a:ext uri="{FF2B5EF4-FFF2-40B4-BE49-F238E27FC236}">
                <a16:creationId xmlns:a16="http://schemas.microsoft.com/office/drawing/2014/main" id="{2B6CFE93-4EAC-5723-EE84-FC0AC591F6C6}"/>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0030744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250" fill="hold"/>
                                        <p:tgtEl>
                                          <p:spTgt spid="5"/>
                                        </p:tgtEl>
                                        <p:attrNameLst>
                                          <p:attrName>ppt_x</p:attrName>
                                        </p:attrNameLst>
                                      </p:cBhvr>
                                      <p:tavLst>
                                        <p:tav tm="0">
                                          <p:val>
                                            <p:strVal val="#ppt_x"/>
                                          </p:val>
                                        </p:tav>
                                        <p:tav tm="100000">
                                          <p:val>
                                            <p:strVal val="#ppt_x"/>
                                          </p:val>
                                        </p:tav>
                                      </p:tavLst>
                                    </p:anim>
                                    <p:anim calcmode="lin" valueType="num">
                                      <p:cBhvr additive="base">
                                        <p:cTn id="26"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613318" y="171000"/>
            <a:ext cx="5789466" cy="766605"/>
          </a:xfrm>
          <a:prstGeom prst="rect">
            <a:avLst/>
          </a:prstGeom>
        </p:spPr>
        <p:txBody>
          <a:bodyPr spcFirstLastPara="1" wrap="square" lIns="91425" tIns="91425" rIns="91425" bIns="91425" anchor="ctr" anchorCtr="0">
            <a:noAutofit/>
          </a:bodyPr>
          <a:lstStyle/>
          <a:p>
            <a:pPr marL="0" lvl="0" indent="0">
              <a:spcAft>
                <a:spcPts val="0"/>
              </a:spcAft>
            </a:pPr>
            <a:r>
              <a:rPr lang="en" sz="3200" dirty="0">
                <a:latin typeface="Times New Roman" panose="02020603050405020304" pitchFamily="18" charset="0"/>
                <a:cs typeface="Times New Roman" panose="02020603050405020304" pitchFamily="18" charset="0"/>
              </a:rPr>
              <a:t>Accurancy</a:t>
            </a:r>
            <a:endParaRPr sz="3200" dirty="0">
              <a:latin typeface="Times New Roman" panose="02020603050405020304" pitchFamily="18" charset="0"/>
              <a:cs typeface="Times New Roman" panose="02020603050405020304" pitchFamily="18" charset="0"/>
            </a:endParaRPr>
          </a:p>
        </p:txBody>
      </p:sp>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172" name="Google Shape;172;p22"/>
          <p:cNvGrpSpPr/>
          <p:nvPr/>
        </p:nvGrpSpPr>
        <p:grpSpPr>
          <a:xfrm>
            <a:off x="4905531" y="1389057"/>
            <a:ext cx="628500" cy="3200140"/>
            <a:chOff x="5777747" y="1199512"/>
            <a:chExt cx="628500" cy="3200140"/>
          </a:xfrm>
        </p:grpSpPr>
        <p:grpSp>
          <p:nvGrpSpPr>
            <p:cNvPr id="173" name="Google Shape;173;p22"/>
            <p:cNvGrpSpPr/>
            <p:nvPr/>
          </p:nvGrpSpPr>
          <p:grpSpPr>
            <a:xfrm>
              <a:off x="5938292" y="1199512"/>
              <a:ext cx="307149" cy="2525539"/>
              <a:chOff x="3433298" y="1590200"/>
              <a:chExt cx="270902"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8" y="1933918"/>
                <a:ext cx="270900" cy="1883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a:sym typeface="Fira Sans Extra Condensed Medium"/>
                </a:rPr>
                <a:t>83%</a:t>
              </a:r>
              <a:endParaRPr>
                <a:sym typeface="Fira Sans Extra Condensed Medium"/>
              </a:endParaRPr>
            </a:p>
          </p:txBody>
        </p:sp>
        <p:sp>
          <p:nvSpPr>
            <p:cNvPr id="177" name="Google Shape;177;p22"/>
            <p:cNvSpPr txBox="1"/>
            <p:nvPr/>
          </p:nvSpPr>
          <p:spPr>
            <a:xfrm>
              <a:off x="5777747"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ym typeface="Roboto"/>
                </a:rPr>
                <a:t>SVM</a:t>
              </a:r>
              <a:endParaRPr>
                <a:sym typeface="Roboto"/>
              </a:endParaRPr>
            </a:p>
          </p:txBody>
        </p:sp>
      </p:grpSp>
      <p:grpSp>
        <p:nvGrpSpPr>
          <p:cNvPr id="178" name="Google Shape;178;p22"/>
          <p:cNvGrpSpPr/>
          <p:nvPr/>
        </p:nvGrpSpPr>
        <p:grpSpPr>
          <a:xfrm>
            <a:off x="2529151" y="1388489"/>
            <a:ext cx="978900" cy="3200701"/>
            <a:chOff x="3573477" y="1198944"/>
            <a:chExt cx="978900" cy="3200701"/>
          </a:xfrm>
        </p:grpSpPr>
        <p:grpSp>
          <p:nvGrpSpPr>
            <p:cNvPr id="179" name="Google Shape;179;p22"/>
            <p:cNvGrpSpPr/>
            <p:nvPr/>
          </p:nvGrpSpPr>
          <p:grpSpPr>
            <a:xfrm>
              <a:off x="3911640" y="1198944"/>
              <a:ext cx="307159" cy="2526107"/>
              <a:chOff x="3433300" y="1589699"/>
              <a:chExt cx="270911" cy="2228001"/>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311" y="1589699"/>
                <a:ext cx="270900" cy="2227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ym typeface="Fira Sans Extra Condensed Medium"/>
                </a:rPr>
                <a:t>100%</a:t>
              </a:r>
              <a:endParaRPr sz="1200" dirty="0">
                <a:sym typeface="Fira Sans Extra Condensed Medium"/>
              </a:endParaRPr>
            </a:p>
          </p:txBody>
        </p:sp>
        <p:sp>
          <p:nvSpPr>
            <p:cNvPr id="183" name="Google Shape;183;p22"/>
            <p:cNvSpPr txBox="1"/>
            <p:nvPr/>
          </p:nvSpPr>
          <p:spPr>
            <a:xfrm>
              <a:off x="3573477" y="4094545"/>
              <a:ext cx="9789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ym typeface="Roboto"/>
                </a:rPr>
                <a:t>AdaBoost</a:t>
              </a:r>
              <a:endParaRPr>
                <a:sym typeface="Roboto"/>
              </a:endParaRPr>
            </a:p>
          </p:txBody>
        </p:sp>
      </p:grpSp>
      <p:grpSp>
        <p:nvGrpSpPr>
          <p:cNvPr id="184" name="Google Shape;184;p22"/>
          <p:cNvGrpSpPr/>
          <p:nvPr/>
        </p:nvGrpSpPr>
        <p:grpSpPr>
          <a:xfrm>
            <a:off x="3806148" y="1389057"/>
            <a:ext cx="628500" cy="3200140"/>
            <a:chOff x="4764420" y="1199512"/>
            <a:chExt cx="628500" cy="3200140"/>
          </a:xfrm>
        </p:grpSpPr>
        <p:grpSp>
          <p:nvGrpSpPr>
            <p:cNvPr id="185" name="Google Shape;185;p22"/>
            <p:cNvGrpSpPr/>
            <p:nvPr/>
          </p:nvGrpSpPr>
          <p:grpSpPr>
            <a:xfrm>
              <a:off x="4924967" y="1199512"/>
              <a:ext cx="307152" cy="2525539"/>
              <a:chOff x="3433300" y="1590200"/>
              <a:chExt cx="270905"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305" y="1929442"/>
                <a:ext cx="270900" cy="188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ym typeface="Fira Sans Extra Condensed Medium"/>
                </a:rPr>
                <a:t>83%</a:t>
              </a:r>
              <a:endParaRPr>
                <a:sym typeface="Fira Sans Extra Condensed Medium"/>
              </a:endParaRPr>
            </a:p>
          </p:txBody>
        </p:sp>
        <p:sp>
          <p:nvSpPr>
            <p:cNvPr id="189" name="Google Shape;189;p22"/>
            <p:cNvSpPr txBox="1"/>
            <p:nvPr/>
          </p:nvSpPr>
          <p:spPr>
            <a:xfrm>
              <a:off x="4764420"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ym typeface="Roboto"/>
                </a:rPr>
                <a:t>SGD</a:t>
              </a:r>
              <a:endParaRPr>
                <a:sym typeface="Roboto"/>
              </a:endParaRPr>
            </a:p>
          </p:txBody>
        </p:sp>
      </p:grpSp>
      <p:grpSp>
        <p:nvGrpSpPr>
          <p:cNvPr id="190" name="Google Shape;190;p22"/>
          <p:cNvGrpSpPr/>
          <p:nvPr/>
        </p:nvGrpSpPr>
        <p:grpSpPr>
          <a:xfrm>
            <a:off x="508001" y="1389057"/>
            <a:ext cx="628500" cy="3200140"/>
            <a:chOff x="1724437" y="1199512"/>
            <a:chExt cx="628500" cy="3200140"/>
          </a:xfrm>
        </p:grpSpPr>
        <p:grpSp>
          <p:nvGrpSpPr>
            <p:cNvPr id="191" name="Google Shape;191;p22"/>
            <p:cNvGrpSpPr/>
            <p:nvPr/>
          </p:nvGrpSpPr>
          <p:grpSpPr>
            <a:xfrm>
              <a:off x="1884985" y="1199512"/>
              <a:ext cx="307149" cy="2525539"/>
              <a:chOff x="3433300" y="1590200"/>
              <a:chExt cx="270903"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3303" y="1929443"/>
                <a:ext cx="270900" cy="188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ym typeface="Fira Sans Extra Condensed Medium"/>
                </a:rPr>
                <a:t>83%</a:t>
              </a:r>
              <a:endParaRPr dirty="0">
                <a:sym typeface="Fira Sans Extra Condensed Medium"/>
              </a:endParaRPr>
            </a:p>
          </p:txBody>
        </p:sp>
        <p:sp>
          <p:nvSpPr>
            <p:cNvPr id="195" name="Google Shape;195;p22"/>
            <p:cNvSpPr txBox="1"/>
            <p:nvPr/>
          </p:nvSpPr>
          <p:spPr>
            <a:xfrm>
              <a:off x="1724437"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ym typeface="Roboto"/>
                </a:rPr>
                <a:t>RF</a:t>
              </a:r>
              <a:endParaRPr>
                <a:sym typeface="Roboto"/>
              </a:endParaRPr>
            </a:p>
          </p:txBody>
        </p:sp>
      </p:grpSp>
      <p:grpSp>
        <p:nvGrpSpPr>
          <p:cNvPr id="196" name="Google Shape;196;p22"/>
          <p:cNvGrpSpPr/>
          <p:nvPr/>
        </p:nvGrpSpPr>
        <p:grpSpPr>
          <a:xfrm>
            <a:off x="1607383" y="1389057"/>
            <a:ext cx="628500" cy="3200140"/>
            <a:chOff x="2737765" y="1199512"/>
            <a:chExt cx="628500" cy="3200140"/>
          </a:xfrm>
        </p:grpSpPr>
        <p:grpSp>
          <p:nvGrpSpPr>
            <p:cNvPr id="197" name="Google Shape;197;p22"/>
            <p:cNvGrpSpPr/>
            <p:nvPr/>
          </p:nvGrpSpPr>
          <p:grpSpPr>
            <a:xfrm>
              <a:off x="2898307" y="1199512"/>
              <a:ext cx="307151" cy="2525539"/>
              <a:chOff x="3433296" y="1590200"/>
              <a:chExt cx="270904"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3296" y="2833173"/>
                <a:ext cx="270900" cy="984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ym typeface="Fira Sans Extra Condensed Medium"/>
                </a:rPr>
                <a:t>33%</a:t>
              </a:r>
              <a:endParaRPr>
                <a:sym typeface="Fira Sans Extra Condensed Medium"/>
              </a:endParaRPr>
            </a:p>
          </p:txBody>
        </p:sp>
        <p:sp>
          <p:nvSpPr>
            <p:cNvPr id="201" name="Google Shape;201;p22"/>
            <p:cNvSpPr txBox="1"/>
            <p:nvPr/>
          </p:nvSpPr>
          <p:spPr>
            <a:xfrm>
              <a:off x="2737765"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ym typeface="Roboto"/>
                </a:rPr>
                <a:t>GNB</a:t>
              </a:r>
              <a:endParaRPr>
                <a:sym typeface="Roboto"/>
              </a:endParaRPr>
            </a:p>
          </p:txBody>
        </p:sp>
      </p:grpSp>
      <p:cxnSp>
        <p:nvCxnSpPr>
          <p:cNvPr id="202" name="Google Shape;202;p22"/>
          <p:cNvCxnSpPr/>
          <p:nvPr/>
        </p:nvCxnSpPr>
        <p:spPr>
          <a:xfrm>
            <a:off x="296651" y="4284095"/>
            <a:ext cx="6548100" cy="0"/>
          </a:xfrm>
          <a:prstGeom prst="straightConnector1">
            <a:avLst/>
          </a:prstGeom>
          <a:noFill/>
          <a:ln w="9525" cap="flat" cmpd="sng">
            <a:solidFill>
              <a:srgbClr val="000000"/>
            </a:solidFill>
            <a:prstDash val="solid"/>
            <a:round/>
            <a:headEnd type="none" w="med" len="med"/>
            <a:tailEnd type="none" w="med" len="med"/>
          </a:ln>
        </p:spPr>
      </p:cxnSp>
      <p:grpSp>
        <p:nvGrpSpPr>
          <p:cNvPr id="203" name="Google Shape;203;p22"/>
          <p:cNvGrpSpPr/>
          <p:nvPr/>
        </p:nvGrpSpPr>
        <p:grpSpPr>
          <a:xfrm>
            <a:off x="6004913" y="1389057"/>
            <a:ext cx="628500" cy="3200140"/>
            <a:chOff x="6791075" y="1199512"/>
            <a:chExt cx="628500" cy="3200140"/>
          </a:xfrm>
        </p:grpSpPr>
        <p:grpSp>
          <p:nvGrpSpPr>
            <p:cNvPr id="204" name="Google Shape;204;p22"/>
            <p:cNvGrpSpPr/>
            <p:nvPr/>
          </p:nvGrpSpPr>
          <p:grpSpPr>
            <a:xfrm>
              <a:off x="6951612" y="1199512"/>
              <a:ext cx="307156" cy="2525539"/>
              <a:chOff x="3433292" y="1590200"/>
              <a:chExt cx="270908"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292" y="1933924"/>
                <a:ext cx="270900" cy="18837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ym typeface="Fira Sans Extra Condensed Medium"/>
                </a:rPr>
                <a:t>83%</a:t>
              </a:r>
              <a:endParaRPr>
                <a:sym typeface="Fira Sans Extra Condensed Medium"/>
              </a:endParaRPr>
            </a:p>
          </p:txBody>
        </p:sp>
        <p:sp>
          <p:nvSpPr>
            <p:cNvPr id="208" name="Google Shape;208;p22"/>
            <p:cNvSpPr txBox="1"/>
            <p:nvPr/>
          </p:nvSpPr>
          <p:spPr>
            <a:xfrm>
              <a:off x="6791075" y="4094552"/>
              <a:ext cx="628500" cy="30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ym typeface="Roboto"/>
                </a:rPr>
                <a:t>KNN</a:t>
              </a:r>
              <a:endParaRPr>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wipe(down)">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wipe(down)">
                                      <p:cBhvr>
                                        <p:cTn id="12" dur="5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8"/>
                                        </p:tgtEl>
                                        <p:attrNameLst>
                                          <p:attrName>style.visibility</p:attrName>
                                        </p:attrNameLst>
                                      </p:cBhvr>
                                      <p:to>
                                        <p:strVal val="visible"/>
                                      </p:to>
                                    </p:set>
                                    <p:animEffect transition="in" filter="wipe(down)">
                                      <p:cBhvr>
                                        <p:cTn id="17" dur="500"/>
                                        <p:tgtEl>
                                          <p:spTgt spid="1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4"/>
                                        </p:tgtEl>
                                        <p:attrNameLst>
                                          <p:attrName>style.visibility</p:attrName>
                                        </p:attrNameLst>
                                      </p:cBhvr>
                                      <p:to>
                                        <p:strVal val="visible"/>
                                      </p:to>
                                    </p:set>
                                    <p:animEffect transition="in" filter="wipe(down)">
                                      <p:cBhvr>
                                        <p:cTn id="22" dur="500"/>
                                        <p:tgtEl>
                                          <p:spTgt spid="1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down)">
                                      <p:cBhvr>
                                        <p:cTn id="27" dur="500"/>
                                        <p:tgtEl>
                                          <p:spTgt spid="1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3"/>
                                        </p:tgtEl>
                                        <p:attrNameLst>
                                          <p:attrName>style.visibility</p:attrName>
                                        </p:attrNameLst>
                                      </p:cBhvr>
                                      <p:to>
                                        <p:strVal val="visible"/>
                                      </p:to>
                                    </p:set>
                                    <p:animEffect transition="in" filter="wipe(down)">
                                      <p:cBhvr>
                                        <p:cTn id="32" dur="500"/>
                                        <p:tgtEl>
                                          <p:spTgt spid="20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250" fill="hold"/>
                                        <p:tgtEl>
                                          <p:spTgt spid="2"/>
                                        </p:tgtEl>
                                        <p:attrNameLst>
                                          <p:attrName>ppt_x</p:attrName>
                                        </p:attrNameLst>
                                      </p:cBhvr>
                                      <p:tavLst>
                                        <p:tav tm="0">
                                          <p:val>
                                            <p:strVal val="#ppt_x"/>
                                          </p:val>
                                        </p:tav>
                                        <p:tav tm="100000">
                                          <p:val>
                                            <p:strVal val="#ppt_x"/>
                                          </p:val>
                                        </p:tav>
                                      </p:tavLst>
                                    </p:anim>
                                    <p:anim calcmode="lin" valueType="num">
                                      <p:cBhvr additive="base">
                                        <p:cTn id="3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3"/>
          <p:cNvSpPr txBox="1">
            <a:spLocks noGrp="1"/>
          </p:cNvSpPr>
          <p:nvPr>
            <p:ph type="title"/>
          </p:nvPr>
        </p:nvSpPr>
        <p:spPr>
          <a:xfrm>
            <a:off x="-217395" y="187100"/>
            <a:ext cx="4247228" cy="5978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Variables in </a:t>
            </a:r>
            <a:r>
              <a:rPr lang="en-US" sz="3200" dirty="0" err="1">
                <a:latin typeface="Times New Roman" panose="02020603050405020304" pitchFamily="18" charset="0"/>
                <a:cs typeface="Times New Roman" panose="02020603050405020304" pitchFamily="18" charset="0"/>
              </a:rPr>
              <a:t>DataSet</a:t>
            </a:r>
            <a:endParaRPr sz="3200" dirty="0">
              <a:latin typeface="Times New Roman" panose="02020603050405020304" pitchFamily="18" charset="0"/>
              <a:cs typeface="Times New Roman" panose="02020603050405020304" pitchFamily="18" charset="0"/>
            </a:endParaRPr>
          </a:p>
        </p:txBody>
      </p:sp>
      <p:sp>
        <p:nvSpPr>
          <p:cNvPr id="218" name="Google Shape;218;p2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TextBox 1">
            <a:extLst>
              <a:ext uri="{FF2B5EF4-FFF2-40B4-BE49-F238E27FC236}">
                <a16:creationId xmlns:a16="http://schemas.microsoft.com/office/drawing/2014/main" id="{67751358-2A65-97FF-126B-61846DBB05E7}"/>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graphicFrame>
        <p:nvGraphicFramePr>
          <p:cNvPr id="4" name="Table 3">
            <a:extLst>
              <a:ext uri="{FF2B5EF4-FFF2-40B4-BE49-F238E27FC236}">
                <a16:creationId xmlns:a16="http://schemas.microsoft.com/office/drawing/2014/main" id="{960444C5-17E7-22F1-F845-75D6CBB88522}"/>
              </a:ext>
            </a:extLst>
          </p:cNvPr>
          <p:cNvGraphicFramePr>
            <a:graphicFrameLocks noGrp="1"/>
          </p:cNvGraphicFramePr>
          <p:nvPr>
            <p:extLst>
              <p:ext uri="{D42A27DB-BD31-4B8C-83A1-F6EECF244321}">
                <p14:modId xmlns:p14="http://schemas.microsoft.com/office/powerpoint/2010/main" val="3158380926"/>
              </p:ext>
            </p:extLst>
          </p:nvPr>
        </p:nvGraphicFramePr>
        <p:xfrm>
          <a:off x="752559" y="934971"/>
          <a:ext cx="5134776" cy="3895725"/>
        </p:xfrm>
        <a:graphic>
          <a:graphicData uri="http://schemas.openxmlformats.org/drawingml/2006/table">
            <a:tbl>
              <a:tblPr firstRow="1" firstCol="1" bandRow="1">
                <a:tableStyleId>{BC89EF96-8CEA-46FF-86C4-4CE0E7609802}</a:tableStyleId>
              </a:tblPr>
              <a:tblGrid>
                <a:gridCol w="1711226">
                  <a:extLst>
                    <a:ext uri="{9D8B030D-6E8A-4147-A177-3AD203B41FA5}">
                      <a16:colId xmlns:a16="http://schemas.microsoft.com/office/drawing/2014/main" val="1851750558"/>
                    </a:ext>
                  </a:extLst>
                </a:gridCol>
                <a:gridCol w="1711775">
                  <a:extLst>
                    <a:ext uri="{9D8B030D-6E8A-4147-A177-3AD203B41FA5}">
                      <a16:colId xmlns:a16="http://schemas.microsoft.com/office/drawing/2014/main" val="790759813"/>
                    </a:ext>
                  </a:extLst>
                </a:gridCol>
                <a:gridCol w="1711775">
                  <a:extLst>
                    <a:ext uri="{9D8B030D-6E8A-4147-A177-3AD203B41FA5}">
                      <a16:colId xmlns:a16="http://schemas.microsoft.com/office/drawing/2014/main" val="874203536"/>
                    </a:ext>
                  </a:extLst>
                </a:gridCol>
              </a:tblGrid>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Name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Content</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Type</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3682961973"/>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Class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Κατηγορική (ποιοτική)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Τάξη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858748660"/>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Alcohol</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Αλκοόλ</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371830294"/>
                  </a:ext>
                </a:extLst>
              </a:tr>
              <a:tr h="227897">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Malicacid</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Μηλοξίνη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3625792203"/>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Ash</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Στάχτη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935318101"/>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Alcality</a:t>
                      </a:r>
                      <a:r>
                        <a:rPr lang="en-US" sz="1200" dirty="0">
                          <a:effectLst/>
                          <a:latin typeface="Times New Roman" panose="02020603050405020304" pitchFamily="18" charset="0"/>
                          <a:cs typeface="Times New Roman" panose="02020603050405020304" pitchFamily="18" charset="0"/>
                        </a:rPr>
                        <a:t> of Ash</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Αλκαλικότητα Στάχτης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483564147"/>
                  </a:ext>
                </a:extLst>
              </a:tr>
              <a:tr h="227897">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Magnesium</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Μαγνήσιο</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507313674"/>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Total phenols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Συνολικές φαινόλες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996182000"/>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Flavanoids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err="1">
                          <a:effectLst/>
                          <a:latin typeface="Times New Roman" panose="02020603050405020304" pitchFamily="18" charset="0"/>
                          <a:cs typeface="Times New Roman" panose="02020603050405020304" pitchFamily="18" charset="0"/>
                        </a:rPr>
                        <a:t>Φλαβανοειδή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715003281"/>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Non-</a:t>
                      </a:r>
                      <a:r>
                        <a:rPr lang="en-US" sz="1200" dirty="0" err="1">
                          <a:effectLst/>
                          <a:latin typeface="Times New Roman" panose="02020603050405020304" pitchFamily="18" charset="0"/>
                          <a:cs typeface="Times New Roman" panose="02020603050405020304" pitchFamily="18" charset="0"/>
                        </a:rPr>
                        <a:t>flavanoid</a:t>
                      </a:r>
                      <a:r>
                        <a:rPr lang="en-US" sz="1200" dirty="0">
                          <a:effectLst/>
                          <a:latin typeface="Times New Roman" panose="02020603050405020304" pitchFamily="18" charset="0"/>
                          <a:cs typeface="Times New Roman" panose="02020603050405020304" pitchFamily="18" charset="0"/>
                        </a:rPr>
                        <a:t> phenols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Μη φλαβανοειδείς φαινόλες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966165139"/>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Proanthocyannis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Προανθοκυανίνες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4093662891"/>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Color - intensity</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Ένταση χρώματος</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534359752"/>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Hue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Απόχρωση</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760621447"/>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Diluted wines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Αραιωμένο κρασί</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306296587"/>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Proline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err="1">
                          <a:effectLst/>
                          <a:latin typeface="Times New Roman" panose="02020603050405020304" pitchFamily="18" charset="0"/>
                          <a:cs typeface="Times New Roman" panose="02020603050405020304" pitchFamily="18" charset="0"/>
                        </a:rPr>
                        <a:t>Προλίνη</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68940072"/>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3" name="Title 2">
            <a:extLst>
              <a:ext uri="{FF2B5EF4-FFF2-40B4-BE49-F238E27FC236}">
                <a16:creationId xmlns:a16="http://schemas.microsoft.com/office/drawing/2014/main" id="{F7A3071B-27C8-CCDB-0DFA-E49D2FDC49E7}"/>
              </a:ext>
            </a:extLst>
          </p:cNvPr>
          <p:cNvSpPr>
            <a:spLocks noGrp="1"/>
          </p:cNvSpPr>
          <p:nvPr>
            <p:ph type="title"/>
          </p:nvPr>
        </p:nvSpPr>
        <p:spPr>
          <a:xfrm>
            <a:off x="347959" y="214439"/>
            <a:ext cx="6518532" cy="489568"/>
          </a:xfrm>
        </p:spPr>
        <p:txBody>
          <a:bodyPr>
            <a:normAutofit fontScale="90000"/>
          </a:bodyPr>
          <a:lstStyle/>
          <a:p>
            <a:r>
              <a:rPr lang="en-US" dirty="0">
                <a:latin typeface="Times New Roman" panose="02020603050405020304" pitchFamily="18" charset="0"/>
                <a:cs typeface="Times New Roman" panose="02020603050405020304" pitchFamily="18" charset="0"/>
              </a:rPr>
              <a:t>Descriptive Statistics</a:t>
            </a:r>
          </a:p>
        </p:txBody>
      </p:sp>
      <p:graphicFrame>
        <p:nvGraphicFramePr>
          <p:cNvPr id="5" name="Content Placeholder 4">
            <a:extLst>
              <a:ext uri="{FF2B5EF4-FFF2-40B4-BE49-F238E27FC236}">
                <a16:creationId xmlns:a16="http://schemas.microsoft.com/office/drawing/2014/main" id="{FA83BF34-6B46-D9C0-53B3-5BBFC900EB06}"/>
              </a:ext>
            </a:extLst>
          </p:cNvPr>
          <p:cNvGraphicFramePr>
            <a:graphicFrameLocks noGrp="1"/>
          </p:cNvGraphicFramePr>
          <p:nvPr>
            <p:ph idx="1"/>
            <p:extLst>
              <p:ext uri="{D42A27DB-BD31-4B8C-83A1-F6EECF244321}">
                <p14:modId xmlns:p14="http://schemas.microsoft.com/office/powerpoint/2010/main" val="1915569473"/>
              </p:ext>
            </p:extLst>
          </p:nvPr>
        </p:nvGraphicFramePr>
        <p:xfrm>
          <a:off x="534074" y="817296"/>
          <a:ext cx="5793899" cy="3792203"/>
        </p:xfrm>
        <a:graphic>
          <a:graphicData uri="http://schemas.openxmlformats.org/drawingml/2006/table">
            <a:tbl>
              <a:tblPr firstRow="1" firstCol="1" bandRow="1">
                <a:tableStyleId>{BC89EF96-8CEA-46FF-86C4-4CE0E7609802}</a:tableStyleId>
              </a:tblPr>
              <a:tblGrid>
                <a:gridCol w="1205873">
                  <a:extLst>
                    <a:ext uri="{9D8B030D-6E8A-4147-A177-3AD203B41FA5}">
                      <a16:colId xmlns:a16="http://schemas.microsoft.com/office/drawing/2014/main" val="330532758"/>
                    </a:ext>
                  </a:extLst>
                </a:gridCol>
                <a:gridCol w="616569">
                  <a:extLst>
                    <a:ext uri="{9D8B030D-6E8A-4147-A177-3AD203B41FA5}">
                      <a16:colId xmlns:a16="http://schemas.microsoft.com/office/drawing/2014/main" val="2909855215"/>
                    </a:ext>
                  </a:extLst>
                </a:gridCol>
                <a:gridCol w="595502">
                  <a:extLst>
                    <a:ext uri="{9D8B030D-6E8A-4147-A177-3AD203B41FA5}">
                      <a16:colId xmlns:a16="http://schemas.microsoft.com/office/drawing/2014/main" val="2305546286"/>
                    </a:ext>
                  </a:extLst>
                </a:gridCol>
                <a:gridCol w="538491">
                  <a:extLst>
                    <a:ext uri="{9D8B030D-6E8A-4147-A177-3AD203B41FA5}">
                      <a16:colId xmlns:a16="http://schemas.microsoft.com/office/drawing/2014/main" val="3245329851"/>
                    </a:ext>
                  </a:extLst>
                </a:gridCol>
                <a:gridCol w="570716">
                  <a:extLst>
                    <a:ext uri="{9D8B030D-6E8A-4147-A177-3AD203B41FA5}">
                      <a16:colId xmlns:a16="http://schemas.microsoft.com/office/drawing/2014/main" val="1657882431"/>
                    </a:ext>
                  </a:extLst>
                </a:gridCol>
                <a:gridCol w="576912">
                  <a:extLst>
                    <a:ext uri="{9D8B030D-6E8A-4147-A177-3AD203B41FA5}">
                      <a16:colId xmlns:a16="http://schemas.microsoft.com/office/drawing/2014/main" val="3367928434"/>
                    </a:ext>
                  </a:extLst>
                </a:gridCol>
                <a:gridCol w="576912">
                  <a:extLst>
                    <a:ext uri="{9D8B030D-6E8A-4147-A177-3AD203B41FA5}">
                      <a16:colId xmlns:a16="http://schemas.microsoft.com/office/drawing/2014/main" val="297316731"/>
                    </a:ext>
                  </a:extLst>
                </a:gridCol>
                <a:gridCol w="576912">
                  <a:extLst>
                    <a:ext uri="{9D8B030D-6E8A-4147-A177-3AD203B41FA5}">
                      <a16:colId xmlns:a16="http://schemas.microsoft.com/office/drawing/2014/main" val="4174161736"/>
                    </a:ext>
                  </a:extLst>
                </a:gridCol>
                <a:gridCol w="536012">
                  <a:extLst>
                    <a:ext uri="{9D8B030D-6E8A-4147-A177-3AD203B41FA5}">
                      <a16:colId xmlns:a16="http://schemas.microsoft.com/office/drawing/2014/main" val="648785703"/>
                    </a:ext>
                  </a:extLst>
                </a:gridCol>
              </a:tblGrid>
              <a:tr h="219004">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Variable</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count</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mean</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std</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min</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75%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max</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478288177"/>
                  </a:ext>
                </a:extLst>
              </a:tr>
              <a:tr h="219004">
                <a:tc>
                  <a:txBody>
                    <a:bodyPr/>
                    <a:lstStyle/>
                    <a:p>
                      <a:pPr algn="ctr">
                        <a:lnSpc>
                          <a:spcPct val="150000"/>
                        </a:lnSpc>
                      </a:pPr>
                      <a:r>
                        <a:rPr lang="en-US" sz="1100" kern="1200" dirty="0">
                          <a:effectLst/>
                          <a:latin typeface="Times New Roman" panose="02020603050405020304" pitchFamily="18" charset="0"/>
                          <a:cs typeface="Times New Roman" panose="02020603050405020304" pitchFamily="18" charset="0"/>
                        </a:rPr>
                        <a:t>Class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775109713"/>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Alcohol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0,81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11,03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13,67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14,83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159132297"/>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Malicacid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2,36</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1,11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1,60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1,85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111522181"/>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Ash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0,27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2,21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2,55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3,23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931450929"/>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Alcality of Ash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19,49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3,33</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21,5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769479989"/>
                  </a:ext>
                </a:extLst>
              </a:tr>
              <a:tr h="331525">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Magnesium</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99,74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14,28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70,00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88,00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107,00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162,00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269920876"/>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Total phenols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2,29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0,62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1,74</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3,88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419427337"/>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Flavanoids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2,09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0,34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2,135</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2,875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5787269"/>
                  </a:ext>
                </a:extLst>
              </a:tr>
              <a:tr h="467786">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Non-flavanoid phenols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0,12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0,13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0,27</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0,34</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0,43</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0,66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978182979"/>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Proanthocyannis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1,59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0,57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0,41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1,55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3,58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63515010"/>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Color - intensity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3,22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4,69</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6,2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13,0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156444935"/>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Hue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0,22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0,48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1,12</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1,71</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271658088"/>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Diluted wines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2,61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2,78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3,17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4,00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953998302"/>
                  </a:ext>
                </a:extLst>
              </a:tr>
              <a:tr h="331525">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Proline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746,9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314,9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278,0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673,5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985,0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1680,0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54567101"/>
                  </a:ext>
                </a:extLst>
              </a:tr>
            </a:tbl>
          </a:graphicData>
        </a:graphic>
      </p:graphicFrame>
      <p:sp>
        <p:nvSpPr>
          <p:cNvPr id="228" name="Google Shape;228;p2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TextBox 1">
            <a:extLst>
              <a:ext uri="{FF2B5EF4-FFF2-40B4-BE49-F238E27FC236}">
                <a16:creationId xmlns:a16="http://schemas.microsoft.com/office/drawing/2014/main" id="{3651C2CE-B7CE-7E29-0419-0DFD337DD47F}"/>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2068" name="Rectangle 206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0" name="Group 206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2071" name="Straight Connector 207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4" name="Isosceles Triangle 207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8" name="Isosceles Triangle 207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9" name="Isosceles Triangle 207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81" name="Rectangle 208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a:extLst>
              <a:ext uri="{FF2B5EF4-FFF2-40B4-BE49-F238E27FC236}">
                <a16:creationId xmlns:a16="http://schemas.microsoft.com/office/drawing/2014/main" id="{D0A2C663-2DB4-CE01-EA4F-46FBE2717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016" y="1835989"/>
            <a:ext cx="2722821" cy="133991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CA013639-4A8F-9E04-5770-299E4A68B0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4094" y="1889411"/>
            <a:ext cx="2722821" cy="1379859"/>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B239C18C-311F-50FC-DEDF-F96721AC42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8804" y="398741"/>
            <a:ext cx="2717029" cy="1376924"/>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a:extLst>
              <a:ext uri="{FF2B5EF4-FFF2-40B4-BE49-F238E27FC236}">
                <a16:creationId xmlns:a16="http://schemas.microsoft.com/office/drawing/2014/main" id="{927FD7B2-F20C-3C75-C004-2FC950196E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184" y="3294900"/>
            <a:ext cx="2746484" cy="1376924"/>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a:extLst>
              <a:ext uri="{FF2B5EF4-FFF2-40B4-BE49-F238E27FC236}">
                <a16:creationId xmlns:a16="http://schemas.microsoft.com/office/drawing/2014/main" id="{C3F24094-D2B2-241F-4764-F02E43CCFE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7473" y="3272445"/>
            <a:ext cx="2836064" cy="1421834"/>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a:extLst>
              <a:ext uri="{FF2B5EF4-FFF2-40B4-BE49-F238E27FC236}">
                <a16:creationId xmlns:a16="http://schemas.microsoft.com/office/drawing/2014/main" id="{55CA8742-0A57-1A13-6DD8-4E075A50CD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3522" y="398741"/>
            <a:ext cx="2836064" cy="14372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250" fill="hold"/>
                                        <p:tgtEl>
                                          <p:spTgt spid="2051"/>
                                        </p:tgtEl>
                                        <p:attrNameLst>
                                          <p:attrName>ppt_x</p:attrName>
                                        </p:attrNameLst>
                                      </p:cBhvr>
                                      <p:tavLst>
                                        <p:tav tm="0">
                                          <p:val>
                                            <p:strVal val="#ppt_x"/>
                                          </p:val>
                                        </p:tav>
                                        <p:tav tm="100000">
                                          <p:val>
                                            <p:strVal val="#ppt_x"/>
                                          </p:val>
                                        </p:tav>
                                      </p:tavLst>
                                    </p:anim>
                                    <p:anim calcmode="lin" valueType="num">
                                      <p:cBhvr additive="base">
                                        <p:cTn id="8" dur="25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5"/>
                                        </p:tgtEl>
                                        <p:attrNameLst>
                                          <p:attrName>style.visibility</p:attrName>
                                        </p:attrNameLst>
                                      </p:cBhvr>
                                      <p:to>
                                        <p:strVal val="visible"/>
                                      </p:to>
                                    </p:set>
                                    <p:anim calcmode="lin" valueType="num">
                                      <p:cBhvr additive="base">
                                        <p:cTn id="13" dur="250" fill="hold"/>
                                        <p:tgtEl>
                                          <p:spTgt spid="2055"/>
                                        </p:tgtEl>
                                        <p:attrNameLst>
                                          <p:attrName>ppt_x</p:attrName>
                                        </p:attrNameLst>
                                      </p:cBhvr>
                                      <p:tavLst>
                                        <p:tav tm="0">
                                          <p:val>
                                            <p:strVal val="#ppt_x"/>
                                          </p:val>
                                        </p:tav>
                                        <p:tav tm="100000">
                                          <p:val>
                                            <p:strVal val="#ppt_x"/>
                                          </p:val>
                                        </p:tav>
                                      </p:tavLst>
                                    </p:anim>
                                    <p:anim calcmode="lin" valueType="num">
                                      <p:cBhvr additive="base">
                                        <p:cTn id="14" dur="25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7"/>
                                        </p:tgtEl>
                                        <p:attrNameLst>
                                          <p:attrName>style.visibility</p:attrName>
                                        </p:attrNameLst>
                                      </p:cBhvr>
                                      <p:to>
                                        <p:strVal val="visible"/>
                                      </p:to>
                                    </p:set>
                                    <p:anim calcmode="lin" valueType="num">
                                      <p:cBhvr additive="base">
                                        <p:cTn id="19" dur="250" fill="hold"/>
                                        <p:tgtEl>
                                          <p:spTgt spid="2057"/>
                                        </p:tgtEl>
                                        <p:attrNameLst>
                                          <p:attrName>ppt_x</p:attrName>
                                        </p:attrNameLst>
                                      </p:cBhvr>
                                      <p:tavLst>
                                        <p:tav tm="0">
                                          <p:val>
                                            <p:strVal val="#ppt_x"/>
                                          </p:val>
                                        </p:tav>
                                        <p:tav tm="100000">
                                          <p:val>
                                            <p:strVal val="#ppt_x"/>
                                          </p:val>
                                        </p:tav>
                                      </p:tavLst>
                                    </p:anim>
                                    <p:anim calcmode="lin" valueType="num">
                                      <p:cBhvr additive="base">
                                        <p:cTn id="20" dur="250" fill="hold"/>
                                        <p:tgtEl>
                                          <p:spTgt spid="205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9"/>
                                        </p:tgtEl>
                                        <p:attrNameLst>
                                          <p:attrName>style.visibility</p:attrName>
                                        </p:attrNameLst>
                                      </p:cBhvr>
                                      <p:to>
                                        <p:strVal val="visible"/>
                                      </p:to>
                                    </p:set>
                                    <p:anim calcmode="lin" valueType="num">
                                      <p:cBhvr additive="base">
                                        <p:cTn id="25" dur="250" fill="hold"/>
                                        <p:tgtEl>
                                          <p:spTgt spid="2059"/>
                                        </p:tgtEl>
                                        <p:attrNameLst>
                                          <p:attrName>ppt_x</p:attrName>
                                        </p:attrNameLst>
                                      </p:cBhvr>
                                      <p:tavLst>
                                        <p:tav tm="0">
                                          <p:val>
                                            <p:strVal val="#ppt_x"/>
                                          </p:val>
                                        </p:tav>
                                        <p:tav tm="100000">
                                          <p:val>
                                            <p:strVal val="#ppt_x"/>
                                          </p:val>
                                        </p:tav>
                                      </p:tavLst>
                                    </p:anim>
                                    <p:anim calcmode="lin" valueType="num">
                                      <p:cBhvr additive="base">
                                        <p:cTn id="26" dur="250" fill="hold"/>
                                        <p:tgtEl>
                                          <p:spTgt spid="205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61"/>
                                        </p:tgtEl>
                                        <p:attrNameLst>
                                          <p:attrName>style.visibility</p:attrName>
                                        </p:attrNameLst>
                                      </p:cBhvr>
                                      <p:to>
                                        <p:strVal val="visible"/>
                                      </p:to>
                                    </p:set>
                                    <p:anim calcmode="lin" valueType="num">
                                      <p:cBhvr additive="base">
                                        <p:cTn id="31" dur="250" fill="hold"/>
                                        <p:tgtEl>
                                          <p:spTgt spid="2061"/>
                                        </p:tgtEl>
                                        <p:attrNameLst>
                                          <p:attrName>ppt_x</p:attrName>
                                        </p:attrNameLst>
                                      </p:cBhvr>
                                      <p:tavLst>
                                        <p:tav tm="0">
                                          <p:val>
                                            <p:strVal val="#ppt_x"/>
                                          </p:val>
                                        </p:tav>
                                        <p:tav tm="100000">
                                          <p:val>
                                            <p:strVal val="#ppt_x"/>
                                          </p:val>
                                        </p:tav>
                                      </p:tavLst>
                                    </p:anim>
                                    <p:anim calcmode="lin" valueType="num">
                                      <p:cBhvr additive="base">
                                        <p:cTn id="32" dur="250" fill="hold"/>
                                        <p:tgtEl>
                                          <p:spTgt spid="20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63"/>
                                        </p:tgtEl>
                                        <p:attrNameLst>
                                          <p:attrName>style.visibility</p:attrName>
                                        </p:attrNameLst>
                                      </p:cBhvr>
                                      <p:to>
                                        <p:strVal val="visible"/>
                                      </p:to>
                                    </p:set>
                                    <p:anim calcmode="lin" valueType="num">
                                      <p:cBhvr additive="base">
                                        <p:cTn id="37" dur="250" fill="hold"/>
                                        <p:tgtEl>
                                          <p:spTgt spid="2063"/>
                                        </p:tgtEl>
                                        <p:attrNameLst>
                                          <p:attrName>ppt_x</p:attrName>
                                        </p:attrNameLst>
                                      </p:cBhvr>
                                      <p:tavLst>
                                        <p:tav tm="0">
                                          <p:val>
                                            <p:strVal val="#ppt_x"/>
                                          </p:val>
                                        </p:tav>
                                        <p:tav tm="100000">
                                          <p:val>
                                            <p:strVal val="#ppt_x"/>
                                          </p:val>
                                        </p:tav>
                                      </p:tavLst>
                                    </p:anim>
                                    <p:anim calcmode="lin" valueType="num">
                                      <p:cBhvr additive="base">
                                        <p:cTn id="38" dur="250" fill="hold"/>
                                        <p:tgtEl>
                                          <p:spTgt spid="2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3091" name="Rectangle 309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3" name="Group 309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3088" name="Straight Connector 309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9"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0"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2" name="Isosceles Triangle 309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7" name="Isosceles Triangle 310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2" name="Isosceles Triangle 310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104" name="Rectangle 310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9CD5BA9A-3A74-4003-4DD6-23EBEE9FD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408" y="499423"/>
            <a:ext cx="2472890" cy="12169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E06A9F8-34A4-30A2-1245-E936A57D6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0948" y="499423"/>
            <a:ext cx="2512690" cy="12513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8043CC1-3748-AAEE-FA60-751FF56643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6237" y="481545"/>
            <a:ext cx="2512690" cy="127336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269ABEC-22FF-715A-E32D-78F65B0975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8016" y="1835877"/>
            <a:ext cx="2599160" cy="130306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B05D241-B8DB-8246-1E01-46BFF4E6B1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0288" y="3138941"/>
            <a:ext cx="3005137" cy="152292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38A6FACA-BFCC-8B97-5B68-E7378C1A8D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9631" y="1750749"/>
            <a:ext cx="2802866" cy="139583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6CB024DC-4AFB-E9D2-3949-7B8E322C33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0889" y="3258473"/>
            <a:ext cx="2706287" cy="1356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0379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250" fill="hold"/>
                                        <p:tgtEl>
                                          <p:spTgt spid="3074"/>
                                        </p:tgtEl>
                                        <p:attrNameLst>
                                          <p:attrName>ppt_x</p:attrName>
                                        </p:attrNameLst>
                                      </p:cBhvr>
                                      <p:tavLst>
                                        <p:tav tm="0">
                                          <p:val>
                                            <p:strVal val="#ppt_x"/>
                                          </p:val>
                                        </p:tav>
                                        <p:tav tm="100000">
                                          <p:val>
                                            <p:strVal val="#ppt_x"/>
                                          </p:val>
                                        </p:tav>
                                      </p:tavLst>
                                    </p:anim>
                                    <p:anim calcmode="lin" valueType="num">
                                      <p:cBhvr additive="base">
                                        <p:cTn id="8" dur="25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250" fill="hold"/>
                                        <p:tgtEl>
                                          <p:spTgt spid="3076"/>
                                        </p:tgtEl>
                                        <p:attrNameLst>
                                          <p:attrName>ppt_x</p:attrName>
                                        </p:attrNameLst>
                                      </p:cBhvr>
                                      <p:tavLst>
                                        <p:tav tm="0">
                                          <p:val>
                                            <p:strVal val="#ppt_x"/>
                                          </p:val>
                                        </p:tav>
                                        <p:tav tm="100000">
                                          <p:val>
                                            <p:strVal val="#ppt_x"/>
                                          </p:val>
                                        </p:tav>
                                      </p:tavLst>
                                    </p:anim>
                                    <p:anim calcmode="lin" valueType="num">
                                      <p:cBhvr additive="base">
                                        <p:cTn id="14" dur="25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anim calcmode="lin" valueType="num">
                                      <p:cBhvr additive="base">
                                        <p:cTn id="19" dur="250" fill="hold"/>
                                        <p:tgtEl>
                                          <p:spTgt spid="3078"/>
                                        </p:tgtEl>
                                        <p:attrNameLst>
                                          <p:attrName>ppt_x</p:attrName>
                                        </p:attrNameLst>
                                      </p:cBhvr>
                                      <p:tavLst>
                                        <p:tav tm="0">
                                          <p:val>
                                            <p:strVal val="#ppt_x"/>
                                          </p:val>
                                        </p:tav>
                                        <p:tav tm="100000">
                                          <p:val>
                                            <p:strVal val="#ppt_x"/>
                                          </p:val>
                                        </p:tav>
                                      </p:tavLst>
                                    </p:anim>
                                    <p:anim calcmode="lin" valueType="num">
                                      <p:cBhvr additive="base">
                                        <p:cTn id="20" dur="25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80"/>
                                        </p:tgtEl>
                                        <p:attrNameLst>
                                          <p:attrName>style.visibility</p:attrName>
                                        </p:attrNameLst>
                                      </p:cBhvr>
                                      <p:to>
                                        <p:strVal val="visible"/>
                                      </p:to>
                                    </p:set>
                                    <p:anim calcmode="lin" valueType="num">
                                      <p:cBhvr additive="base">
                                        <p:cTn id="25" dur="250" fill="hold"/>
                                        <p:tgtEl>
                                          <p:spTgt spid="3080"/>
                                        </p:tgtEl>
                                        <p:attrNameLst>
                                          <p:attrName>ppt_x</p:attrName>
                                        </p:attrNameLst>
                                      </p:cBhvr>
                                      <p:tavLst>
                                        <p:tav tm="0">
                                          <p:val>
                                            <p:strVal val="#ppt_x"/>
                                          </p:val>
                                        </p:tav>
                                        <p:tav tm="100000">
                                          <p:val>
                                            <p:strVal val="#ppt_x"/>
                                          </p:val>
                                        </p:tav>
                                      </p:tavLst>
                                    </p:anim>
                                    <p:anim calcmode="lin" valueType="num">
                                      <p:cBhvr additive="base">
                                        <p:cTn id="26" dur="25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82"/>
                                        </p:tgtEl>
                                        <p:attrNameLst>
                                          <p:attrName>style.visibility</p:attrName>
                                        </p:attrNameLst>
                                      </p:cBhvr>
                                      <p:to>
                                        <p:strVal val="visible"/>
                                      </p:to>
                                    </p:set>
                                    <p:anim calcmode="lin" valueType="num">
                                      <p:cBhvr additive="base">
                                        <p:cTn id="31" dur="250" fill="hold"/>
                                        <p:tgtEl>
                                          <p:spTgt spid="3082"/>
                                        </p:tgtEl>
                                        <p:attrNameLst>
                                          <p:attrName>ppt_x</p:attrName>
                                        </p:attrNameLst>
                                      </p:cBhvr>
                                      <p:tavLst>
                                        <p:tav tm="0">
                                          <p:val>
                                            <p:strVal val="#ppt_x"/>
                                          </p:val>
                                        </p:tav>
                                        <p:tav tm="100000">
                                          <p:val>
                                            <p:strVal val="#ppt_x"/>
                                          </p:val>
                                        </p:tav>
                                      </p:tavLst>
                                    </p:anim>
                                    <p:anim calcmode="lin" valueType="num">
                                      <p:cBhvr additive="base">
                                        <p:cTn id="32" dur="250" fill="hold"/>
                                        <p:tgtEl>
                                          <p:spTgt spid="308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84"/>
                                        </p:tgtEl>
                                        <p:attrNameLst>
                                          <p:attrName>style.visibility</p:attrName>
                                        </p:attrNameLst>
                                      </p:cBhvr>
                                      <p:to>
                                        <p:strVal val="visible"/>
                                      </p:to>
                                    </p:set>
                                    <p:anim calcmode="lin" valueType="num">
                                      <p:cBhvr additive="base">
                                        <p:cTn id="37" dur="250" fill="hold"/>
                                        <p:tgtEl>
                                          <p:spTgt spid="3084"/>
                                        </p:tgtEl>
                                        <p:attrNameLst>
                                          <p:attrName>ppt_x</p:attrName>
                                        </p:attrNameLst>
                                      </p:cBhvr>
                                      <p:tavLst>
                                        <p:tav tm="0">
                                          <p:val>
                                            <p:strVal val="#ppt_x"/>
                                          </p:val>
                                        </p:tav>
                                        <p:tav tm="100000">
                                          <p:val>
                                            <p:strVal val="#ppt_x"/>
                                          </p:val>
                                        </p:tav>
                                      </p:tavLst>
                                    </p:anim>
                                    <p:anim calcmode="lin" valueType="num">
                                      <p:cBhvr additive="base">
                                        <p:cTn id="38" dur="250" fill="hold"/>
                                        <p:tgtEl>
                                          <p:spTgt spid="308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86"/>
                                        </p:tgtEl>
                                        <p:attrNameLst>
                                          <p:attrName>style.visibility</p:attrName>
                                        </p:attrNameLst>
                                      </p:cBhvr>
                                      <p:to>
                                        <p:strVal val="visible"/>
                                      </p:to>
                                    </p:set>
                                    <p:anim calcmode="lin" valueType="num">
                                      <p:cBhvr additive="base">
                                        <p:cTn id="43" dur="250" fill="hold"/>
                                        <p:tgtEl>
                                          <p:spTgt spid="3086"/>
                                        </p:tgtEl>
                                        <p:attrNameLst>
                                          <p:attrName>ppt_x</p:attrName>
                                        </p:attrNameLst>
                                      </p:cBhvr>
                                      <p:tavLst>
                                        <p:tav tm="0">
                                          <p:val>
                                            <p:strVal val="#ppt_x"/>
                                          </p:val>
                                        </p:tav>
                                        <p:tav tm="100000">
                                          <p:val>
                                            <p:strVal val="#ppt_x"/>
                                          </p:val>
                                        </p:tav>
                                      </p:tavLst>
                                    </p:anim>
                                    <p:anim calcmode="lin" valueType="num">
                                      <p:cBhvr additive="base">
                                        <p:cTn id="44" dur="250" fill="hold"/>
                                        <p:tgtEl>
                                          <p:spTgt spid="30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4113" name="Rectangle 411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15" name="Group 411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4116" name="Straight Connector 411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1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9" name="Isosceles Triangle 411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3" name="Isosceles Triangle 412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4" name="Isosceles Triangle 412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126" name="Rectangle 412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Google Shape;239;p25"/>
          <p:cNvSpPr txBox="1">
            <a:spLocks/>
          </p:cNvSpPr>
          <p:nvPr/>
        </p:nvSpPr>
        <p:spPr>
          <a:xfrm>
            <a:off x="5882439" y="3830123"/>
            <a:ext cx="383766" cy="205056"/>
          </a:xfrm>
          <a:prstGeom prst="rect">
            <a:avLst/>
          </a:prstGeom>
        </p:spPr>
        <p:txBody>
          <a:bodyPr spcFirstLastPara="1" wrap="square" lIns="91425" tIns="91425" rIns="91425" bIns="91425" anchor="t" anchorCtr="0">
            <a:noAutofit/>
          </a:bodyPr>
          <a:lstStyle/>
          <a:p>
            <a:pPr algn="r">
              <a:spcAft>
                <a:spcPts val="600"/>
              </a:spcAft>
            </a:pPr>
            <a:fld id="{00000000-1234-1234-1234-123412341234}" type="slidenum">
              <a:rPr lang="en" sz="1036" b="0" i="0" u="none" strike="noStrike" cap="none">
                <a:solidFill>
                  <a:srgbClr val="000000"/>
                </a:solidFill>
                <a:latin typeface="Arial"/>
                <a:ea typeface="Arial"/>
                <a:cs typeface="Arial"/>
                <a:sym typeface="Arial"/>
              </a:rPr>
              <a:pPr algn="r">
                <a:spcAft>
                  <a:spcPts val="600"/>
                </a:spcAft>
              </a:pPr>
              <a:t>18</a:t>
            </a:fld>
            <a:endParaRPr/>
          </a:p>
        </p:txBody>
      </p:sp>
      <p:pic>
        <p:nvPicPr>
          <p:cNvPr id="4098" name="Picture 2">
            <a:extLst>
              <a:ext uri="{FF2B5EF4-FFF2-40B4-BE49-F238E27FC236}">
                <a16:creationId xmlns:a16="http://schemas.microsoft.com/office/drawing/2014/main" id="{1A1E0FD8-C2F1-A18A-2DE9-F4A2E9048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31" y="537034"/>
            <a:ext cx="2384698" cy="186358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79F8E1D-10AB-8DED-93A5-D377A1AF5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0035" y="537034"/>
            <a:ext cx="2348916" cy="189504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FBE13F7-9C14-99DD-FF92-5E0A1A669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4391" y="545629"/>
            <a:ext cx="2438298" cy="190547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BEF5A6F-34B0-129F-2527-D6D8BD3852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100" y="2568575"/>
            <a:ext cx="2412657" cy="188543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7B2816C-FB06-0FF0-78A1-AEC7012B23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3488" y="2591836"/>
            <a:ext cx="2444751" cy="192397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975D8E0E-E3BE-6A40-457E-0953227C31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84959" y="2571750"/>
            <a:ext cx="2354794" cy="186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81590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250" fill="hold"/>
                                        <p:tgtEl>
                                          <p:spTgt spid="4098"/>
                                        </p:tgtEl>
                                        <p:attrNameLst>
                                          <p:attrName>ppt_x</p:attrName>
                                        </p:attrNameLst>
                                      </p:cBhvr>
                                      <p:tavLst>
                                        <p:tav tm="0">
                                          <p:val>
                                            <p:strVal val="#ppt_x"/>
                                          </p:val>
                                        </p:tav>
                                        <p:tav tm="100000">
                                          <p:val>
                                            <p:strVal val="#ppt_x"/>
                                          </p:val>
                                        </p:tav>
                                      </p:tavLst>
                                    </p:anim>
                                    <p:anim calcmode="lin" valueType="num">
                                      <p:cBhvr additive="base">
                                        <p:cTn id="8" dur="25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anim calcmode="lin" valueType="num">
                                      <p:cBhvr additive="base">
                                        <p:cTn id="13" dur="250" fill="hold"/>
                                        <p:tgtEl>
                                          <p:spTgt spid="4100"/>
                                        </p:tgtEl>
                                        <p:attrNameLst>
                                          <p:attrName>ppt_x</p:attrName>
                                        </p:attrNameLst>
                                      </p:cBhvr>
                                      <p:tavLst>
                                        <p:tav tm="0">
                                          <p:val>
                                            <p:strVal val="#ppt_x"/>
                                          </p:val>
                                        </p:tav>
                                        <p:tav tm="100000">
                                          <p:val>
                                            <p:strVal val="#ppt_x"/>
                                          </p:val>
                                        </p:tav>
                                      </p:tavLst>
                                    </p:anim>
                                    <p:anim calcmode="lin" valueType="num">
                                      <p:cBhvr additive="base">
                                        <p:cTn id="14" dur="25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2"/>
                                        </p:tgtEl>
                                        <p:attrNameLst>
                                          <p:attrName>style.visibility</p:attrName>
                                        </p:attrNameLst>
                                      </p:cBhvr>
                                      <p:to>
                                        <p:strVal val="visible"/>
                                      </p:to>
                                    </p:set>
                                    <p:anim calcmode="lin" valueType="num">
                                      <p:cBhvr additive="base">
                                        <p:cTn id="19" dur="250" fill="hold"/>
                                        <p:tgtEl>
                                          <p:spTgt spid="4102"/>
                                        </p:tgtEl>
                                        <p:attrNameLst>
                                          <p:attrName>ppt_x</p:attrName>
                                        </p:attrNameLst>
                                      </p:cBhvr>
                                      <p:tavLst>
                                        <p:tav tm="0">
                                          <p:val>
                                            <p:strVal val="#ppt_x"/>
                                          </p:val>
                                        </p:tav>
                                        <p:tav tm="100000">
                                          <p:val>
                                            <p:strVal val="#ppt_x"/>
                                          </p:val>
                                        </p:tav>
                                      </p:tavLst>
                                    </p:anim>
                                    <p:anim calcmode="lin" valueType="num">
                                      <p:cBhvr additive="base">
                                        <p:cTn id="20" dur="25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4"/>
                                        </p:tgtEl>
                                        <p:attrNameLst>
                                          <p:attrName>style.visibility</p:attrName>
                                        </p:attrNameLst>
                                      </p:cBhvr>
                                      <p:to>
                                        <p:strVal val="visible"/>
                                      </p:to>
                                    </p:set>
                                    <p:anim calcmode="lin" valueType="num">
                                      <p:cBhvr additive="base">
                                        <p:cTn id="25" dur="250" fill="hold"/>
                                        <p:tgtEl>
                                          <p:spTgt spid="4104"/>
                                        </p:tgtEl>
                                        <p:attrNameLst>
                                          <p:attrName>ppt_x</p:attrName>
                                        </p:attrNameLst>
                                      </p:cBhvr>
                                      <p:tavLst>
                                        <p:tav tm="0">
                                          <p:val>
                                            <p:strVal val="#ppt_x"/>
                                          </p:val>
                                        </p:tav>
                                        <p:tav tm="100000">
                                          <p:val>
                                            <p:strVal val="#ppt_x"/>
                                          </p:val>
                                        </p:tav>
                                      </p:tavLst>
                                    </p:anim>
                                    <p:anim calcmode="lin" valueType="num">
                                      <p:cBhvr additive="base">
                                        <p:cTn id="26" dur="250" fill="hold"/>
                                        <p:tgtEl>
                                          <p:spTgt spid="410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06"/>
                                        </p:tgtEl>
                                        <p:attrNameLst>
                                          <p:attrName>style.visibility</p:attrName>
                                        </p:attrNameLst>
                                      </p:cBhvr>
                                      <p:to>
                                        <p:strVal val="visible"/>
                                      </p:to>
                                    </p:set>
                                    <p:anim calcmode="lin" valueType="num">
                                      <p:cBhvr additive="base">
                                        <p:cTn id="31" dur="250" fill="hold"/>
                                        <p:tgtEl>
                                          <p:spTgt spid="4106"/>
                                        </p:tgtEl>
                                        <p:attrNameLst>
                                          <p:attrName>ppt_x</p:attrName>
                                        </p:attrNameLst>
                                      </p:cBhvr>
                                      <p:tavLst>
                                        <p:tav tm="0">
                                          <p:val>
                                            <p:strVal val="#ppt_x"/>
                                          </p:val>
                                        </p:tav>
                                        <p:tav tm="100000">
                                          <p:val>
                                            <p:strVal val="#ppt_x"/>
                                          </p:val>
                                        </p:tav>
                                      </p:tavLst>
                                    </p:anim>
                                    <p:anim calcmode="lin" valueType="num">
                                      <p:cBhvr additive="base">
                                        <p:cTn id="32" dur="250" fill="hold"/>
                                        <p:tgtEl>
                                          <p:spTgt spid="410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08"/>
                                        </p:tgtEl>
                                        <p:attrNameLst>
                                          <p:attrName>style.visibility</p:attrName>
                                        </p:attrNameLst>
                                      </p:cBhvr>
                                      <p:to>
                                        <p:strVal val="visible"/>
                                      </p:to>
                                    </p:set>
                                    <p:anim calcmode="lin" valueType="num">
                                      <p:cBhvr additive="base">
                                        <p:cTn id="37" dur="250" fill="hold"/>
                                        <p:tgtEl>
                                          <p:spTgt spid="4108"/>
                                        </p:tgtEl>
                                        <p:attrNameLst>
                                          <p:attrName>ppt_x</p:attrName>
                                        </p:attrNameLst>
                                      </p:cBhvr>
                                      <p:tavLst>
                                        <p:tav tm="0">
                                          <p:val>
                                            <p:strVal val="#ppt_x"/>
                                          </p:val>
                                        </p:tav>
                                        <p:tav tm="100000">
                                          <p:val>
                                            <p:strVal val="#ppt_x"/>
                                          </p:val>
                                        </p:tav>
                                      </p:tavLst>
                                    </p:anim>
                                    <p:anim calcmode="lin" valueType="num">
                                      <p:cBhvr additive="base">
                                        <p:cTn id="38" dur="250" fill="hold"/>
                                        <p:tgtEl>
                                          <p:spTgt spid="4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grpSp>
        <p:nvGrpSpPr>
          <p:cNvPr id="5139" name="Group 513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5140" name="Straight Connector 513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41" name="Straight Connector 514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4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4" name="Isosceles Triangle 514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8" name="Isosceles Triangle 514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9" name="Isosceles Triangle 514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151" name="Rectangle 515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53" name="Group 515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5154" name="Straight Connector 515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5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7" name="Isosceles Triangle 515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1" name="Isosceles Triangle 516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2" name="Isosceles Triangle 516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164" name="Rectangle 516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E3AC49F0-5725-E3B0-E71E-6B5BB526A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37" y="451926"/>
            <a:ext cx="2136284" cy="172349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C51F6BB-1318-8B63-6619-2D04DA3613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1271" y="461275"/>
            <a:ext cx="2255512" cy="178545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40E9BB8-8EE6-C6EF-9FA9-9BB30B3869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246" y="435228"/>
            <a:ext cx="2404976" cy="190376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ECEA2BE-CC96-30C4-7D17-21FC90E8C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9573" y="2378267"/>
            <a:ext cx="2164478" cy="172349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6FA2620E-3FB4-2056-C545-42E3862415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0556" y="2745395"/>
            <a:ext cx="2023494" cy="160178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31611FCE-768F-5ED8-8404-45826722D1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144" y="2338995"/>
            <a:ext cx="1972337" cy="1561293"/>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21DBF37E-0FEF-70B1-B52F-D7000A9024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1124" y="2770550"/>
            <a:ext cx="2190516" cy="1701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1700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250" fill="hold"/>
                                        <p:tgtEl>
                                          <p:spTgt spid="5122"/>
                                        </p:tgtEl>
                                        <p:attrNameLst>
                                          <p:attrName>ppt_x</p:attrName>
                                        </p:attrNameLst>
                                      </p:cBhvr>
                                      <p:tavLst>
                                        <p:tav tm="0">
                                          <p:val>
                                            <p:strVal val="#ppt_x"/>
                                          </p:val>
                                        </p:tav>
                                        <p:tav tm="100000">
                                          <p:val>
                                            <p:strVal val="#ppt_x"/>
                                          </p:val>
                                        </p:tav>
                                      </p:tavLst>
                                    </p:anim>
                                    <p:anim calcmode="lin" valueType="num">
                                      <p:cBhvr additive="base">
                                        <p:cTn id="8" dur="25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anim calcmode="lin" valueType="num">
                                      <p:cBhvr additive="base">
                                        <p:cTn id="13" dur="250" fill="hold"/>
                                        <p:tgtEl>
                                          <p:spTgt spid="5124"/>
                                        </p:tgtEl>
                                        <p:attrNameLst>
                                          <p:attrName>ppt_x</p:attrName>
                                        </p:attrNameLst>
                                      </p:cBhvr>
                                      <p:tavLst>
                                        <p:tav tm="0">
                                          <p:val>
                                            <p:strVal val="#ppt_x"/>
                                          </p:val>
                                        </p:tav>
                                        <p:tav tm="100000">
                                          <p:val>
                                            <p:strVal val="#ppt_x"/>
                                          </p:val>
                                        </p:tav>
                                      </p:tavLst>
                                    </p:anim>
                                    <p:anim calcmode="lin" valueType="num">
                                      <p:cBhvr additive="base">
                                        <p:cTn id="14" dur="25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6"/>
                                        </p:tgtEl>
                                        <p:attrNameLst>
                                          <p:attrName>style.visibility</p:attrName>
                                        </p:attrNameLst>
                                      </p:cBhvr>
                                      <p:to>
                                        <p:strVal val="visible"/>
                                      </p:to>
                                    </p:set>
                                    <p:anim calcmode="lin" valueType="num">
                                      <p:cBhvr additive="base">
                                        <p:cTn id="19" dur="250" fill="hold"/>
                                        <p:tgtEl>
                                          <p:spTgt spid="5126"/>
                                        </p:tgtEl>
                                        <p:attrNameLst>
                                          <p:attrName>ppt_x</p:attrName>
                                        </p:attrNameLst>
                                      </p:cBhvr>
                                      <p:tavLst>
                                        <p:tav tm="0">
                                          <p:val>
                                            <p:strVal val="#ppt_x"/>
                                          </p:val>
                                        </p:tav>
                                        <p:tav tm="100000">
                                          <p:val>
                                            <p:strVal val="#ppt_x"/>
                                          </p:val>
                                        </p:tav>
                                      </p:tavLst>
                                    </p:anim>
                                    <p:anim calcmode="lin" valueType="num">
                                      <p:cBhvr additive="base">
                                        <p:cTn id="20" dur="250" fill="hold"/>
                                        <p:tgtEl>
                                          <p:spTgt spid="51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8"/>
                                        </p:tgtEl>
                                        <p:attrNameLst>
                                          <p:attrName>style.visibility</p:attrName>
                                        </p:attrNameLst>
                                      </p:cBhvr>
                                      <p:to>
                                        <p:strVal val="visible"/>
                                      </p:to>
                                    </p:set>
                                    <p:anim calcmode="lin" valueType="num">
                                      <p:cBhvr additive="base">
                                        <p:cTn id="25" dur="250" fill="hold"/>
                                        <p:tgtEl>
                                          <p:spTgt spid="5128"/>
                                        </p:tgtEl>
                                        <p:attrNameLst>
                                          <p:attrName>ppt_x</p:attrName>
                                        </p:attrNameLst>
                                      </p:cBhvr>
                                      <p:tavLst>
                                        <p:tav tm="0">
                                          <p:val>
                                            <p:strVal val="#ppt_x"/>
                                          </p:val>
                                        </p:tav>
                                        <p:tav tm="100000">
                                          <p:val>
                                            <p:strVal val="#ppt_x"/>
                                          </p:val>
                                        </p:tav>
                                      </p:tavLst>
                                    </p:anim>
                                    <p:anim calcmode="lin" valueType="num">
                                      <p:cBhvr additive="base">
                                        <p:cTn id="26" dur="250" fill="hold"/>
                                        <p:tgtEl>
                                          <p:spTgt spid="51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30"/>
                                        </p:tgtEl>
                                        <p:attrNameLst>
                                          <p:attrName>style.visibility</p:attrName>
                                        </p:attrNameLst>
                                      </p:cBhvr>
                                      <p:to>
                                        <p:strVal val="visible"/>
                                      </p:to>
                                    </p:set>
                                    <p:anim calcmode="lin" valueType="num">
                                      <p:cBhvr additive="base">
                                        <p:cTn id="31" dur="250" fill="hold"/>
                                        <p:tgtEl>
                                          <p:spTgt spid="5130"/>
                                        </p:tgtEl>
                                        <p:attrNameLst>
                                          <p:attrName>ppt_x</p:attrName>
                                        </p:attrNameLst>
                                      </p:cBhvr>
                                      <p:tavLst>
                                        <p:tav tm="0">
                                          <p:val>
                                            <p:strVal val="#ppt_x"/>
                                          </p:val>
                                        </p:tav>
                                        <p:tav tm="100000">
                                          <p:val>
                                            <p:strVal val="#ppt_x"/>
                                          </p:val>
                                        </p:tav>
                                      </p:tavLst>
                                    </p:anim>
                                    <p:anim calcmode="lin" valueType="num">
                                      <p:cBhvr additive="base">
                                        <p:cTn id="32" dur="250" fill="hold"/>
                                        <p:tgtEl>
                                          <p:spTgt spid="51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32"/>
                                        </p:tgtEl>
                                        <p:attrNameLst>
                                          <p:attrName>style.visibility</p:attrName>
                                        </p:attrNameLst>
                                      </p:cBhvr>
                                      <p:to>
                                        <p:strVal val="visible"/>
                                      </p:to>
                                    </p:set>
                                    <p:anim calcmode="lin" valueType="num">
                                      <p:cBhvr additive="base">
                                        <p:cTn id="37" dur="250" fill="hold"/>
                                        <p:tgtEl>
                                          <p:spTgt spid="5132"/>
                                        </p:tgtEl>
                                        <p:attrNameLst>
                                          <p:attrName>ppt_x</p:attrName>
                                        </p:attrNameLst>
                                      </p:cBhvr>
                                      <p:tavLst>
                                        <p:tav tm="0">
                                          <p:val>
                                            <p:strVal val="#ppt_x"/>
                                          </p:val>
                                        </p:tav>
                                        <p:tav tm="100000">
                                          <p:val>
                                            <p:strVal val="#ppt_x"/>
                                          </p:val>
                                        </p:tav>
                                      </p:tavLst>
                                    </p:anim>
                                    <p:anim calcmode="lin" valueType="num">
                                      <p:cBhvr additive="base">
                                        <p:cTn id="38" dur="250" fill="hold"/>
                                        <p:tgtEl>
                                          <p:spTgt spid="513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34"/>
                                        </p:tgtEl>
                                        <p:attrNameLst>
                                          <p:attrName>style.visibility</p:attrName>
                                        </p:attrNameLst>
                                      </p:cBhvr>
                                      <p:to>
                                        <p:strVal val="visible"/>
                                      </p:to>
                                    </p:set>
                                    <p:anim calcmode="lin" valueType="num">
                                      <p:cBhvr additive="base">
                                        <p:cTn id="43" dur="250" fill="hold"/>
                                        <p:tgtEl>
                                          <p:spTgt spid="5134"/>
                                        </p:tgtEl>
                                        <p:attrNameLst>
                                          <p:attrName>ppt_x</p:attrName>
                                        </p:attrNameLst>
                                      </p:cBhvr>
                                      <p:tavLst>
                                        <p:tav tm="0">
                                          <p:val>
                                            <p:strVal val="#ppt_x"/>
                                          </p:val>
                                        </p:tav>
                                        <p:tav tm="100000">
                                          <p:val>
                                            <p:strVal val="#ppt_x"/>
                                          </p:val>
                                        </p:tav>
                                      </p:tavLst>
                                    </p:anim>
                                    <p:anim calcmode="lin" valueType="num">
                                      <p:cBhvr additive="base">
                                        <p:cTn id="44" dur="250" fill="hold"/>
                                        <p:tgtEl>
                                          <p:spTgt spid="5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p:nvPr/>
        </p:nvSpPr>
        <p:spPr>
          <a:xfrm flipH="1">
            <a:off x="375306" y="482804"/>
            <a:ext cx="2917500" cy="2917500"/>
          </a:xfrm>
          <a:prstGeom prst="arc">
            <a:avLst>
              <a:gd name="adj1" fmla="val 16200000"/>
              <a:gd name="adj2" fmla="val 6136707"/>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flipH="1">
            <a:off x="983575" y="1034654"/>
            <a:ext cx="1813800" cy="1813800"/>
          </a:xfrm>
          <a:prstGeom prst="arc">
            <a:avLst>
              <a:gd name="adj1" fmla="val 16200000"/>
              <a:gd name="adj2" fmla="val 12033762"/>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txBox="1">
            <a:spLocks noGrp="1"/>
          </p:cNvSpPr>
          <p:nvPr>
            <p:ph type="title"/>
          </p:nvPr>
        </p:nvSpPr>
        <p:spPr>
          <a:xfrm>
            <a:off x="375306" y="308881"/>
            <a:ext cx="6447501" cy="13699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accent1"/>
                </a:solidFill>
                <a:latin typeface="Times New Roman" panose="02020603050405020304" pitchFamily="18" charset="0"/>
                <a:cs typeface="Times New Roman" panose="02020603050405020304" pitchFamily="18" charset="0"/>
              </a:rPr>
              <a:t>Wine Data Set</a:t>
            </a:r>
            <a:endParaRPr sz="2800" b="1" dirty="0">
              <a:solidFill>
                <a:schemeClr val="accent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A862593-9658-4C4B-3F1D-BF71D8DD6106}"/>
              </a:ext>
            </a:extLst>
          </p:cNvPr>
          <p:cNvSpPr>
            <a:spLocks noGrp="1"/>
          </p:cNvSpPr>
          <p:nvPr>
            <p:ph type="body" idx="1"/>
          </p:nvPr>
        </p:nvSpPr>
        <p:spPr>
          <a:xfrm>
            <a:off x="3292806" y="2094164"/>
            <a:ext cx="4329891" cy="2202189"/>
          </a:xfrm>
        </p:spPr>
        <p:txBody>
          <a:bodyPr>
            <a:normAutofit fontScale="77500" lnSpcReduction="20000"/>
          </a:bodyPr>
          <a:lstStyle/>
          <a:p>
            <a:pPr marL="177800" lvl="0" algn="l" rtl="0">
              <a:lnSpc>
                <a:spcPct val="170000"/>
              </a:lnSpc>
              <a:spcBef>
                <a:spcPts val="0"/>
              </a:spcBef>
              <a:spcAft>
                <a:spcPts val="0"/>
              </a:spcAft>
              <a:buClr>
                <a:srgbClr val="434343"/>
              </a:buClr>
              <a:buSzPts val="800"/>
            </a:pPr>
            <a:r>
              <a:rPr lang="en-US" sz="1600" b="1" dirty="0">
                <a:solidFill>
                  <a:srgbClr val="434343"/>
                </a:solidFill>
                <a:latin typeface="Times New Roman" panose="02020603050405020304" pitchFamily="18" charset="0"/>
                <a:ea typeface="Roboto"/>
                <a:cs typeface="Times New Roman" panose="02020603050405020304" pitchFamily="18" charset="0"/>
                <a:sym typeface="Roboto"/>
              </a:rPr>
              <a:t>Article Study and Presentation</a:t>
            </a: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Six</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“W”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questions</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for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learning</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analytics</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Constructs</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&amp;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measurement</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model</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Predictive</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modelling</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177800" lvl="0" algn="l" rtl="0">
              <a:spcBef>
                <a:spcPts val="0"/>
              </a:spcBef>
              <a:spcAft>
                <a:spcPts val="0"/>
              </a:spcAft>
              <a:buClr>
                <a:srgbClr val="434343"/>
              </a:buClr>
              <a:buSzPts val="800"/>
            </a:pP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177800" lvl="0" algn="l" rtl="0">
              <a:lnSpc>
                <a:spcPct val="170000"/>
              </a:lnSpc>
              <a:spcBef>
                <a:spcPts val="0"/>
              </a:spcBef>
              <a:spcAft>
                <a:spcPts val="0"/>
              </a:spcAft>
              <a:buClr>
                <a:srgbClr val="434343"/>
              </a:buClr>
              <a:buSzPts val="800"/>
            </a:pPr>
            <a:r>
              <a:rPr lang="en-US" sz="1600" b="1" dirty="0">
                <a:solidFill>
                  <a:srgbClr val="434343"/>
                </a:solidFill>
                <a:latin typeface="Times New Roman" panose="02020603050405020304" pitchFamily="18" charset="0"/>
                <a:ea typeface="Roboto"/>
                <a:cs typeface="Times New Roman" panose="02020603050405020304" pitchFamily="18" charset="0"/>
                <a:sym typeface="Roboto"/>
              </a:rPr>
              <a:t>Data Analysis</a:t>
            </a:r>
          </a:p>
          <a:p>
            <a:pPr marL="463550" indent="-285750">
              <a:lnSpc>
                <a:spcPct val="170000"/>
              </a:lnSpc>
              <a:spcBef>
                <a:spcPts val="0"/>
              </a:spcBef>
              <a:buClr>
                <a:srgbClr val="434343"/>
              </a:buClr>
              <a:buSzPts val="800"/>
              <a:buFont typeface="Courier New" panose="02070309020205020404" pitchFamily="49" charset="0"/>
              <a:buChar char="o"/>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Descriptive statistics</a:t>
            </a:r>
          </a:p>
          <a:p>
            <a:pPr marL="463550" indent="-285750">
              <a:lnSpc>
                <a:spcPct val="170000"/>
              </a:lnSpc>
              <a:spcBef>
                <a:spcPts val="0"/>
              </a:spcBef>
              <a:buClr>
                <a:srgbClr val="434343"/>
              </a:buClr>
              <a:buSzPts val="800"/>
              <a:buFont typeface="Courier New" panose="02070309020205020404" pitchFamily="49" charset="0"/>
              <a:buChar char="o"/>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Machine Learning Models</a:t>
            </a:r>
          </a:p>
          <a:p>
            <a:pPr marL="463550" lvl="0" indent="-285750" algn="l" rtl="0">
              <a:spcBef>
                <a:spcPts val="0"/>
              </a:spcBef>
              <a:spcAft>
                <a:spcPts val="0"/>
              </a:spcAft>
              <a:buClr>
                <a:srgbClr val="434343"/>
              </a:buClr>
              <a:buSzPts val="800"/>
              <a:buFont typeface="Courier New" panose="02070309020205020404" pitchFamily="49" charset="0"/>
              <a:buChar char="o"/>
            </a:pP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spcBef>
                <a:spcPts val="0"/>
              </a:spcBef>
              <a:spcAft>
                <a:spcPts val="0"/>
              </a:spcAft>
              <a:buClr>
                <a:srgbClr val="434343"/>
              </a:buClr>
              <a:buSzPts val="80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sp>
        <p:nvSpPr>
          <p:cNvPr id="107" name="Google Shape;107;p1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05" name="Google Shape;105;p16"/>
          <p:cNvSpPr/>
          <p:nvPr/>
        </p:nvSpPr>
        <p:spPr>
          <a:xfrm flipH="1">
            <a:off x="710275" y="761354"/>
            <a:ext cx="2360400" cy="2360400"/>
          </a:xfrm>
          <a:prstGeom prst="arc">
            <a:avLst>
              <a:gd name="adj1" fmla="val 16200000"/>
              <a:gd name="adj2" fmla="val 9118718"/>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E28502E0-0249-80B2-ADC6-9B43D58F5044}"/>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1+#ppt_w/2"/>
                                          </p:val>
                                        </p:tav>
                                        <p:tav tm="100000">
                                          <p:val>
                                            <p:strVal val="#ppt_x"/>
                                          </p:val>
                                        </p:tav>
                                      </p:tavLst>
                                    </p:anim>
                                    <p:anim calcmode="lin" valueType="num">
                                      <p:cBhvr additive="base">
                                        <p:cTn id="8" dur="500" fill="hold"/>
                                        <p:tgtEl>
                                          <p:spTgt spid="10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0" presetClass="entr" presetSubtype="0" fill="hold" grpId="0" nodeType="after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wedge">
                                      <p:cBhvr>
                                        <p:cTn id="12" dur="500"/>
                                        <p:tgtEl>
                                          <p:spTgt spid="94"/>
                                        </p:tgtEl>
                                      </p:cBhvr>
                                    </p:animEffect>
                                  </p:childTnLst>
                                </p:cTn>
                              </p:par>
                            </p:childTnLst>
                          </p:cTn>
                        </p:par>
                        <p:par>
                          <p:cTn id="13" fill="hold">
                            <p:stCondLst>
                              <p:cond delay="1000"/>
                            </p:stCondLst>
                            <p:childTnLst>
                              <p:par>
                                <p:cTn id="14" presetID="20" presetClass="entr" presetSubtype="0" fill="hold" grpId="0" nodeType="after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wedge">
                                      <p:cBhvr>
                                        <p:cTn id="16" dur="500"/>
                                        <p:tgtEl>
                                          <p:spTgt spid="105"/>
                                        </p:tgtEl>
                                      </p:cBhvr>
                                    </p:animEffect>
                                  </p:childTnLst>
                                </p:cTn>
                              </p:par>
                            </p:childTnLst>
                          </p:cTn>
                        </p:par>
                        <p:par>
                          <p:cTn id="17" fill="hold">
                            <p:stCondLst>
                              <p:cond delay="1500"/>
                            </p:stCondLst>
                            <p:childTnLst>
                              <p:par>
                                <p:cTn id="18" presetID="20" presetClass="entr" presetSubtype="0" fill="hold" grpId="0" nodeType="after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wedge">
                                      <p:cBhvr>
                                        <p:cTn id="20" dur="500"/>
                                        <p:tgtEl>
                                          <p:spTgt spid="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additive="base">
                                        <p:cTn id="43"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additive="base">
                                        <p:cTn id="49"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0" dur="25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 calcmode="lin" valueType="num">
                                      <p:cBhvr additive="base">
                                        <p:cTn id="61" dur="25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2" dur="25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250"/>
                                        <p:tgtEl>
                                          <p:spTgt spid="2"/>
                                        </p:tgtEl>
                                      </p:cBhvr>
                                    </p:animEffect>
                                    <p:anim calcmode="lin" valueType="num">
                                      <p:cBhvr>
                                        <p:cTn id="68" dur="250" fill="hold"/>
                                        <p:tgtEl>
                                          <p:spTgt spid="2"/>
                                        </p:tgtEl>
                                        <p:attrNameLst>
                                          <p:attrName>ppt_x</p:attrName>
                                        </p:attrNameLst>
                                      </p:cBhvr>
                                      <p:tavLst>
                                        <p:tav tm="0">
                                          <p:val>
                                            <p:strVal val="#ppt_x"/>
                                          </p:val>
                                        </p:tav>
                                        <p:tav tm="100000">
                                          <p:val>
                                            <p:strVal val="#ppt_x"/>
                                          </p:val>
                                        </p:tav>
                                      </p:tavLst>
                                    </p:anim>
                                    <p:anim calcmode="lin" valueType="num">
                                      <p:cBhvr>
                                        <p:cTn id="69"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106" grpId="0"/>
      <p:bldP spid="4" grpId="0" build="p"/>
      <p:bldP spid="105"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3" name="Title 2">
            <a:extLst>
              <a:ext uri="{FF2B5EF4-FFF2-40B4-BE49-F238E27FC236}">
                <a16:creationId xmlns:a16="http://schemas.microsoft.com/office/drawing/2014/main" id="{FA87F562-F2DC-A51E-F94D-299E1FC5E044}"/>
              </a:ext>
            </a:extLst>
          </p:cNvPr>
          <p:cNvSpPr>
            <a:spLocks noGrp="1"/>
          </p:cNvSpPr>
          <p:nvPr>
            <p:ph type="title"/>
          </p:nvPr>
        </p:nvSpPr>
        <p:spPr>
          <a:xfrm>
            <a:off x="508001" y="287057"/>
            <a:ext cx="5964606" cy="578093"/>
          </a:xfrm>
        </p:spPr>
        <p:txBody>
          <a:bodyPr>
            <a:noAutofit/>
          </a:bodyPr>
          <a:lstStyle/>
          <a:p>
            <a:r>
              <a:rPr lang="en-US" sz="2800" dirty="0">
                <a:latin typeface="Times New Roman" panose="02020603050405020304" pitchFamily="18" charset="0"/>
                <a:cs typeface="Times New Roman" panose="02020603050405020304" pitchFamily="18" charset="0"/>
              </a:rPr>
              <a:t>Machine Learning Model</a:t>
            </a:r>
          </a:p>
        </p:txBody>
      </p:sp>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172" name="Google Shape;172;p22"/>
          <p:cNvGrpSpPr/>
          <p:nvPr/>
        </p:nvGrpSpPr>
        <p:grpSpPr>
          <a:xfrm>
            <a:off x="4353146" y="961871"/>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594115"/>
                <a:ext cx="270900" cy="2223084"/>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a:sym typeface="Fira Sans Extra Condensed Medium"/>
                </a:rPr>
                <a:t>100%</a:t>
              </a:r>
              <a:endParaRPr sz="11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2330751" y="934139"/>
            <a:ext cx="978900" cy="3533457"/>
            <a:chOff x="3573477" y="1199512"/>
            <a:chExt cx="978900" cy="3533457"/>
          </a:xfrm>
        </p:grpSpPr>
        <p:grpSp>
          <p:nvGrpSpPr>
            <p:cNvPr id="179" name="Google Shape;179;p22"/>
            <p:cNvGrpSpPr/>
            <p:nvPr/>
          </p:nvGrpSpPr>
          <p:grpSpPr>
            <a:xfrm>
              <a:off x="3911637" y="1199512"/>
              <a:ext cx="307150" cy="2525539"/>
              <a:chOff x="3433297" y="1590200"/>
              <a:chExt cx="270903"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97" y="1724746"/>
                <a:ext cx="270900" cy="2092454"/>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94%</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sym typeface="Roboto"/>
                </a:rPr>
                <a:t>KNN</a:t>
              </a:r>
              <a:endParaRPr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3316788" y="921926"/>
            <a:ext cx="957058" cy="3749416"/>
            <a:chOff x="4573214" y="1199512"/>
            <a:chExt cx="957058" cy="3749416"/>
          </a:xfrm>
        </p:grpSpPr>
        <p:grpSp>
          <p:nvGrpSpPr>
            <p:cNvPr id="185" name="Google Shape;185;p22"/>
            <p:cNvGrpSpPr/>
            <p:nvPr/>
          </p:nvGrpSpPr>
          <p:grpSpPr>
            <a:xfrm>
              <a:off x="4924963" y="1199512"/>
              <a:ext cx="307146" cy="2525539"/>
              <a:chOff x="3433300" y="1590200"/>
              <a:chExt cx="270900"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300" y="1797910"/>
                <a:ext cx="270900" cy="2019289"/>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91,66%</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296643" y="934139"/>
            <a:ext cx="978901" cy="3754442"/>
            <a:chOff x="1513087" y="1199512"/>
            <a:chExt cx="978901" cy="3754442"/>
          </a:xfrm>
        </p:grpSpPr>
        <p:grpSp>
          <p:nvGrpSpPr>
            <p:cNvPr id="191" name="Google Shape;191;p22"/>
            <p:cNvGrpSpPr/>
            <p:nvPr/>
          </p:nvGrpSpPr>
          <p:grpSpPr>
            <a:xfrm>
              <a:off x="1884990" y="1199512"/>
              <a:ext cx="307146" cy="2525539"/>
              <a:chOff x="3433300" y="1590200"/>
              <a:chExt cx="270900"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3300" y="1675567"/>
                <a:ext cx="270900" cy="20557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97,78%</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1272226" y="934139"/>
            <a:ext cx="978900" cy="3754442"/>
            <a:chOff x="2512825" y="1199512"/>
            <a:chExt cx="978900" cy="3754442"/>
          </a:xfrm>
        </p:grpSpPr>
        <p:grpSp>
          <p:nvGrpSpPr>
            <p:cNvPr id="197" name="Google Shape;197;p22"/>
            <p:cNvGrpSpPr/>
            <p:nvPr/>
          </p:nvGrpSpPr>
          <p:grpSpPr>
            <a:xfrm>
              <a:off x="2898299" y="1199512"/>
              <a:ext cx="307154" cy="2525539"/>
              <a:chOff x="3433293" y="1590200"/>
              <a:chExt cx="270907"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3293" y="1590422"/>
                <a:ext cx="270900" cy="222677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100%</a:t>
              </a:r>
              <a:endParaRPr sz="110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5292422" y="961871"/>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720793"/>
                <a:ext cx="270900" cy="2010538"/>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94,44%</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i="0" dirty="0">
                  <a:effectLst/>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8181868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wipe(down)">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wipe(down)">
                                      <p:cBhvr>
                                        <p:cTn id="12" dur="5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8"/>
                                        </p:tgtEl>
                                        <p:attrNameLst>
                                          <p:attrName>style.visibility</p:attrName>
                                        </p:attrNameLst>
                                      </p:cBhvr>
                                      <p:to>
                                        <p:strVal val="visible"/>
                                      </p:to>
                                    </p:set>
                                    <p:animEffect transition="in" filter="wipe(down)">
                                      <p:cBhvr>
                                        <p:cTn id="17" dur="500"/>
                                        <p:tgtEl>
                                          <p:spTgt spid="1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4"/>
                                        </p:tgtEl>
                                        <p:attrNameLst>
                                          <p:attrName>style.visibility</p:attrName>
                                        </p:attrNameLst>
                                      </p:cBhvr>
                                      <p:to>
                                        <p:strVal val="visible"/>
                                      </p:to>
                                    </p:set>
                                    <p:animEffect transition="in" filter="wipe(down)">
                                      <p:cBhvr>
                                        <p:cTn id="22" dur="500"/>
                                        <p:tgtEl>
                                          <p:spTgt spid="1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down)">
                                      <p:cBhvr>
                                        <p:cTn id="27" dur="500"/>
                                        <p:tgtEl>
                                          <p:spTgt spid="1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3"/>
                                        </p:tgtEl>
                                        <p:attrNameLst>
                                          <p:attrName>style.visibility</p:attrName>
                                        </p:attrNameLst>
                                      </p:cBhvr>
                                      <p:to>
                                        <p:strVal val="visible"/>
                                      </p:to>
                                    </p:set>
                                    <p:animEffect transition="in" filter="wipe(down)">
                                      <p:cBhvr>
                                        <p:cTn id="32" dur="500"/>
                                        <p:tgtEl>
                                          <p:spTgt spid="20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250" fill="hold"/>
                                        <p:tgtEl>
                                          <p:spTgt spid="2"/>
                                        </p:tgtEl>
                                        <p:attrNameLst>
                                          <p:attrName>ppt_x</p:attrName>
                                        </p:attrNameLst>
                                      </p:cBhvr>
                                      <p:tavLst>
                                        <p:tav tm="0">
                                          <p:val>
                                            <p:strVal val="#ppt_x"/>
                                          </p:val>
                                        </p:tav>
                                        <p:tav tm="100000">
                                          <p:val>
                                            <p:strVal val="#ppt_x"/>
                                          </p:val>
                                        </p:tav>
                                      </p:tavLst>
                                    </p:anim>
                                    <p:anim calcmode="lin" valueType="num">
                                      <p:cBhvr additive="base">
                                        <p:cTn id="3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5" name="Title 4">
            <a:extLst>
              <a:ext uri="{FF2B5EF4-FFF2-40B4-BE49-F238E27FC236}">
                <a16:creationId xmlns:a16="http://schemas.microsoft.com/office/drawing/2014/main" id="{06E43D77-6657-50EA-E7B8-96EF9A7955F0}"/>
              </a:ext>
            </a:extLst>
          </p:cNvPr>
          <p:cNvSpPr>
            <a:spLocks noGrp="1"/>
          </p:cNvSpPr>
          <p:nvPr>
            <p:ph type="title"/>
          </p:nvPr>
        </p:nvSpPr>
        <p:spPr>
          <a:xfrm>
            <a:off x="275071" y="191089"/>
            <a:ext cx="6167927" cy="452995"/>
          </a:xfrm>
        </p:spPr>
        <p:txBody>
          <a:bodyPr>
            <a:normAutofit fontScale="90000"/>
          </a:bodyPr>
          <a:lstStyle/>
          <a:p>
            <a:r>
              <a:rPr lang="en-US" dirty="0">
                <a:latin typeface="Times New Roman" panose="02020603050405020304" pitchFamily="18" charset="0"/>
                <a:cs typeface="Times New Roman" panose="02020603050405020304" pitchFamily="18" charset="0"/>
              </a:rPr>
              <a:t>Correlation Analysis</a:t>
            </a:r>
          </a:p>
        </p:txBody>
      </p:sp>
      <p:sp>
        <p:nvSpPr>
          <p:cNvPr id="250" name="Google Shape;250;p2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251" name="Google Shape;251;p26"/>
          <p:cNvPicPr preferRelativeResize="0">
            <a:picLocks noChangeAspect="1"/>
          </p:cNvPicPr>
          <p:nvPr/>
        </p:nvPicPr>
        <p:blipFill>
          <a:blip r:embed="rId3">
            <a:alphaModFix/>
          </a:blip>
          <a:stretch>
            <a:fillRect/>
          </a:stretch>
        </p:blipFill>
        <p:spPr>
          <a:xfrm>
            <a:off x="929517" y="640992"/>
            <a:ext cx="4766180" cy="4325277"/>
          </a:xfrm>
          <a:prstGeom prst="rect">
            <a:avLst/>
          </a:prstGeom>
          <a:noFill/>
          <a:ln>
            <a:noFill/>
          </a:ln>
        </p:spPr>
      </p:pic>
      <p:sp>
        <p:nvSpPr>
          <p:cNvPr id="2" name="TextBox 1">
            <a:extLst>
              <a:ext uri="{FF2B5EF4-FFF2-40B4-BE49-F238E27FC236}">
                <a16:creationId xmlns:a16="http://schemas.microsoft.com/office/drawing/2014/main" id="{A7BAA65F-F61E-19D5-452D-A2A8A2A86991}"/>
              </a:ext>
            </a:extLst>
          </p:cNvPr>
          <p:cNvSpPr txBox="1"/>
          <p:nvPr/>
        </p:nvSpPr>
        <p:spPr>
          <a:xfrm>
            <a:off x="8794596" y="4830696"/>
            <a:ext cx="349404" cy="307777"/>
          </a:xfrm>
          <a:prstGeom prst="rect">
            <a:avLst/>
          </a:prstGeom>
          <a:noFill/>
        </p:spPr>
        <p:txBody>
          <a:bodyPr wrap="square" rtlCol="0">
            <a:spAutoFit/>
          </a:bodyPr>
          <a:lstStyle/>
          <a:p>
            <a:r>
              <a:rPr lang="en-US" b="1" i="0">
                <a:solidFill>
                  <a:srgbClr val="13FF3A"/>
                </a:solidFill>
                <a:effectLst/>
                <a:latin typeface="Google Sans"/>
              </a:rPr>
              <a:t>✓</a:t>
            </a:r>
            <a:endParaRPr lang="en-US" b="1" dirty="0">
              <a:solidFill>
                <a:srgbClr val="13FF3A"/>
              </a:solidFill>
            </a:endParaRPr>
          </a:p>
        </p:txBody>
      </p:sp>
      <p:sp>
        <p:nvSpPr>
          <p:cNvPr id="6" name="Oval 5">
            <a:extLst>
              <a:ext uri="{FF2B5EF4-FFF2-40B4-BE49-F238E27FC236}">
                <a16:creationId xmlns:a16="http://schemas.microsoft.com/office/drawing/2014/main" id="{7858DE7D-CF95-5467-52E7-82D2394C78BD}"/>
              </a:ext>
            </a:extLst>
          </p:cNvPr>
          <p:cNvSpPr/>
          <p:nvPr/>
        </p:nvSpPr>
        <p:spPr>
          <a:xfrm>
            <a:off x="3299610" y="1809205"/>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C16D19-B50B-7B13-489A-436832C11653}"/>
              </a:ext>
            </a:extLst>
          </p:cNvPr>
          <p:cNvSpPr/>
          <p:nvPr/>
        </p:nvSpPr>
        <p:spPr>
          <a:xfrm>
            <a:off x="3312607" y="3066941"/>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C6D7FD-F472-EBCA-A102-3689F3C8502F}"/>
              </a:ext>
            </a:extLst>
          </p:cNvPr>
          <p:cNvSpPr/>
          <p:nvPr/>
        </p:nvSpPr>
        <p:spPr>
          <a:xfrm>
            <a:off x="3111878" y="199612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63907A-0D6F-38E4-1380-8DDA5F3A109F}"/>
              </a:ext>
            </a:extLst>
          </p:cNvPr>
          <p:cNvSpPr/>
          <p:nvPr/>
        </p:nvSpPr>
        <p:spPr>
          <a:xfrm>
            <a:off x="4394723" y="2004352"/>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D559915-78B8-6CD2-4801-AA68D3B44E19}"/>
              </a:ext>
            </a:extLst>
          </p:cNvPr>
          <p:cNvPicPr>
            <a:picLocks noChangeAspect="1"/>
          </p:cNvPicPr>
          <p:nvPr/>
        </p:nvPicPr>
        <p:blipFill>
          <a:blip r:embed="rId4"/>
          <a:stretch>
            <a:fillRect/>
          </a:stretch>
        </p:blipFill>
        <p:spPr>
          <a:xfrm>
            <a:off x="487399" y="4623865"/>
            <a:ext cx="1981477" cy="362001"/>
          </a:xfrm>
          <a:prstGeom prst="rect">
            <a:avLst/>
          </a:prstGeom>
        </p:spPr>
      </p:pic>
      <p:cxnSp>
        <p:nvCxnSpPr>
          <p:cNvPr id="18" name="Straight Connector 17">
            <a:extLst>
              <a:ext uri="{FF2B5EF4-FFF2-40B4-BE49-F238E27FC236}">
                <a16:creationId xmlns:a16="http://schemas.microsoft.com/office/drawing/2014/main" id="{B20EB210-59F4-8F70-187E-9C78C47927A7}"/>
              </a:ext>
            </a:extLst>
          </p:cNvPr>
          <p:cNvCxnSpPr/>
          <p:nvPr/>
        </p:nvCxnSpPr>
        <p:spPr>
          <a:xfrm>
            <a:off x="2014829" y="3688620"/>
            <a:ext cx="3078480" cy="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BA6D14-32BA-4B46-568E-723C907E6800}"/>
              </a:ext>
            </a:extLst>
          </p:cNvPr>
          <p:cNvCxnSpPr>
            <a:cxnSpLocks/>
          </p:cNvCxnSpPr>
          <p:nvPr/>
        </p:nvCxnSpPr>
        <p:spPr>
          <a:xfrm flipV="1">
            <a:off x="4939782" y="750470"/>
            <a:ext cx="0" cy="306000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250" fill="hold"/>
                                        <p:tgtEl>
                                          <p:spTgt spid="251"/>
                                        </p:tgtEl>
                                        <p:attrNameLst>
                                          <p:attrName>ppt_x</p:attrName>
                                        </p:attrNameLst>
                                      </p:cBhvr>
                                      <p:tavLst>
                                        <p:tav tm="0">
                                          <p:val>
                                            <p:strVal val="#ppt_x"/>
                                          </p:val>
                                        </p:tav>
                                        <p:tav tm="100000">
                                          <p:val>
                                            <p:strVal val="#ppt_x"/>
                                          </p:val>
                                        </p:tav>
                                      </p:tavLst>
                                    </p:anim>
                                    <p:anim calcmode="lin" valueType="num">
                                      <p:cBhvr additive="base">
                                        <p:cTn id="8" dur="250" fill="hold"/>
                                        <p:tgtEl>
                                          <p:spTgt spid="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250" fill="hold"/>
                                        <p:tgtEl>
                                          <p:spTgt spid="18"/>
                                        </p:tgtEl>
                                        <p:attrNameLst>
                                          <p:attrName>ppt_x</p:attrName>
                                        </p:attrNameLst>
                                      </p:cBhvr>
                                      <p:tavLst>
                                        <p:tav tm="0">
                                          <p:val>
                                            <p:strVal val="#ppt_x"/>
                                          </p:val>
                                        </p:tav>
                                        <p:tav tm="100000">
                                          <p:val>
                                            <p:strVal val="#ppt_x"/>
                                          </p:val>
                                        </p:tav>
                                      </p:tavLst>
                                    </p:anim>
                                    <p:anim calcmode="lin" valueType="num">
                                      <p:cBhvr additive="base">
                                        <p:cTn id="14" dur="25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250" fill="hold"/>
                                        <p:tgtEl>
                                          <p:spTgt spid="19"/>
                                        </p:tgtEl>
                                        <p:attrNameLst>
                                          <p:attrName>ppt_x</p:attrName>
                                        </p:attrNameLst>
                                      </p:cBhvr>
                                      <p:tavLst>
                                        <p:tav tm="0">
                                          <p:val>
                                            <p:strVal val="#ppt_x"/>
                                          </p:val>
                                        </p:tav>
                                        <p:tav tm="100000">
                                          <p:val>
                                            <p:strVal val="#ppt_x"/>
                                          </p:val>
                                        </p:tav>
                                      </p:tavLst>
                                    </p:anim>
                                    <p:anim calcmode="lin" valueType="num">
                                      <p:cBhvr additive="base">
                                        <p:cTn id="1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ppt_x"/>
                                          </p:val>
                                        </p:tav>
                                        <p:tav tm="100000">
                                          <p:val>
                                            <p:strVal val="#ppt_x"/>
                                          </p:val>
                                        </p:tav>
                                      </p:tavLst>
                                    </p:anim>
                                    <p:anim calcmode="lin" valueType="num">
                                      <p:cBhvr additive="base">
                                        <p:cTn id="24" dur="25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ppt_x"/>
                                          </p:val>
                                        </p:tav>
                                        <p:tav tm="100000">
                                          <p:val>
                                            <p:strVal val="#ppt_x"/>
                                          </p:val>
                                        </p:tav>
                                      </p:tavLst>
                                    </p:anim>
                                    <p:anim calcmode="lin" valueType="num">
                                      <p:cBhvr additive="base">
                                        <p:cTn id="28" dur="2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250" fill="hold"/>
                                        <p:tgtEl>
                                          <p:spTgt spid="7"/>
                                        </p:tgtEl>
                                        <p:attrNameLst>
                                          <p:attrName>ppt_x</p:attrName>
                                        </p:attrNameLst>
                                      </p:cBhvr>
                                      <p:tavLst>
                                        <p:tav tm="0">
                                          <p:val>
                                            <p:strVal val="#ppt_x"/>
                                          </p:val>
                                        </p:tav>
                                        <p:tav tm="100000">
                                          <p:val>
                                            <p:strVal val="#ppt_x"/>
                                          </p:val>
                                        </p:tav>
                                      </p:tavLst>
                                    </p:anim>
                                    <p:anim calcmode="lin" valueType="num">
                                      <p:cBhvr additive="base">
                                        <p:cTn id="32" dur="25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250" fill="hold"/>
                                        <p:tgtEl>
                                          <p:spTgt spid="6"/>
                                        </p:tgtEl>
                                        <p:attrNameLst>
                                          <p:attrName>ppt_x</p:attrName>
                                        </p:attrNameLst>
                                      </p:cBhvr>
                                      <p:tavLst>
                                        <p:tav tm="0">
                                          <p:val>
                                            <p:strVal val="#ppt_x"/>
                                          </p:val>
                                        </p:tav>
                                        <p:tav tm="100000">
                                          <p:val>
                                            <p:strVal val="#ppt_x"/>
                                          </p:val>
                                        </p:tav>
                                      </p:tavLst>
                                    </p:anim>
                                    <p:anim calcmode="lin" valueType="num">
                                      <p:cBhvr additive="base">
                                        <p:cTn id="36"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250" fill="hold"/>
                                        <p:tgtEl>
                                          <p:spTgt spid="16"/>
                                        </p:tgtEl>
                                        <p:attrNameLst>
                                          <p:attrName>ppt_x</p:attrName>
                                        </p:attrNameLst>
                                      </p:cBhvr>
                                      <p:tavLst>
                                        <p:tav tm="0">
                                          <p:val>
                                            <p:strVal val="#ppt_x"/>
                                          </p:val>
                                        </p:tav>
                                        <p:tav tm="100000">
                                          <p:val>
                                            <p:strVal val="#ppt_x"/>
                                          </p:val>
                                        </p:tav>
                                      </p:tavLst>
                                    </p:anim>
                                    <p:anim calcmode="lin" valueType="num">
                                      <p:cBhvr additive="base">
                                        <p:cTn id="42" dur="25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250" fill="hold"/>
                                        <p:tgtEl>
                                          <p:spTgt spid="2"/>
                                        </p:tgtEl>
                                        <p:attrNameLst>
                                          <p:attrName>ppt_x</p:attrName>
                                        </p:attrNameLst>
                                      </p:cBhvr>
                                      <p:tavLst>
                                        <p:tav tm="0">
                                          <p:val>
                                            <p:strVal val="#ppt_x"/>
                                          </p:val>
                                        </p:tav>
                                        <p:tav tm="100000">
                                          <p:val>
                                            <p:strVal val="#ppt_x"/>
                                          </p:val>
                                        </p:tav>
                                      </p:tavLst>
                                    </p:anim>
                                    <p:anim calcmode="lin" valueType="num">
                                      <p:cBhvr additive="base">
                                        <p:cTn id="4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172" name="Google Shape;172;p22"/>
          <p:cNvGrpSpPr/>
          <p:nvPr/>
        </p:nvGrpSpPr>
        <p:grpSpPr>
          <a:xfrm>
            <a:off x="3723223" y="885097"/>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594115"/>
                <a:ext cx="270900" cy="2223084"/>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a:sym typeface="Fira Sans Extra Condensed Medium"/>
                </a:rPr>
                <a:t>100%</a:t>
              </a:r>
              <a:endParaRPr sz="11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1866792" y="885097"/>
            <a:ext cx="978900" cy="3533457"/>
            <a:chOff x="3573477" y="1199512"/>
            <a:chExt cx="978900" cy="3533457"/>
          </a:xfrm>
        </p:grpSpPr>
        <p:grpSp>
          <p:nvGrpSpPr>
            <p:cNvPr id="179" name="Google Shape;179;p22"/>
            <p:cNvGrpSpPr/>
            <p:nvPr/>
          </p:nvGrpSpPr>
          <p:grpSpPr>
            <a:xfrm>
              <a:off x="3911624" y="1199512"/>
              <a:ext cx="307160" cy="2525539"/>
              <a:chOff x="3433288" y="1590200"/>
              <a:chExt cx="270912"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88" y="1687045"/>
                <a:ext cx="270900" cy="2130154"/>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97%</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sym typeface="Roboto"/>
                </a:rPr>
                <a:t>KNN</a:t>
              </a:r>
              <a:endParaRPr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2713026" y="891816"/>
            <a:ext cx="957058" cy="3749416"/>
            <a:chOff x="4573214" y="1199512"/>
            <a:chExt cx="957058" cy="3749416"/>
          </a:xfrm>
        </p:grpSpPr>
        <p:grpSp>
          <p:nvGrpSpPr>
            <p:cNvPr id="185" name="Google Shape;185;p22"/>
            <p:cNvGrpSpPr/>
            <p:nvPr/>
          </p:nvGrpSpPr>
          <p:grpSpPr>
            <a:xfrm>
              <a:off x="4924941" y="1199512"/>
              <a:ext cx="307159" cy="2525539"/>
              <a:chOff x="3433288" y="1590200"/>
              <a:chExt cx="270912"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288" y="1680227"/>
                <a:ext cx="270900" cy="2051103"/>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164370" y="903390"/>
            <a:ext cx="978901" cy="3754442"/>
            <a:chOff x="1513087" y="1199512"/>
            <a:chExt cx="978901" cy="3754442"/>
          </a:xfrm>
        </p:grpSpPr>
        <p:grpSp>
          <p:nvGrpSpPr>
            <p:cNvPr id="191" name="Google Shape;191;p22"/>
            <p:cNvGrpSpPr/>
            <p:nvPr/>
          </p:nvGrpSpPr>
          <p:grpSpPr>
            <a:xfrm>
              <a:off x="1884990" y="1199512"/>
              <a:ext cx="307146" cy="2525539"/>
              <a:chOff x="3433300" y="1590200"/>
              <a:chExt cx="270900"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3300" y="1675567"/>
                <a:ext cx="270900" cy="20557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97,78%</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968609" y="913502"/>
            <a:ext cx="978900" cy="3754442"/>
            <a:chOff x="2512825" y="1199512"/>
            <a:chExt cx="978900" cy="3754442"/>
          </a:xfrm>
        </p:grpSpPr>
        <p:grpSp>
          <p:nvGrpSpPr>
            <p:cNvPr id="197" name="Google Shape;197;p22"/>
            <p:cNvGrpSpPr/>
            <p:nvPr/>
          </p:nvGrpSpPr>
          <p:grpSpPr>
            <a:xfrm>
              <a:off x="2898299" y="1199512"/>
              <a:ext cx="307154" cy="2525539"/>
              <a:chOff x="3433293" y="1590200"/>
              <a:chExt cx="270907"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3293" y="1590422"/>
                <a:ext cx="270900" cy="222677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100%</a:t>
              </a:r>
              <a:endParaRPr sz="110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4704348" y="918535"/>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675567"/>
                <a:ext cx="270900" cy="2141632"/>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i="0" dirty="0">
                  <a:effectLst/>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308007" y="298076"/>
            <a:ext cx="6134991" cy="4525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3" name="TextBox 2">
            <a:extLst>
              <a:ext uri="{FF2B5EF4-FFF2-40B4-BE49-F238E27FC236}">
                <a16:creationId xmlns:a16="http://schemas.microsoft.com/office/drawing/2014/main" id="{CDDBD36E-754A-8EE7-DF90-2C4309218CCC}"/>
              </a:ext>
            </a:extLst>
          </p:cNvPr>
          <p:cNvSpPr txBox="1"/>
          <p:nvPr/>
        </p:nvSpPr>
        <p:spPr>
          <a:xfrm>
            <a:off x="583420" y="4690815"/>
            <a:ext cx="496266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Drop columns: </a:t>
            </a:r>
            <a:r>
              <a:rPr lang="en-US" dirty="0" err="1">
                <a:latin typeface="Times New Roman" panose="02020603050405020304" pitchFamily="18" charset="0"/>
                <a:cs typeface="Times New Roman" panose="02020603050405020304" pitchFamily="18" charset="0"/>
              </a:rPr>
              <a:t>Flavanoids</a:t>
            </a:r>
            <a:r>
              <a:rPr lang="en-US" dirty="0">
                <a:latin typeface="Times New Roman" panose="02020603050405020304" pitchFamily="18" charset="0"/>
                <a:cs typeface="Times New Roman" panose="02020603050405020304" pitchFamily="18" charset="0"/>
              </a:rPr>
              <a:t>, 0D280_0D315_of_diluted_wines</a:t>
            </a:r>
          </a:p>
        </p:txBody>
      </p:sp>
    </p:spTree>
    <p:extLst>
      <p:ext uri="{BB962C8B-B14F-4D97-AF65-F5344CB8AC3E}">
        <p14:creationId xmlns:p14="http://schemas.microsoft.com/office/powerpoint/2010/main" val="32016728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wipe(down)">
                                      <p:cBhvr>
                                        <p:cTn id="13" dur="500"/>
                                        <p:tgtEl>
                                          <p:spTgt spid="1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6"/>
                                        </p:tgtEl>
                                        <p:attrNameLst>
                                          <p:attrName>style.visibility</p:attrName>
                                        </p:attrNameLst>
                                      </p:cBhvr>
                                      <p:to>
                                        <p:strVal val="visible"/>
                                      </p:to>
                                    </p:set>
                                    <p:animEffect transition="in" filter="wipe(down)">
                                      <p:cBhvr>
                                        <p:cTn id="18" dur="500"/>
                                        <p:tgtEl>
                                          <p:spTgt spid="19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78"/>
                                        </p:tgtEl>
                                        <p:attrNameLst>
                                          <p:attrName>style.visibility</p:attrName>
                                        </p:attrNameLst>
                                      </p:cBhvr>
                                      <p:to>
                                        <p:strVal val="visible"/>
                                      </p:to>
                                    </p:set>
                                    <p:animEffect transition="in" filter="wipe(down)">
                                      <p:cBhvr>
                                        <p:cTn id="23" dur="500"/>
                                        <p:tgtEl>
                                          <p:spTgt spid="1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down)">
                                      <p:cBhvr>
                                        <p:cTn id="28" dur="500"/>
                                        <p:tgtEl>
                                          <p:spTgt spid="1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2"/>
                                        </p:tgtEl>
                                        <p:attrNameLst>
                                          <p:attrName>style.visibility</p:attrName>
                                        </p:attrNameLst>
                                      </p:cBhvr>
                                      <p:to>
                                        <p:strVal val="visible"/>
                                      </p:to>
                                    </p:set>
                                    <p:animEffect transition="in" filter="wipe(down)">
                                      <p:cBhvr>
                                        <p:cTn id="33" dur="500"/>
                                        <p:tgtEl>
                                          <p:spTgt spid="17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wipe(down)">
                                      <p:cBhvr>
                                        <p:cTn id="38" dur="500"/>
                                        <p:tgtEl>
                                          <p:spTgt spid="20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250" fill="hold"/>
                                        <p:tgtEl>
                                          <p:spTgt spid="2"/>
                                        </p:tgtEl>
                                        <p:attrNameLst>
                                          <p:attrName>ppt_x</p:attrName>
                                        </p:attrNameLst>
                                      </p:cBhvr>
                                      <p:tavLst>
                                        <p:tav tm="0">
                                          <p:val>
                                            <p:strVal val="#ppt_x"/>
                                          </p:val>
                                        </p:tav>
                                        <p:tav tm="100000">
                                          <p:val>
                                            <p:strVal val="#ppt_x"/>
                                          </p:val>
                                        </p:tav>
                                      </p:tavLst>
                                    </p:anim>
                                    <p:anim calcmode="lin" valueType="num">
                                      <p:cBhvr additive="base">
                                        <p:cTn id="4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50" name="Google Shape;250;p2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249" name="Google Shape;249;p26"/>
          <p:cNvSpPr txBox="1"/>
          <p:nvPr/>
        </p:nvSpPr>
        <p:spPr>
          <a:xfrm>
            <a:off x="104640" y="1101550"/>
            <a:ext cx="8203171"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pic>
        <p:nvPicPr>
          <p:cNvPr id="251" name="Google Shape;251;p26"/>
          <p:cNvPicPr preferRelativeResize="0">
            <a:picLocks noChangeAspect="1"/>
          </p:cNvPicPr>
          <p:nvPr/>
        </p:nvPicPr>
        <p:blipFill>
          <a:blip r:embed="rId3">
            <a:alphaModFix/>
          </a:blip>
          <a:stretch>
            <a:fillRect/>
          </a:stretch>
        </p:blipFill>
        <p:spPr>
          <a:xfrm>
            <a:off x="1897380" y="662517"/>
            <a:ext cx="4937759" cy="4480983"/>
          </a:xfrm>
          <a:prstGeom prst="rect">
            <a:avLst/>
          </a:prstGeom>
          <a:noFill/>
          <a:ln>
            <a:noFill/>
          </a:ln>
        </p:spPr>
      </p:pic>
      <p:sp>
        <p:nvSpPr>
          <p:cNvPr id="2" name="TextBox 1">
            <a:extLst>
              <a:ext uri="{FF2B5EF4-FFF2-40B4-BE49-F238E27FC236}">
                <a16:creationId xmlns:a16="http://schemas.microsoft.com/office/drawing/2014/main" id="{A7BAA65F-F61E-19D5-452D-A2A8A2A86991}"/>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6" name="Oval 5">
            <a:extLst>
              <a:ext uri="{FF2B5EF4-FFF2-40B4-BE49-F238E27FC236}">
                <a16:creationId xmlns:a16="http://schemas.microsoft.com/office/drawing/2014/main" id="{7858DE7D-CF95-5467-52E7-82D2394C78BD}"/>
              </a:ext>
            </a:extLst>
          </p:cNvPr>
          <p:cNvSpPr/>
          <p:nvPr/>
        </p:nvSpPr>
        <p:spPr>
          <a:xfrm>
            <a:off x="5471160" y="2106840"/>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C6D7FD-F472-EBCA-A102-3689F3C8502F}"/>
              </a:ext>
            </a:extLst>
          </p:cNvPr>
          <p:cNvSpPr/>
          <p:nvPr/>
        </p:nvSpPr>
        <p:spPr>
          <a:xfrm>
            <a:off x="4143299" y="2099220"/>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63907A-0D6F-38E4-1380-8DDA5F3A109F}"/>
              </a:ext>
            </a:extLst>
          </p:cNvPr>
          <p:cNvSpPr/>
          <p:nvPr/>
        </p:nvSpPr>
        <p:spPr>
          <a:xfrm>
            <a:off x="4366259" y="1875499"/>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20EB210-59F4-8F70-187E-9C78C47927A7}"/>
              </a:ext>
            </a:extLst>
          </p:cNvPr>
          <p:cNvCxnSpPr/>
          <p:nvPr/>
        </p:nvCxnSpPr>
        <p:spPr>
          <a:xfrm>
            <a:off x="3086099" y="3810000"/>
            <a:ext cx="3078480" cy="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BA6D14-32BA-4B46-568E-723C907E6800}"/>
              </a:ext>
            </a:extLst>
          </p:cNvPr>
          <p:cNvCxnSpPr>
            <a:cxnSpLocks/>
          </p:cNvCxnSpPr>
          <p:nvPr/>
        </p:nvCxnSpPr>
        <p:spPr>
          <a:xfrm flipV="1">
            <a:off x="6080759" y="847575"/>
            <a:ext cx="0" cy="306000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6F20A964-7FE6-C8DF-D920-29D399190854}"/>
              </a:ext>
            </a:extLst>
          </p:cNvPr>
          <p:cNvSpPr/>
          <p:nvPr/>
        </p:nvSpPr>
        <p:spPr>
          <a:xfrm>
            <a:off x="5242559" y="995018"/>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37EF0C9-BEFB-D434-DE12-7B08151EDBCF}"/>
              </a:ext>
            </a:extLst>
          </p:cNvPr>
          <p:cNvSpPr/>
          <p:nvPr/>
        </p:nvSpPr>
        <p:spPr>
          <a:xfrm>
            <a:off x="5022389" y="76833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099D81B-2C4F-7545-D913-3095F3D32284}"/>
              </a:ext>
            </a:extLst>
          </p:cNvPr>
          <p:cNvSpPr/>
          <p:nvPr/>
        </p:nvSpPr>
        <p:spPr>
          <a:xfrm>
            <a:off x="5467470" y="298786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1EAD411-3B11-4983-D0BC-7C1E77DAD0E5}"/>
              </a:ext>
            </a:extLst>
          </p:cNvPr>
          <p:cNvSpPr/>
          <p:nvPr/>
        </p:nvSpPr>
        <p:spPr>
          <a:xfrm>
            <a:off x="4807229" y="1886969"/>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4186C4-A845-5AE4-A55E-62FEC9E79D1C}"/>
              </a:ext>
            </a:extLst>
          </p:cNvPr>
          <p:cNvSpPr/>
          <p:nvPr/>
        </p:nvSpPr>
        <p:spPr>
          <a:xfrm>
            <a:off x="4838054" y="2114460"/>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9C09040-9EE9-39E3-7EBD-703F2EC986B1}"/>
              </a:ext>
            </a:extLst>
          </p:cNvPr>
          <p:cNvSpPr/>
          <p:nvPr/>
        </p:nvSpPr>
        <p:spPr>
          <a:xfrm>
            <a:off x="4612018" y="2122401"/>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21C6387-82A4-7A94-BD1C-945510B4FF46}"/>
              </a:ext>
            </a:extLst>
          </p:cNvPr>
          <p:cNvSpPr/>
          <p:nvPr/>
        </p:nvSpPr>
        <p:spPr>
          <a:xfrm>
            <a:off x="5484735" y="1898883"/>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F84EB4E-1FC4-6DB2-0D15-3A2333962496}"/>
              </a:ext>
            </a:extLst>
          </p:cNvPr>
          <p:cNvSpPr/>
          <p:nvPr/>
        </p:nvSpPr>
        <p:spPr>
          <a:xfrm>
            <a:off x="5278559" y="2791888"/>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1E3099-C407-5BB6-8522-439E6C79ED7A}"/>
              </a:ext>
            </a:extLst>
          </p:cNvPr>
          <p:cNvSpPr/>
          <p:nvPr/>
        </p:nvSpPr>
        <p:spPr>
          <a:xfrm>
            <a:off x="3299970" y="3011024"/>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F0E0F55-33E1-4293-4911-5BE1BF057179}"/>
              </a:ext>
            </a:extLst>
          </p:cNvPr>
          <p:cNvSpPr/>
          <p:nvPr/>
        </p:nvSpPr>
        <p:spPr>
          <a:xfrm>
            <a:off x="3044721" y="279868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DE2A1D6-EFA3-0201-0108-81F7306B0475}"/>
              </a:ext>
            </a:extLst>
          </p:cNvPr>
          <p:cNvSpPr/>
          <p:nvPr/>
        </p:nvSpPr>
        <p:spPr>
          <a:xfrm>
            <a:off x="4380854" y="235008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480B33C-D290-693A-FD42-2B4CA95D7379}"/>
              </a:ext>
            </a:extLst>
          </p:cNvPr>
          <p:cNvSpPr/>
          <p:nvPr/>
        </p:nvSpPr>
        <p:spPr>
          <a:xfrm>
            <a:off x="4161299" y="2576281"/>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6BAC98D-C39E-4AFE-1757-DE4F9B4E7C59}"/>
              </a:ext>
            </a:extLst>
          </p:cNvPr>
          <p:cNvSpPr/>
          <p:nvPr/>
        </p:nvSpPr>
        <p:spPr>
          <a:xfrm>
            <a:off x="4412780" y="2569076"/>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0B4291E-AD5C-0F02-D6A8-285C4166E9B4}"/>
              </a:ext>
            </a:extLst>
          </p:cNvPr>
          <p:cNvSpPr/>
          <p:nvPr/>
        </p:nvSpPr>
        <p:spPr>
          <a:xfrm>
            <a:off x="3063242" y="346583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5000B4C-0E09-645C-4441-139EB8797566}"/>
              </a:ext>
            </a:extLst>
          </p:cNvPr>
          <p:cNvSpPr/>
          <p:nvPr/>
        </p:nvSpPr>
        <p:spPr>
          <a:xfrm>
            <a:off x="5730583" y="793636"/>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2798C5F-F10A-7DCD-3E12-64CD62BBEEF5}"/>
              </a:ext>
            </a:extLst>
          </p:cNvPr>
          <p:cNvSpPr/>
          <p:nvPr/>
        </p:nvSpPr>
        <p:spPr>
          <a:xfrm>
            <a:off x="4151908" y="3224939"/>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0454426-E261-49D3-2EDC-E48B50794642}"/>
              </a:ext>
            </a:extLst>
          </p:cNvPr>
          <p:cNvSpPr/>
          <p:nvPr/>
        </p:nvSpPr>
        <p:spPr>
          <a:xfrm>
            <a:off x="4388636" y="3231782"/>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A984B07-5D27-0707-DF54-2D9FD29DD98A}"/>
              </a:ext>
            </a:extLst>
          </p:cNvPr>
          <p:cNvSpPr/>
          <p:nvPr/>
        </p:nvSpPr>
        <p:spPr>
          <a:xfrm>
            <a:off x="5053648" y="3005403"/>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0192695-0D4B-4CB1-8B8A-3267F807DE5E}"/>
              </a:ext>
            </a:extLst>
          </p:cNvPr>
          <p:cNvSpPr/>
          <p:nvPr/>
        </p:nvSpPr>
        <p:spPr>
          <a:xfrm>
            <a:off x="5474384" y="2564160"/>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87EEA40-177F-6CAD-C5B7-F6C951C05C48}"/>
              </a:ext>
            </a:extLst>
          </p:cNvPr>
          <p:cNvSpPr/>
          <p:nvPr/>
        </p:nvSpPr>
        <p:spPr>
          <a:xfrm>
            <a:off x="5278892" y="3224939"/>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06FB821-7FDB-9B1E-DCF0-9C1DC4675C97}"/>
              </a:ext>
            </a:extLst>
          </p:cNvPr>
          <p:cNvSpPr/>
          <p:nvPr/>
        </p:nvSpPr>
        <p:spPr>
          <a:xfrm>
            <a:off x="4838054" y="3231842"/>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809DB90-55CA-9F10-6EF3-2EE514286C29}"/>
              </a:ext>
            </a:extLst>
          </p:cNvPr>
          <p:cNvSpPr txBox="1"/>
          <p:nvPr/>
        </p:nvSpPr>
        <p:spPr>
          <a:xfrm>
            <a:off x="337424" y="3698757"/>
            <a:ext cx="2535250" cy="1384995"/>
          </a:xfrm>
          <a:prstGeom prst="rect">
            <a:avLst/>
          </a:prstGeom>
          <a:noFill/>
        </p:spPr>
        <p:txBody>
          <a:bodyPr wrap="square" rtlCol="0">
            <a:spAutoFit/>
          </a:bodyPr>
          <a:lstStyle/>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Flavanoids</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Nonflavanoid_phenols</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Proanthocyanins</a:t>
            </a:r>
          </a:p>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Color_intensity</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Hue</a:t>
            </a: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0D280_0D315_of_diluted_wines</a:t>
            </a: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Proline</a:t>
            </a:r>
          </a:p>
        </p:txBody>
      </p:sp>
      <p:sp>
        <p:nvSpPr>
          <p:cNvPr id="13" name="Title 12">
            <a:extLst>
              <a:ext uri="{FF2B5EF4-FFF2-40B4-BE49-F238E27FC236}">
                <a16:creationId xmlns:a16="http://schemas.microsoft.com/office/drawing/2014/main" id="{012995E1-3FE3-954C-AB3F-31DB636FD923}"/>
              </a:ext>
            </a:extLst>
          </p:cNvPr>
          <p:cNvSpPr>
            <a:spLocks noGrp="1"/>
          </p:cNvSpPr>
          <p:nvPr>
            <p:ph type="title"/>
          </p:nvPr>
        </p:nvSpPr>
        <p:spPr>
          <a:xfrm>
            <a:off x="189667" y="133252"/>
            <a:ext cx="5974912" cy="521349"/>
          </a:xfrm>
        </p:spPr>
        <p:txBody>
          <a:bodyPr/>
          <a:lstStyle/>
          <a:p>
            <a:r>
              <a:rPr lang="en-US" dirty="0">
                <a:latin typeface="Times New Roman" panose="02020603050405020304" pitchFamily="18" charset="0"/>
                <a:cs typeface="Times New Roman" panose="02020603050405020304" pitchFamily="18" charset="0"/>
              </a:rPr>
              <a:t>Correlation Analysis</a:t>
            </a:r>
          </a:p>
        </p:txBody>
      </p:sp>
    </p:spTree>
    <p:extLst>
      <p:ext uri="{BB962C8B-B14F-4D97-AF65-F5344CB8AC3E}">
        <p14:creationId xmlns:p14="http://schemas.microsoft.com/office/powerpoint/2010/main" val="1724250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250" fill="hold"/>
                                        <p:tgtEl>
                                          <p:spTgt spid="251"/>
                                        </p:tgtEl>
                                        <p:attrNameLst>
                                          <p:attrName>ppt_x</p:attrName>
                                        </p:attrNameLst>
                                      </p:cBhvr>
                                      <p:tavLst>
                                        <p:tav tm="0">
                                          <p:val>
                                            <p:strVal val="#ppt_x"/>
                                          </p:val>
                                        </p:tav>
                                        <p:tav tm="100000">
                                          <p:val>
                                            <p:strVal val="#ppt_x"/>
                                          </p:val>
                                        </p:tav>
                                      </p:tavLst>
                                    </p:anim>
                                    <p:anim calcmode="lin" valueType="num">
                                      <p:cBhvr additive="base">
                                        <p:cTn id="8" dur="250" fill="hold"/>
                                        <p:tgtEl>
                                          <p:spTgt spid="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250" fill="hold"/>
                                        <p:tgtEl>
                                          <p:spTgt spid="18"/>
                                        </p:tgtEl>
                                        <p:attrNameLst>
                                          <p:attrName>ppt_x</p:attrName>
                                        </p:attrNameLst>
                                      </p:cBhvr>
                                      <p:tavLst>
                                        <p:tav tm="0">
                                          <p:val>
                                            <p:strVal val="#ppt_x"/>
                                          </p:val>
                                        </p:tav>
                                        <p:tav tm="100000">
                                          <p:val>
                                            <p:strVal val="#ppt_x"/>
                                          </p:val>
                                        </p:tav>
                                      </p:tavLst>
                                    </p:anim>
                                    <p:anim calcmode="lin" valueType="num">
                                      <p:cBhvr additive="base">
                                        <p:cTn id="14" dur="25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250" fill="hold"/>
                                        <p:tgtEl>
                                          <p:spTgt spid="19"/>
                                        </p:tgtEl>
                                        <p:attrNameLst>
                                          <p:attrName>ppt_x</p:attrName>
                                        </p:attrNameLst>
                                      </p:cBhvr>
                                      <p:tavLst>
                                        <p:tav tm="0">
                                          <p:val>
                                            <p:strVal val="#ppt_x"/>
                                          </p:val>
                                        </p:tav>
                                        <p:tav tm="100000">
                                          <p:val>
                                            <p:strVal val="#ppt_x"/>
                                          </p:val>
                                        </p:tav>
                                      </p:tavLst>
                                    </p:anim>
                                    <p:anim calcmode="lin" valueType="num">
                                      <p:cBhvr additive="base">
                                        <p:cTn id="1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ppt_x"/>
                                          </p:val>
                                        </p:tav>
                                        <p:tav tm="100000">
                                          <p:val>
                                            <p:strVal val="#ppt_x"/>
                                          </p:val>
                                        </p:tav>
                                      </p:tavLst>
                                    </p:anim>
                                    <p:anim calcmode="lin" valueType="num">
                                      <p:cBhvr additive="base">
                                        <p:cTn id="24" dur="25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ppt_x"/>
                                          </p:val>
                                        </p:tav>
                                        <p:tav tm="100000">
                                          <p:val>
                                            <p:strVal val="#ppt_x"/>
                                          </p:val>
                                        </p:tav>
                                      </p:tavLst>
                                    </p:anim>
                                    <p:anim calcmode="lin" valueType="num">
                                      <p:cBhvr additive="base">
                                        <p:cTn id="28" dur="2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250" fill="hold"/>
                                        <p:tgtEl>
                                          <p:spTgt spid="6"/>
                                        </p:tgtEl>
                                        <p:attrNameLst>
                                          <p:attrName>ppt_x</p:attrName>
                                        </p:attrNameLst>
                                      </p:cBhvr>
                                      <p:tavLst>
                                        <p:tav tm="0">
                                          <p:val>
                                            <p:strVal val="#ppt_x"/>
                                          </p:val>
                                        </p:tav>
                                        <p:tav tm="100000">
                                          <p:val>
                                            <p:strVal val="#ppt_x"/>
                                          </p:val>
                                        </p:tav>
                                      </p:tavLst>
                                    </p:anim>
                                    <p:anim calcmode="lin" valueType="num">
                                      <p:cBhvr additive="base">
                                        <p:cTn id="32" dur="25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250" fill="hold"/>
                                        <p:tgtEl>
                                          <p:spTgt spid="3"/>
                                        </p:tgtEl>
                                        <p:attrNameLst>
                                          <p:attrName>ppt_x</p:attrName>
                                        </p:attrNameLst>
                                      </p:cBhvr>
                                      <p:tavLst>
                                        <p:tav tm="0">
                                          <p:val>
                                            <p:strVal val="#ppt_x"/>
                                          </p:val>
                                        </p:tav>
                                        <p:tav tm="100000">
                                          <p:val>
                                            <p:strVal val="#ppt_x"/>
                                          </p:val>
                                        </p:tav>
                                      </p:tavLst>
                                    </p:anim>
                                    <p:anim calcmode="lin" valueType="num">
                                      <p:cBhvr additive="base">
                                        <p:cTn id="36" dur="250" fill="hold"/>
                                        <p:tgtEl>
                                          <p:spTgt spid="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250" fill="hold"/>
                                        <p:tgtEl>
                                          <p:spTgt spid="4"/>
                                        </p:tgtEl>
                                        <p:attrNameLst>
                                          <p:attrName>ppt_x</p:attrName>
                                        </p:attrNameLst>
                                      </p:cBhvr>
                                      <p:tavLst>
                                        <p:tav tm="0">
                                          <p:val>
                                            <p:strVal val="#ppt_x"/>
                                          </p:val>
                                        </p:tav>
                                        <p:tav tm="100000">
                                          <p:val>
                                            <p:strVal val="#ppt_x"/>
                                          </p:val>
                                        </p:tav>
                                      </p:tavLst>
                                    </p:anim>
                                    <p:anim calcmode="lin" valueType="num">
                                      <p:cBhvr additive="base">
                                        <p:cTn id="40" dur="250" fill="hold"/>
                                        <p:tgtEl>
                                          <p:spTgt spid="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250" fill="hold"/>
                                        <p:tgtEl>
                                          <p:spTgt spid="5"/>
                                        </p:tgtEl>
                                        <p:attrNameLst>
                                          <p:attrName>ppt_x</p:attrName>
                                        </p:attrNameLst>
                                      </p:cBhvr>
                                      <p:tavLst>
                                        <p:tav tm="0">
                                          <p:val>
                                            <p:strVal val="#ppt_x"/>
                                          </p:val>
                                        </p:tav>
                                        <p:tav tm="100000">
                                          <p:val>
                                            <p:strVal val="#ppt_x"/>
                                          </p:val>
                                        </p:tav>
                                      </p:tavLst>
                                    </p:anim>
                                    <p:anim calcmode="lin" valueType="num">
                                      <p:cBhvr additive="base">
                                        <p:cTn id="44" dur="250" fill="hold"/>
                                        <p:tgtEl>
                                          <p:spTgt spid="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250" fill="hold"/>
                                        <p:tgtEl>
                                          <p:spTgt spid="8"/>
                                        </p:tgtEl>
                                        <p:attrNameLst>
                                          <p:attrName>ppt_x</p:attrName>
                                        </p:attrNameLst>
                                      </p:cBhvr>
                                      <p:tavLst>
                                        <p:tav tm="0">
                                          <p:val>
                                            <p:strVal val="#ppt_x"/>
                                          </p:val>
                                        </p:tav>
                                        <p:tav tm="100000">
                                          <p:val>
                                            <p:strVal val="#ppt_x"/>
                                          </p:val>
                                        </p:tav>
                                      </p:tavLst>
                                    </p:anim>
                                    <p:anim calcmode="lin" valueType="num">
                                      <p:cBhvr additive="base">
                                        <p:cTn id="48" dur="25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250" fill="hold"/>
                                        <p:tgtEl>
                                          <p:spTgt spid="9"/>
                                        </p:tgtEl>
                                        <p:attrNameLst>
                                          <p:attrName>ppt_x</p:attrName>
                                        </p:attrNameLst>
                                      </p:cBhvr>
                                      <p:tavLst>
                                        <p:tav tm="0">
                                          <p:val>
                                            <p:strVal val="#ppt_x"/>
                                          </p:val>
                                        </p:tav>
                                        <p:tav tm="100000">
                                          <p:val>
                                            <p:strVal val="#ppt_x"/>
                                          </p:val>
                                        </p:tav>
                                      </p:tavLst>
                                    </p:anim>
                                    <p:anim calcmode="lin" valueType="num">
                                      <p:cBhvr additive="base">
                                        <p:cTn id="52" dur="250" fill="hold"/>
                                        <p:tgtEl>
                                          <p:spTgt spid="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250" fill="hold"/>
                                        <p:tgtEl>
                                          <p:spTgt spid="12"/>
                                        </p:tgtEl>
                                        <p:attrNameLst>
                                          <p:attrName>ppt_x</p:attrName>
                                        </p:attrNameLst>
                                      </p:cBhvr>
                                      <p:tavLst>
                                        <p:tav tm="0">
                                          <p:val>
                                            <p:strVal val="#ppt_x"/>
                                          </p:val>
                                        </p:tav>
                                        <p:tav tm="100000">
                                          <p:val>
                                            <p:strVal val="#ppt_x"/>
                                          </p:val>
                                        </p:tav>
                                      </p:tavLst>
                                    </p:anim>
                                    <p:anim calcmode="lin" valueType="num">
                                      <p:cBhvr additive="base">
                                        <p:cTn id="56" dur="25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250" fill="hold"/>
                                        <p:tgtEl>
                                          <p:spTgt spid="14"/>
                                        </p:tgtEl>
                                        <p:attrNameLst>
                                          <p:attrName>ppt_x</p:attrName>
                                        </p:attrNameLst>
                                      </p:cBhvr>
                                      <p:tavLst>
                                        <p:tav tm="0">
                                          <p:val>
                                            <p:strVal val="#ppt_x"/>
                                          </p:val>
                                        </p:tav>
                                        <p:tav tm="100000">
                                          <p:val>
                                            <p:strVal val="#ppt_x"/>
                                          </p:val>
                                        </p:tav>
                                      </p:tavLst>
                                    </p:anim>
                                    <p:anim calcmode="lin" valueType="num">
                                      <p:cBhvr additive="base">
                                        <p:cTn id="60" dur="250" fill="hold"/>
                                        <p:tgtEl>
                                          <p:spTgt spid="1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250" fill="hold"/>
                                        <p:tgtEl>
                                          <p:spTgt spid="15"/>
                                        </p:tgtEl>
                                        <p:attrNameLst>
                                          <p:attrName>ppt_x</p:attrName>
                                        </p:attrNameLst>
                                      </p:cBhvr>
                                      <p:tavLst>
                                        <p:tav tm="0">
                                          <p:val>
                                            <p:strVal val="#ppt_x"/>
                                          </p:val>
                                        </p:tav>
                                        <p:tav tm="100000">
                                          <p:val>
                                            <p:strVal val="#ppt_x"/>
                                          </p:val>
                                        </p:tav>
                                      </p:tavLst>
                                    </p:anim>
                                    <p:anim calcmode="lin" valueType="num">
                                      <p:cBhvr additive="base">
                                        <p:cTn id="64" dur="2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250" fill="hold"/>
                                        <p:tgtEl>
                                          <p:spTgt spid="20"/>
                                        </p:tgtEl>
                                        <p:attrNameLst>
                                          <p:attrName>ppt_x</p:attrName>
                                        </p:attrNameLst>
                                      </p:cBhvr>
                                      <p:tavLst>
                                        <p:tav tm="0">
                                          <p:val>
                                            <p:strVal val="#ppt_x"/>
                                          </p:val>
                                        </p:tav>
                                        <p:tav tm="100000">
                                          <p:val>
                                            <p:strVal val="#ppt_x"/>
                                          </p:val>
                                        </p:tav>
                                      </p:tavLst>
                                    </p:anim>
                                    <p:anim calcmode="lin" valueType="num">
                                      <p:cBhvr additive="base">
                                        <p:cTn id="68" dur="25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250" fill="hold"/>
                                        <p:tgtEl>
                                          <p:spTgt spid="22"/>
                                        </p:tgtEl>
                                        <p:attrNameLst>
                                          <p:attrName>ppt_x</p:attrName>
                                        </p:attrNameLst>
                                      </p:cBhvr>
                                      <p:tavLst>
                                        <p:tav tm="0">
                                          <p:val>
                                            <p:strVal val="#ppt_x"/>
                                          </p:val>
                                        </p:tav>
                                        <p:tav tm="100000">
                                          <p:val>
                                            <p:strVal val="#ppt_x"/>
                                          </p:val>
                                        </p:tav>
                                      </p:tavLst>
                                    </p:anim>
                                    <p:anim calcmode="lin" valueType="num">
                                      <p:cBhvr additive="base">
                                        <p:cTn id="72" dur="25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250" fill="hold"/>
                                        <p:tgtEl>
                                          <p:spTgt spid="23"/>
                                        </p:tgtEl>
                                        <p:attrNameLst>
                                          <p:attrName>ppt_x</p:attrName>
                                        </p:attrNameLst>
                                      </p:cBhvr>
                                      <p:tavLst>
                                        <p:tav tm="0">
                                          <p:val>
                                            <p:strVal val="#ppt_x"/>
                                          </p:val>
                                        </p:tav>
                                        <p:tav tm="100000">
                                          <p:val>
                                            <p:strVal val="#ppt_x"/>
                                          </p:val>
                                        </p:tav>
                                      </p:tavLst>
                                    </p:anim>
                                    <p:anim calcmode="lin" valueType="num">
                                      <p:cBhvr additive="base">
                                        <p:cTn id="76" dur="25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250" fill="hold"/>
                                        <p:tgtEl>
                                          <p:spTgt spid="24"/>
                                        </p:tgtEl>
                                        <p:attrNameLst>
                                          <p:attrName>ppt_x</p:attrName>
                                        </p:attrNameLst>
                                      </p:cBhvr>
                                      <p:tavLst>
                                        <p:tav tm="0">
                                          <p:val>
                                            <p:strVal val="#ppt_x"/>
                                          </p:val>
                                        </p:tav>
                                        <p:tav tm="100000">
                                          <p:val>
                                            <p:strVal val="#ppt_x"/>
                                          </p:val>
                                        </p:tav>
                                      </p:tavLst>
                                    </p:anim>
                                    <p:anim calcmode="lin" valueType="num">
                                      <p:cBhvr additive="base">
                                        <p:cTn id="80" dur="25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250" fill="hold"/>
                                        <p:tgtEl>
                                          <p:spTgt spid="25"/>
                                        </p:tgtEl>
                                        <p:attrNameLst>
                                          <p:attrName>ppt_x</p:attrName>
                                        </p:attrNameLst>
                                      </p:cBhvr>
                                      <p:tavLst>
                                        <p:tav tm="0">
                                          <p:val>
                                            <p:strVal val="#ppt_x"/>
                                          </p:val>
                                        </p:tav>
                                        <p:tav tm="100000">
                                          <p:val>
                                            <p:strVal val="#ppt_x"/>
                                          </p:val>
                                        </p:tav>
                                      </p:tavLst>
                                    </p:anim>
                                    <p:anim calcmode="lin" valueType="num">
                                      <p:cBhvr additive="base">
                                        <p:cTn id="84" dur="25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250" fill="hold"/>
                                        <p:tgtEl>
                                          <p:spTgt spid="26"/>
                                        </p:tgtEl>
                                        <p:attrNameLst>
                                          <p:attrName>ppt_x</p:attrName>
                                        </p:attrNameLst>
                                      </p:cBhvr>
                                      <p:tavLst>
                                        <p:tav tm="0">
                                          <p:val>
                                            <p:strVal val="#ppt_x"/>
                                          </p:val>
                                        </p:tav>
                                        <p:tav tm="100000">
                                          <p:val>
                                            <p:strVal val="#ppt_x"/>
                                          </p:val>
                                        </p:tav>
                                      </p:tavLst>
                                    </p:anim>
                                    <p:anim calcmode="lin" valueType="num">
                                      <p:cBhvr additive="base">
                                        <p:cTn id="88" dur="25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250" fill="hold"/>
                                        <p:tgtEl>
                                          <p:spTgt spid="27"/>
                                        </p:tgtEl>
                                        <p:attrNameLst>
                                          <p:attrName>ppt_x</p:attrName>
                                        </p:attrNameLst>
                                      </p:cBhvr>
                                      <p:tavLst>
                                        <p:tav tm="0">
                                          <p:val>
                                            <p:strVal val="#ppt_x"/>
                                          </p:val>
                                        </p:tav>
                                        <p:tav tm="100000">
                                          <p:val>
                                            <p:strVal val="#ppt_x"/>
                                          </p:val>
                                        </p:tav>
                                      </p:tavLst>
                                    </p:anim>
                                    <p:anim calcmode="lin" valueType="num">
                                      <p:cBhvr additive="base">
                                        <p:cTn id="92" dur="250" fill="hold"/>
                                        <p:tgtEl>
                                          <p:spTgt spid="2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additive="base">
                                        <p:cTn id="95" dur="250" fill="hold"/>
                                        <p:tgtEl>
                                          <p:spTgt spid="28"/>
                                        </p:tgtEl>
                                        <p:attrNameLst>
                                          <p:attrName>ppt_x</p:attrName>
                                        </p:attrNameLst>
                                      </p:cBhvr>
                                      <p:tavLst>
                                        <p:tav tm="0">
                                          <p:val>
                                            <p:strVal val="#ppt_x"/>
                                          </p:val>
                                        </p:tav>
                                        <p:tav tm="100000">
                                          <p:val>
                                            <p:strVal val="#ppt_x"/>
                                          </p:val>
                                        </p:tav>
                                      </p:tavLst>
                                    </p:anim>
                                    <p:anim calcmode="lin" valueType="num">
                                      <p:cBhvr additive="base">
                                        <p:cTn id="96" dur="250" fill="hold"/>
                                        <p:tgtEl>
                                          <p:spTgt spid="2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250" fill="hold"/>
                                        <p:tgtEl>
                                          <p:spTgt spid="29"/>
                                        </p:tgtEl>
                                        <p:attrNameLst>
                                          <p:attrName>ppt_x</p:attrName>
                                        </p:attrNameLst>
                                      </p:cBhvr>
                                      <p:tavLst>
                                        <p:tav tm="0">
                                          <p:val>
                                            <p:strVal val="#ppt_x"/>
                                          </p:val>
                                        </p:tav>
                                        <p:tav tm="100000">
                                          <p:val>
                                            <p:strVal val="#ppt_x"/>
                                          </p:val>
                                        </p:tav>
                                      </p:tavLst>
                                    </p:anim>
                                    <p:anim calcmode="lin" valueType="num">
                                      <p:cBhvr additive="base">
                                        <p:cTn id="100" dur="250" fill="hold"/>
                                        <p:tgtEl>
                                          <p:spTgt spid="2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250" fill="hold"/>
                                        <p:tgtEl>
                                          <p:spTgt spid="30"/>
                                        </p:tgtEl>
                                        <p:attrNameLst>
                                          <p:attrName>ppt_x</p:attrName>
                                        </p:attrNameLst>
                                      </p:cBhvr>
                                      <p:tavLst>
                                        <p:tav tm="0">
                                          <p:val>
                                            <p:strVal val="#ppt_x"/>
                                          </p:val>
                                        </p:tav>
                                        <p:tav tm="100000">
                                          <p:val>
                                            <p:strVal val="#ppt_x"/>
                                          </p:val>
                                        </p:tav>
                                      </p:tavLst>
                                    </p:anim>
                                    <p:anim calcmode="lin" valueType="num">
                                      <p:cBhvr additive="base">
                                        <p:cTn id="104" dur="250" fill="hold"/>
                                        <p:tgtEl>
                                          <p:spTgt spid="3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additive="base">
                                        <p:cTn id="107" dur="250" fill="hold"/>
                                        <p:tgtEl>
                                          <p:spTgt spid="32"/>
                                        </p:tgtEl>
                                        <p:attrNameLst>
                                          <p:attrName>ppt_x</p:attrName>
                                        </p:attrNameLst>
                                      </p:cBhvr>
                                      <p:tavLst>
                                        <p:tav tm="0">
                                          <p:val>
                                            <p:strVal val="#ppt_x"/>
                                          </p:val>
                                        </p:tav>
                                        <p:tav tm="100000">
                                          <p:val>
                                            <p:strVal val="#ppt_x"/>
                                          </p:val>
                                        </p:tav>
                                      </p:tavLst>
                                    </p:anim>
                                    <p:anim calcmode="lin" valueType="num">
                                      <p:cBhvr additive="base">
                                        <p:cTn id="108" dur="250" fill="hold"/>
                                        <p:tgtEl>
                                          <p:spTgt spid="3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3"/>
                                        </p:tgtEl>
                                        <p:attrNameLst>
                                          <p:attrName>style.visibility</p:attrName>
                                        </p:attrNameLst>
                                      </p:cBhvr>
                                      <p:to>
                                        <p:strVal val="visible"/>
                                      </p:to>
                                    </p:set>
                                    <p:anim calcmode="lin" valueType="num">
                                      <p:cBhvr additive="base">
                                        <p:cTn id="111" dur="250" fill="hold"/>
                                        <p:tgtEl>
                                          <p:spTgt spid="33"/>
                                        </p:tgtEl>
                                        <p:attrNameLst>
                                          <p:attrName>ppt_x</p:attrName>
                                        </p:attrNameLst>
                                      </p:cBhvr>
                                      <p:tavLst>
                                        <p:tav tm="0">
                                          <p:val>
                                            <p:strVal val="#ppt_x"/>
                                          </p:val>
                                        </p:tav>
                                        <p:tav tm="100000">
                                          <p:val>
                                            <p:strVal val="#ppt_x"/>
                                          </p:val>
                                        </p:tav>
                                      </p:tavLst>
                                    </p:anim>
                                    <p:anim calcmode="lin" valueType="num">
                                      <p:cBhvr additive="base">
                                        <p:cTn id="112" dur="250" fill="hold"/>
                                        <p:tgtEl>
                                          <p:spTgt spid="3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 calcmode="lin" valueType="num">
                                      <p:cBhvr additive="base">
                                        <p:cTn id="115" dur="250" fill="hold"/>
                                        <p:tgtEl>
                                          <p:spTgt spid="34"/>
                                        </p:tgtEl>
                                        <p:attrNameLst>
                                          <p:attrName>ppt_x</p:attrName>
                                        </p:attrNameLst>
                                      </p:cBhvr>
                                      <p:tavLst>
                                        <p:tav tm="0">
                                          <p:val>
                                            <p:strVal val="#ppt_x"/>
                                          </p:val>
                                        </p:tav>
                                        <p:tav tm="100000">
                                          <p:val>
                                            <p:strVal val="#ppt_x"/>
                                          </p:val>
                                        </p:tav>
                                      </p:tavLst>
                                    </p:anim>
                                    <p:anim calcmode="lin" valueType="num">
                                      <p:cBhvr additive="base">
                                        <p:cTn id="116" dur="25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 calcmode="lin" valueType="num">
                                      <p:cBhvr additive="base">
                                        <p:cTn id="121" dur="250" fill="hold"/>
                                        <p:tgtEl>
                                          <p:spTgt spid="35"/>
                                        </p:tgtEl>
                                        <p:attrNameLst>
                                          <p:attrName>ppt_x</p:attrName>
                                        </p:attrNameLst>
                                      </p:cBhvr>
                                      <p:tavLst>
                                        <p:tav tm="0">
                                          <p:val>
                                            <p:strVal val="#ppt_x"/>
                                          </p:val>
                                        </p:tav>
                                        <p:tav tm="100000">
                                          <p:val>
                                            <p:strVal val="#ppt_x"/>
                                          </p:val>
                                        </p:tav>
                                      </p:tavLst>
                                    </p:anim>
                                    <p:anim calcmode="lin" valueType="num">
                                      <p:cBhvr additive="base">
                                        <p:cTn id="122" dur="25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
                                        </p:tgtEl>
                                        <p:attrNameLst>
                                          <p:attrName>style.visibility</p:attrName>
                                        </p:attrNameLst>
                                      </p:cBhvr>
                                      <p:to>
                                        <p:strVal val="visible"/>
                                      </p:to>
                                    </p:set>
                                    <p:anim calcmode="lin" valueType="num">
                                      <p:cBhvr additive="base">
                                        <p:cTn id="127" dur="250" fill="hold"/>
                                        <p:tgtEl>
                                          <p:spTgt spid="2"/>
                                        </p:tgtEl>
                                        <p:attrNameLst>
                                          <p:attrName>ppt_x</p:attrName>
                                        </p:attrNameLst>
                                      </p:cBhvr>
                                      <p:tavLst>
                                        <p:tav tm="0">
                                          <p:val>
                                            <p:strVal val="#ppt_x"/>
                                          </p:val>
                                        </p:tav>
                                        <p:tav tm="100000">
                                          <p:val>
                                            <p:strVal val="#ppt_x"/>
                                          </p:val>
                                        </p:tav>
                                      </p:tavLst>
                                    </p:anim>
                                    <p:anim calcmode="lin" valueType="num">
                                      <p:cBhvr additive="base">
                                        <p:cTn id="12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0" grpId="0" animBg="1"/>
      <p:bldP spid="11" grpId="0" animBg="1"/>
      <p:bldP spid="3" grpId="0" animBg="1"/>
      <p:bldP spid="4" grpId="0" animBg="1"/>
      <p:bldP spid="5" grpId="0" animBg="1"/>
      <p:bldP spid="8" grpId="0" animBg="1"/>
      <p:bldP spid="9" grpId="0" animBg="1"/>
      <p:bldP spid="12" grpId="0" animBg="1"/>
      <p:bldP spid="14" grpId="0" animBg="1"/>
      <p:bldP spid="15" grpId="0" animBg="1"/>
      <p:bldP spid="20" grpId="0" animBg="1"/>
      <p:bldP spid="22" grpId="0" animBg="1"/>
      <p:bldP spid="23" grpId="0" animBg="1"/>
      <p:bldP spid="24" grpId="0" animBg="1"/>
      <p:bldP spid="25" grpId="0" animBg="1"/>
      <p:bldP spid="26" grpId="0" animBg="1"/>
      <p:bldP spid="27" grpId="0" animBg="1"/>
      <p:bldP spid="28" grpId="0" animBg="1"/>
      <p:bldP spid="29" grpId="0" animBg="1"/>
      <p:bldP spid="30" grpId="0" animBg="1"/>
      <p:bldP spid="32" grpId="0" animBg="1"/>
      <p:bldP spid="33" grpId="0" animBg="1"/>
      <p:bldP spid="34" grpId="0" animBg="1"/>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172" name="Google Shape;172;p22"/>
          <p:cNvGrpSpPr/>
          <p:nvPr/>
        </p:nvGrpSpPr>
        <p:grpSpPr>
          <a:xfrm>
            <a:off x="4340701" y="901806"/>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670470"/>
                <a:ext cx="270900" cy="2146728"/>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6" name="Google Shape;176;p22"/>
            <p:cNvSpPr/>
            <p:nvPr/>
          </p:nvSpPr>
          <p:spPr>
            <a:xfrm>
              <a:off x="5802352" y="3339691"/>
              <a:ext cx="6120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925" dirty="0">
                  <a:sym typeface="Fira Sans Extra Condensed Medium"/>
                </a:rPr>
                <a:t>97,22</a:t>
              </a:r>
              <a:r>
                <a:rPr lang="en" sz="900" dirty="0">
                  <a:sym typeface="Fira Sans Extra Condensed Medium"/>
                </a:rPr>
                <a:t> %</a:t>
              </a:r>
              <a:endParaRPr sz="9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a:buFont typeface="Arial"/>
                <a:buNone/>
              </a:pPr>
              <a:r>
                <a:rPr lang="en-US" sz="1200"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2158491" y="881096"/>
            <a:ext cx="978900" cy="3533457"/>
            <a:chOff x="3573477" y="1199512"/>
            <a:chExt cx="978900" cy="3533457"/>
          </a:xfrm>
        </p:grpSpPr>
        <p:grpSp>
          <p:nvGrpSpPr>
            <p:cNvPr id="179" name="Google Shape;179;p22"/>
            <p:cNvGrpSpPr/>
            <p:nvPr/>
          </p:nvGrpSpPr>
          <p:grpSpPr>
            <a:xfrm>
              <a:off x="3911594" y="1199512"/>
              <a:ext cx="307187" cy="2525539"/>
              <a:chOff x="3433264" y="1590200"/>
              <a:chExt cx="270936"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64" y="1816544"/>
                <a:ext cx="270900" cy="2000655"/>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89%</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a:buFont typeface="Arial"/>
                <a:buNone/>
              </a:pPr>
              <a:r>
                <a:rPr lang="en" sz="1200" dirty="0">
                  <a:latin typeface="Times New Roman" panose="02020603050405020304" pitchFamily="18" charset="0"/>
                  <a:cs typeface="Times New Roman" panose="02020603050405020304" pitchFamily="18" charset="0"/>
                  <a:sym typeface="Roboto"/>
                </a:rPr>
                <a:t>KNN</a:t>
              </a:r>
              <a:endParaRPr sz="1200"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3229386" y="894476"/>
            <a:ext cx="957058" cy="3749416"/>
            <a:chOff x="4573214" y="1199512"/>
            <a:chExt cx="957058" cy="3749416"/>
          </a:xfrm>
        </p:grpSpPr>
        <p:grpSp>
          <p:nvGrpSpPr>
            <p:cNvPr id="185" name="Google Shape;185;p22"/>
            <p:cNvGrpSpPr/>
            <p:nvPr/>
          </p:nvGrpSpPr>
          <p:grpSpPr>
            <a:xfrm>
              <a:off x="4924874" y="1199512"/>
              <a:ext cx="307221" cy="2525539"/>
              <a:chOff x="3433233" y="1590200"/>
              <a:chExt cx="270967"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233" y="1844547"/>
                <a:ext cx="270900" cy="1972651"/>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88,88%</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201290" y="889450"/>
            <a:ext cx="978901" cy="3754442"/>
            <a:chOff x="1513087" y="1199512"/>
            <a:chExt cx="978901" cy="3754442"/>
          </a:xfrm>
        </p:grpSpPr>
        <p:grpSp>
          <p:nvGrpSpPr>
            <p:cNvPr id="191" name="Google Shape;191;p22"/>
            <p:cNvGrpSpPr/>
            <p:nvPr/>
          </p:nvGrpSpPr>
          <p:grpSpPr>
            <a:xfrm>
              <a:off x="1884995" y="1199512"/>
              <a:ext cx="310609" cy="2525539"/>
              <a:chOff x="3433300" y="1590200"/>
              <a:chExt cx="273954"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6354" y="1887358"/>
                <a:ext cx="270900" cy="1929842"/>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88,89%</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1148498" y="889450"/>
            <a:ext cx="978900" cy="3754442"/>
            <a:chOff x="2512825" y="1199512"/>
            <a:chExt cx="978900" cy="3754442"/>
          </a:xfrm>
        </p:grpSpPr>
        <p:grpSp>
          <p:nvGrpSpPr>
            <p:cNvPr id="197" name="Google Shape;197;p22"/>
            <p:cNvGrpSpPr/>
            <p:nvPr/>
          </p:nvGrpSpPr>
          <p:grpSpPr>
            <a:xfrm>
              <a:off x="2894848" y="1199512"/>
              <a:ext cx="310609" cy="2525539"/>
              <a:chOff x="3430246" y="1590200"/>
              <a:chExt cx="273954"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0246" y="1746824"/>
                <a:ext cx="270900" cy="20703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93,33%</a:t>
              </a:r>
              <a:endParaRPr sz="95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5417464" y="918535"/>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675567"/>
                <a:ext cx="270900" cy="2141632"/>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459503" y="113566"/>
            <a:ext cx="5983495" cy="830952"/>
          </a:xfrm>
          <a:prstGeom prst="rect">
            <a:avLst/>
          </a:prstGeom>
          <a:noFill/>
          <a:ln>
            <a:noFill/>
          </a:ln>
        </p:spPr>
        <p:txBody>
          <a:bodyPr spcFirstLastPara="1" wrap="square" lIns="91425" tIns="91425" rIns="91425" bIns="91425" anchor="ctr" anchorCtr="0">
            <a:noAutofit/>
          </a:bodyPr>
          <a:lstStyle/>
          <a:p>
            <a:r>
              <a:rPr lang="en-US" sz="2800" dirty="0">
                <a:solidFill>
                  <a:schemeClr val="accent1"/>
                </a:solidFill>
                <a:latin typeface="Times New Roman" panose="02020603050405020304" pitchFamily="18" charset="0"/>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cs typeface="Times New Roman" panose="02020603050405020304" pitchFamily="18" charset="0"/>
              <a:sym typeface="Fira Sans Extra Condensed Medium"/>
            </a:endParaRPr>
          </a:p>
        </p:txBody>
      </p:sp>
      <p:sp>
        <p:nvSpPr>
          <p:cNvPr id="3" name="TextBox 2">
            <a:extLst>
              <a:ext uri="{FF2B5EF4-FFF2-40B4-BE49-F238E27FC236}">
                <a16:creationId xmlns:a16="http://schemas.microsoft.com/office/drawing/2014/main" id="{CDDBD36E-754A-8EE7-DF90-2C4309218CCC}"/>
              </a:ext>
            </a:extLst>
          </p:cNvPr>
          <p:cNvSpPr txBox="1"/>
          <p:nvPr/>
        </p:nvSpPr>
        <p:spPr>
          <a:xfrm>
            <a:off x="655177" y="4491373"/>
            <a:ext cx="5222873" cy="677108"/>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Drop columns: </a:t>
            </a:r>
            <a:r>
              <a:rPr lang="en-US" sz="1200" dirty="0" err="1">
                <a:latin typeface="Times New Roman" panose="02020603050405020304" pitchFamily="18" charset="0"/>
                <a:cs typeface="Times New Roman" panose="02020603050405020304" pitchFamily="18" charset="0"/>
              </a:rPr>
              <a:t>Flavanoids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Nonflavanoid_phenols</a:t>
            </a:r>
            <a:r>
              <a:rPr lang="en-US" sz="1200" dirty="0">
                <a:latin typeface="Times New Roman" panose="02020603050405020304" pitchFamily="18" charset="0"/>
                <a:cs typeface="Times New Roman" panose="02020603050405020304" pitchFamily="18" charset="0"/>
              </a:rPr>
              <a:t>, Proanthocyanins, </a:t>
            </a:r>
            <a:r>
              <a:rPr lang="en-US" sz="1200" dirty="0" err="1">
                <a:latin typeface="Times New Roman" panose="02020603050405020304" pitchFamily="18" charset="0"/>
                <a:cs typeface="Times New Roman" panose="02020603050405020304" pitchFamily="18" charset="0"/>
              </a:rPr>
              <a:t>Color_intensity</a:t>
            </a:r>
            <a:r>
              <a:rPr lang="en-US" sz="1200" dirty="0">
                <a:latin typeface="Times New Roman" panose="02020603050405020304" pitchFamily="18" charset="0"/>
                <a:cs typeface="Times New Roman" panose="02020603050405020304" pitchFamily="18" charset="0"/>
              </a:rPr>
              <a:t>, Hue, 0D280_0D315_of_diluted_wines, Proline</a:t>
            </a:r>
          </a:p>
          <a:p>
            <a:endParaRPr lang="en-US" dirty="0"/>
          </a:p>
        </p:txBody>
      </p:sp>
    </p:spTree>
    <p:extLst>
      <p:ext uri="{BB962C8B-B14F-4D97-AF65-F5344CB8AC3E}">
        <p14:creationId xmlns:p14="http://schemas.microsoft.com/office/powerpoint/2010/main" val="1513158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wipe(down)">
                                      <p:cBhvr>
                                        <p:cTn id="13" dur="500"/>
                                        <p:tgtEl>
                                          <p:spTgt spid="1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6"/>
                                        </p:tgtEl>
                                        <p:attrNameLst>
                                          <p:attrName>style.visibility</p:attrName>
                                        </p:attrNameLst>
                                      </p:cBhvr>
                                      <p:to>
                                        <p:strVal val="visible"/>
                                      </p:to>
                                    </p:set>
                                    <p:animEffect transition="in" filter="wipe(down)">
                                      <p:cBhvr>
                                        <p:cTn id="18" dur="500"/>
                                        <p:tgtEl>
                                          <p:spTgt spid="19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78"/>
                                        </p:tgtEl>
                                        <p:attrNameLst>
                                          <p:attrName>style.visibility</p:attrName>
                                        </p:attrNameLst>
                                      </p:cBhvr>
                                      <p:to>
                                        <p:strVal val="visible"/>
                                      </p:to>
                                    </p:set>
                                    <p:animEffect transition="in" filter="wipe(down)">
                                      <p:cBhvr>
                                        <p:cTn id="23" dur="500"/>
                                        <p:tgtEl>
                                          <p:spTgt spid="1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down)">
                                      <p:cBhvr>
                                        <p:cTn id="28" dur="500"/>
                                        <p:tgtEl>
                                          <p:spTgt spid="1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2"/>
                                        </p:tgtEl>
                                        <p:attrNameLst>
                                          <p:attrName>style.visibility</p:attrName>
                                        </p:attrNameLst>
                                      </p:cBhvr>
                                      <p:to>
                                        <p:strVal val="visible"/>
                                      </p:to>
                                    </p:set>
                                    <p:animEffect transition="in" filter="wipe(down)">
                                      <p:cBhvr>
                                        <p:cTn id="33" dur="500"/>
                                        <p:tgtEl>
                                          <p:spTgt spid="17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wipe(down)">
                                      <p:cBhvr>
                                        <p:cTn id="38" dur="500"/>
                                        <p:tgtEl>
                                          <p:spTgt spid="20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250" fill="hold"/>
                                        <p:tgtEl>
                                          <p:spTgt spid="2"/>
                                        </p:tgtEl>
                                        <p:attrNameLst>
                                          <p:attrName>ppt_x</p:attrName>
                                        </p:attrNameLst>
                                      </p:cBhvr>
                                      <p:tavLst>
                                        <p:tav tm="0">
                                          <p:val>
                                            <p:strVal val="#ppt_x"/>
                                          </p:val>
                                        </p:tav>
                                        <p:tav tm="100000">
                                          <p:val>
                                            <p:strVal val="#ppt_x"/>
                                          </p:val>
                                        </p:tav>
                                      </p:tavLst>
                                    </p:anim>
                                    <p:anim calcmode="lin" valueType="num">
                                      <p:cBhvr additive="base">
                                        <p:cTn id="4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373324" y="218486"/>
            <a:ext cx="6069674" cy="8577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graphicFrame>
        <p:nvGraphicFramePr>
          <p:cNvPr id="6" name="Google Shape;295;p28">
            <a:extLst>
              <a:ext uri="{FF2B5EF4-FFF2-40B4-BE49-F238E27FC236}">
                <a16:creationId xmlns:a16="http://schemas.microsoft.com/office/drawing/2014/main" id="{92C5D7B5-0734-A00C-3CC5-794D99400369}"/>
              </a:ext>
            </a:extLst>
          </p:cNvPr>
          <p:cNvGraphicFramePr/>
          <p:nvPr>
            <p:extLst>
              <p:ext uri="{D42A27DB-BD31-4B8C-83A1-F6EECF244321}">
                <p14:modId xmlns:p14="http://schemas.microsoft.com/office/powerpoint/2010/main" val="2404128919"/>
              </p:ext>
            </p:extLst>
          </p:nvPr>
        </p:nvGraphicFramePr>
        <p:xfrm>
          <a:off x="373324" y="1503589"/>
          <a:ext cx="6485074" cy="2773470"/>
        </p:xfrm>
        <a:graphic>
          <a:graphicData uri="http://schemas.openxmlformats.org/drawingml/2006/table">
            <a:tbl>
              <a:tblPr>
                <a:tableStyleId>{BC89EF96-8CEA-46FF-86C4-4CE0E7609802}</a:tableStyleId>
              </a:tblPr>
              <a:tblGrid>
                <a:gridCol w="1807182">
                  <a:extLst>
                    <a:ext uri="{9D8B030D-6E8A-4147-A177-3AD203B41FA5}">
                      <a16:colId xmlns:a16="http://schemas.microsoft.com/office/drawing/2014/main" val="20000"/>
                    </a:ext>
                  </a:extLst>
                </a:gridCol>
                <a:gridCol w="1435355">
                  <a:extLst>
                    <a:ext uri="{9D8B030D-6E8A-4147-A177-3AD203B41FA5}">
                      <a16:colId xmlns:a16="http://schemas.microsoft.com/office/drawing/2014/main" val="20001"/>
                    </a:ext>
                  </a:extLst>
                </a:gridCol>
                <a:gridCol w="1609338">
                  <a:extLst>
                    <a:ext uri="{9D8B030D-6E8A-4147-A177-3AD203B41FA5}">
                      <a16:colId xmlns:a16="http://schemas.microsoft.com/office/drawing/2014/main" val="20002"/>
                    </a:ext>
                  </a:extLst>
                </a:gridCol>
                <a:gridCol w="1633199">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Algorithms</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 cor &gt; 0.7)</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(cor &gt; 0.5)</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Logistic Regression</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0.9778</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0.9778</a:t>
                      </a: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0.890</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Random Forest</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1.00</a:t>
                      </a: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0.933</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KNN</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0.94</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0.89</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Decision Trees </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0.916</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0.888</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Gradient Boosting</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AdaBoost</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0.944</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8364139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ppt_x"/>
                                          </p:val>
                                        </p:tav>
                                        <p:tav tm="100000">
                                          <p:val>
                                            <p:strVal val="#ppt_x"/>
                                          </p:val>
                                        </p:tav>
                                      </p:tavLst>
                                    </p:anim>
                                    <p:anim calcmode="lin" valueType="num">
                                      <p:cBhvr additive="base">
                                        <p:cTn id="8"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50" fill="hold"/>
                                        <p:tgtEl>
                                          <p:spTgt spid="2"/>
                                        </p:tgtEl>
                                        <p:attrNameLst>
                                          <p:attrName>ppt_x</p:attrName>
                                        </p:attrNameLst>
                                      </p:cBhvr>
                                      <p:tavLst>
                                        <p:tav tm="0">
                                          <p:val>
                                            <p:strVal val="#ppt_x"/>
                                          </p:val>
                                        </p:tav>
                                        <p:tav tm="100000">
                                          <p:val>
                                            <p:strVal val="#ppt_x"/>
                                          </p:val>
                                        </p:tav>
                                      </p:tavLst>
                                    </p:anim>
                                    <p:anim calcmode="lin" valueType="num">
                                      <p:cBhvr additive="base">
                                        <p:cTn id="1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234536-D59A-F87C-93A9-D6E0D0B69CDF}"/>
              </a:ext>
            </a:extLst>
          </p:cNvPr>
          <p:cNvSpPr>
            <a:spLocks noGrp="1"/>
          </p:cNvSpPr>
          <p:nvPr>
            <p:ph type="title"/>
          </p:nvPr>
        </p:nvSpPr>
        <p:spPr>
          <a:xfrm>
            <a:off x="629381" y="2076450"/>
            <a:ext cx="6447501" cy="990600"/>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4F326323-0E17-E809-BAAC-86FF9A75F0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41705090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A674-46AD-60F1-8048-2C9A9F37F930}"/>
              </a:ext>
            </a:extLst>
          </p:cNvPr>
          <p:cNvSpPr>
            <a:spLocks noGrp="1"/>
          </p:cNvSpPr>
          <p:nvPr>
            <p:ph type="title"/>
          </p:nvPr>
        </p:nvSpPr>
        <p:spPr>
          <a:xfrm>
            <a:off x="508001" y="457200"/>
            <a:ext cx="6447501" cy="538120"/>
          </a:xfrm>
        </p:spPr>
        <p:txBody>
          <a:bodyPr/>
          <a:lstStyle/>
          <a:p>
            <a:r>
              <a:rPr lang="en-US" dirty="0">
                <a:latin typeface="Times New Roman" panose="02020603050405020304" pitchFamily="18" charset="0"/>
                <a:cs typeface="Times New Roman" panose="02020603050405020304" pitchFamily="18" charset="0"/>
              </a:rPr>
              <a:t>Purpose of Research (1/2)</a:t>
            </a:r>
          </a:p>
        </p:txBody>
      </p:sp>
      <p:sp>
        <p:nvSpPr>
          <p:cNvPr id="3" name="Content Placeholder 2">
            <a:extLst>
              <a:ext uri="{FF2B5EF4-FFF2-40B4-BE49-F238E27FC236}">
                <a16:creationId xmlns:a16="http://schemas.microsoft.com/office/drawing/2014/main" id="{726B4570-4CCD-5740-D6CB-0527719A9372}"/>
              </a:ext>
            </a:extLst>
          </p:cNvPr>
          <p:cNvSpPr>
            <a:spLocks noGrp="1"/>
          </p:cNvSpPr>
          <p:nvPr>
            <p:ph idx="1"/>
          </p:nvPr>
        </p:nvSpPr>
        <p:spPr>
          <a:xfrm>
            <a:off x="508001" y="1262358"/>
            <a:ext cx="6447501" cy="32686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research aims to predict wine quality using synthetic data and experimental data from New Zealand's diverse regions. 18 Pinot noir wine samples with 54 characteristics were used, with 1381 samples generated using the SMOTE method. Six samples were retained for model testing. The quality of New Zealand Pinot noir wines is crucial in wineries worldwide.</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D779F8A-105F-2831-AA74-07D435EC75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5" name="Google Shape;119;p17">
            <a:extLst>
              <a:ext uri="{FF2B5EF4-FFF2-40B4-BE49-F238E27FC236}">
                <a16:creationId xmlns:a16="http://schemas.microsoft.com/office/drawing/2014/main" id="{F3FFEA61-BF03-1DDB-49BA-CAA69BBCC2A1}"/>
              </a:ext>
            </a:extLst>
          </p:cNvPr>
          <p:cNvPicPr preferRelativeResize="0"/>
          <p:nvPr/>
        </p:nvPicPr>
        <p:blipFill>
          <a:blip r:embed="rId2">
            <a:alphaModFix/>
          </a:blip>
          <a:stretch>
            <a:fillRect/>
          </a:stretch>
        </p:blipFill>
        <p:spPr>
          <a:xfrm>
            <a:off x="35500" y="4189425"/>
            <a:ext cx="923423" cy="923423"/>
          </a:xfrm>
          <a:prstGeom prst="rect">
            <a:avLst/>
          </a:prstGeom>
          <a:noFill/>
          <a:ln>
            <a:noFill/>
          </a:ln>
        </p:spPr>
      </p:pic>
      <p:sp>
        <p:nvSpPr>
          <p:cNvPr id="6" name="TextBox 5">
            <a:extLst>
              <a:ext uri="{FF2B5EF4-FFF2-40B4-BE49-F238E27FC236}">
                <a16:creationId xmlns:a16="http://schemas.microsoft.com/office/drawing/2014/main" id="{963797B4-6E6E-78B3-F443-F146A1AE5A87}"/>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7617045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A674-46AD-60F1-8048-2C9A9F37F930}"/>
              </a:ext>
            </a:extLst>
          </p:cNvPr>
          <p:cNvSpPr>
            <a:spLocks noGrp="1"/>
          </p:cNvSpPr>
          <p:nvPr>
            <p:ph type="title"/>
          </p:nvPr>
        </p:nvSpPr>
        <p:spPr>
          <a:xfrm>
            <a:off x="508001" y="457200"/>
            <a:ext cx="6447501" cy="538120"/>
          </a:xfrm>
        </p:spPr>
        <p:txBody>
          <a:bodyPr/>
          <a:lstStyle/>
          <a:p>
            <a:r>
              <a:rPr lang="en-US" dirty="0">
                <a:latin typeface="Times New Roman" panose="02020603050405020304" pitchFamily="18" charset="0"/>
                <a:cs typeface="Times New Roman" panose="02020603050405020304" pitchFamily="18" charset="0"/>
              </a:rPr>
              <a:t>Purpose of Research (2/2)</a:t>
            </a:r>
          </a:p>
        </p:txBody>
      </p:sp>
      <p:sp>
        <p:nvSpPr>
          <p:cNvPr id="3" name="Content Placeholder 2">
            <a:extLst>
              <a:ext uri="{FF2B5EF4-FFF2-40B4-BE49-F238E27FC236}">
                <a16:creationId xmlns:a16="http://schemas.microsoft.com/office/drawing/2014/main" id="{726B4570-4CCD-5740-D6CB-0527719A9372}"/>
              </a:ext>
            </a:extLst>
          </p:cNvPr>
          <p:cNvSpPr>
            <a:spLocks noGrp="1"/>
          </p:cNvSpPr>
          <p:nvPr>
            <p:ph idx="1"/>
          </p:nvPr>
        </p:nvSpPr>
        <p:spPr>
          <a:xfrm>
            <a:off x="508001" y="1262358"/>
            <a:ext cx="6447501" cy="32686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study compared four feature selection approaches for predicting wine quality using key variables. Seven machine learning algorithms were trained, with AdaBoost showing 100% accuracy without feature selection and Random Forest showing increased performance with key variables.</a:t>
            </a:r>
          </a:p>
        </p:txBody>
      </p:sp>
      <p:sp>
        <p:nvSpPr>
          <p:cNvPr id="4" name="Slide Number Placeholder 3">
            <a:extLst>
              <a:ext uri="{FF2B5EF4-FFF2-40B4-BE49-F238E27FC236}">
                <a16:creationId xmlns:a16="http://schemas.microsoft.com/office/drawing/2014/main" id="{DD779F8A-105F-2831-AA74-07D435EC75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TextBox 4">
            <a:extLst>
              <a:ext uri="{FF2B5EF4-FFF2-40B4-BE49-F238E27FC236}">
                <a16:creationId xmlns:a16="http://schemas.microsoft.com/office/drawing/2014/main" id="{9060A655-B963-666F-9432-434898BDE1FB}"/>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11817243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50" fill="hold"/>
                                        <p:tgtEl>
                                          <p:spTgt spid="5"/>
                                        </p:tgtEl>
                                        <p:attrNameLst>
                                          <p:attrName>ppt_x</p:attrName>
                                        </p:attrNameLst>
                                      </p:cBhvr>
                                      <p:tavLst>
                                        <p:tav tm="0">
                                          <p:val>
                                            <p:strVal val="#ppt_x"/>
                                          </p:val>
                                        </p:tav>
                                        <p:tav tm="100000">
                                          <p:val>
                                            <p:strVal val="#ppt_x"/>
                                          </p:val>
                                        </p:tav>
                                      </p:tavLst>
                                    </p:anim>
                                    <p:anim calcmode="lin" valueType="num">
                                      <p:cBhvr additive="base">
                                        <p:cTn id="14"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(1/3)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pPr algn="just"/>
            <a:r>
              <a:rPr lang="en-US" sz="1800" b="1" dirty="0">
                <a:latin typeface="Times New Roman" panose="02020603050405020304" pitchFamily="18" charset="0"/>
                <a:cs typeface="Times New Roman" panose="02020603050405020304" pitchFamily="18" charset="0"/>
              </a:rPr>
              <a:t>What we are measuring? </a:t>
            </a:r>
          </a:p>
          <a:p>
            <a:pPr marL="0" indent="0" algn="just">
              <a:buNone/>
            </a:pPr>
            <a:r>
              <a:rPr lang="en-US" sz="1800" dirty="0">
                <a:latin typeface="Times New Roman" panose="02020603050405020304" pitchFamily="18" charset="0"/>
                <a:cs typeface="Times New Roman" panose="02020603050405020304" pitchFamily="18" charset="0"/>
              </a:rPr>
              <a:t>Wine quality Pinot noir from New Zealand. 18 samples(7 were physicochemical and 47 chemical characteristics)</a:t>
            </a:r>
          </a:p>
          <a:p>
            <a:pPr algn="just"/>
            <a:r>
              <a:rPr lang="en-US" sz="1800" b="1" dirty="0">
                <a:latin typeface="Times New Roman" panose="02020603050405020304" pitchFamily="18" charset="0"/>
                <a:cs typeface="Times New Roman" panose="02020603050405020304" pitchFamily="18" charset="0"/>
              </a:rPr>
              <a:t>How we are measuring?</a:t>
            </a:r>
          </a:p>
          <a:p>
            <a:pPr marL="0" indent="0" algn="just">
              <a:buNone/>
            </a:pPr>
            <a:r>
              <a:rPr lang="en-US" sz="1800" dirty="0">
                <a:latin typeface="Times New Roman" panose="02020603050405020304" pitchFamily="18" charset="0"/>
                <a:cs typeface="Times New Roman" panose="02020603050405020304" pitchFamily="18" charset="0"/>
              </a:rPr>
              <a:t>Synthetic data using the SMOTE method (Synthetic Minority Over-sampling Technique). Synthetic data were generated from 12 original samples.</a:t>
            </a:r>
          </a:p>
          <a:p>
            <a:pPr marL="0" lvl="0" indent="0" algn="just" rtl="0">
              <a:spcBef>
                <a:spcPts val="0"/>
              </a:spcBef>
              <a:spcAft>
                <a:spcPts val="0"/>
              </a:spcAft>
              <a:buNone/>
            </a:pPr>
            <a:endParaRPr lang="el-GR" sz="1800" dirty="0">
              <a:solidFill>
                <a:srgbClr val="434343"/>
              </a:solidFill>
              <a:latin typeface="Times New Roman" panose="02020603050405020304" pitchFamily="18" charset="0"/>
              <a:ea typeface="Roboto"/>
              <a:cs typeface="Times New Roman" panose="02020603050405020304" pitchFamily="18" charset="0"/>
              <a:sym typeface="Roboto"/>
            </a:endParaRPr>
          </a:p>
          <a:p>
            <a:pPr marL="0" indent="0">
              <a:buNone/>
            </a:pPr>
            <a:endParaRPr lang="en-US" dirty="0"/>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4" name="TextBox 3">
            <a:extLst>
              <a:ext uri="{FF2B5EF4-FFF2-40B4-BE49-F238E27FC236}">
                <a16:creationId xmlns:a16="http://schemas.microsoft.com/office/drawing/2014/main" id="{AF45824E-6F5C-B755-3C59-D3DEE88E08F3}"/>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(2/3)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pPr algn="just"/>
            <a:r>
              <a:rPr lang="en-US" sz="1800" b="1" dirty="0">
                <a:latin typeface="Times New Roman" panose="02020603050405020304" pitchFamily="18" charset="0"/>
                <a:cs typeface="Times New Roman" panose="02020603050405020304" pitchFamily="18" charset="0"/>
              </a:rPr>
              <a:t>Why is knowledge important to us?</a:t>
            </a:r>
          </a:p>
          <a:p>
            <a:pPr marL="0" indent="0" algn="just">
              <a:buNone/>
            </a:pPr>
            <a:r>
              <a:rPr lang="en-US" sz="1800" dirty="0">
                <a:latin typeface="Times New Roman" panose="02020603050405020304" pitchFamily="18" charset="0"/>
                <a:cs typeface="Times New Roman" panose="02020603050405020304" pitchFamily="18" charset="0"/>
              </a:rPr>
              <a:t>Wine quality is an important issue in the wine industry. This research aims to predict the quality of Pinot noir by selecting the most suitable characteristics using machine learning, based on synthetic data and experimental data from different regions of New Zealand.</a:t>
            </a:r>
          </a:p>
          <a:p>
            <a:pPr algn="just"/>
            <a:r>
              <a:rPr lang="en-US" sz="1800" b="1" dirty="0">
                <a:latin typeface="Times New Roman" panose="02020603050405020304" pitchFamily="18" charset="0"/>
                <a:cs typeface="Times New Roman" panose="02020603050405020304" pitchFamily="18" charset="0"/>
              </a:rPr>
              <a:t>Who is the analytic for?</a:t>
            </a:r>
          </a:p>
          <a:p>
            <a:pPr marL="0" indent="0" algn="just">
              <a:buNone/>
            </a:pPr>
            <a:r>
              <a:rPr lang="en-US" sz="1800" dirty="0">
                <a:latin typeface="Times New Roman" panose="02020603050405020304" pitchFamily="18" charset="0"/>
                <a:cs typeface="Times New Roman" panose="02020603050405020304" pitchFamily="18" charset="0"/>
              </a:rPr>
              <a:t>The analysis is aimed at those interested in the wine industry, in particular those who want to predict the quality of Pinot noir using machine learning. The article also mentions that there are experts who worked on predicting the quality of wine.</a:t>
            </a:r>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4" name="TextBox 3">
            <a:extLst>
              <a:ext uri="{FF2B5EF4-FFF2-40B4-BE49-F238E27FC236}">
                <a16:creationId xmlns:a16="http://schemas.microsoft.com/office/drawing/2014/main" id="{8EE75C42-D4E7-C4B6-74BE-9777F901DFE1}"/>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25295489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(3/3)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r>
              <a:rPr lang="en-US" sz="1800" b="1" dirty="0">
                <a:latin typeface="Times New Roman" panose="02020603050405020304" pitchFamily="18" charset="0"/>
                <a:cs typeface="Times New Roman" panose="02020603050405020304" pitchFamily="18" charset="0"/>
              </a:rPr>
              <a:t>Where does the data collection happen?</a:t>
            </a:r>
          </a:p>
          <a:p>
            <a:pPr marL="0" indent="0">
              <a:buNone/>
            </a:pPr>
            <a:r>
              <a:rPr lang="en-US" sz="1800" dirty="0">
                <a:latin typeface="Times New Roman" panose="02020603050405020304" pitchFamily="18" charset="0"/>
                <a:cs typeface="Times New Roman" panose="02020603050405020304" pitchFamily="18" charset="0"/>
              </a:rPr>
              <a:t>Experimental data is collected from various and varied regions throughout New Zealand that produce Pinot noir wine.</a:t>
            </a:r>
          </a:p>
          <a:p>
            <a:r>
              <a:rPr lang="en-US" sz="1800" b="1" dirty="0">
                <a:latin typeface="Times New Roman" panose="02020603050405020304" pitchFamily="18" charset="0"/>
                <a:cs typeface="Times New Roman" panose="02020603050405020304" pitchFamily="18" charset="0"/>
              </a:rPr>
              <a:t>When does the data collection &amp; feedback occur? </a:t>
            </a:r>
          </a:p>
          <a:p>
            <a:pPr marL="0" indent="0">
              <a:buNone/>
            </a:pPr>
            <a:r>
              <a:rPr lang="en-US" sz="1800" dirty="0">
                <a:latin typeface="Times New Roman" panose="02020603050405020304" pitchFamily="18" charset="0"/>
                <a:cs typeface="Times New Roman" panose="02020603050405020304" pitchFamily="18" charset="0"/>
              </a:rPr>
              <a:t>No specific information is provided about when the data is collected or the feedback is given.</a:t>
            </a:r>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 name="TextBox 3">
            <a:extLst>
              <a:ext uri="{FF2B5EF4-FFF2-40B4-BE49-F238E27FC236}">
                <a16:creationId xmlns:a16="http://schemas.microsoft.com/office/drawing/2014/main" id="{1D38C1C2-C079-AEF0-26DF-0AC84410D013}"/>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20512145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13C7-115A-C77D-25A6-2AB621E21620}"/>
              </a:ext>
            </a:extLst>
          </p:cNvPr>
          <p:cNvSpPr>
            <a:spLocks noGrp="1"/>
          </p:cNvSpPr>
          <p:nvPr>
            <p:ph type="title"/>
          </p:nvPr>
        </p:nvSpPr>
        <p:spPr>
          <a:xfrm>
            <a:off x="508001" y="277152"/>
            <a:ext cx="6447501" cy="554304"/>
          </a:xfrm>
        </p:spPr>
        <p:txBody>
          <a:bodyPr>
            <a:normAutofit/>
          </a:bodyPr>
          <a:lstStyle/>
          <a:p>
            <a:r>
              <a:rPr lang="en-US" dirty="0">
                <a:latin typeface="Times New Roman" panose="02020603050405020304" pitchFamily="18" charset="0"/>
                <a:cs typeface="Times New Roman" panose="02020603050405020304" pitchFamily="18" charset="0"/>
              </a:rPr>
              <a:t>Measurement Model (1/4)</a:t>
            </a:r>
          </a:p>
        </p:txBody>
      </p:sp>
      <p:sp>
        <p:nvSpPr>
          <p:cNvPr id="8" name="Content Placeholder 7">
            <a:extLst>
              <a:ext uri="{FF2B5EF4-FFF2-40B4-BE49-F238E27FC236}">
                <a16:creationId xmlns:a16="http://schemas.microsoft.com/office/drawing/2014/main" id="{22EF5DDE-EF1F-9689-D86C-C247870082C4}"/>
              </a:ext>
            </a:extLst>
          </p:cNvPr>
          <p:cNvSpPr>
            <a:spLocks noGrp="1"/>
          </p:cNvSpPr>
          <p:nvPr>
            <p:ph idx="1"/>
          </p:nvPr>
        </p:nvSpPr>
        <p:spPr>
          <a:xfrm>
            <a:off x="541838" y="1685930"/>
            <a:ext cx="4177287" cy="3373861"/>
          </a:xfrm>
        </p:spPr>
        <p:txBody>
          <a:bodyPr/>
          <a:lstStyle/>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C</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onstructs</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R="0" lvl="0" indent="0" algn="just" defTabSz="914400" rtl="0" eaLnBrk="0" fontAlgn="base" latinLnBrk="0" hangingPunct="0">
              <a:lnSpc>
                <a:spcPct val="150000"/>
              </a:lnSpc>
              <a:spcBef>
                <a:spcPct val="0"/>
              </a:spcBef>
              <a:spcAft>
                <a:spcPct val="0"/>
              </a:spcAft>
              <a:buClrTx/>
              <a:buSzTx/>
              <a:buNone/>
              <a:tabLst/>
            </a:pP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W</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ine quality</a:t>
            </a:r>
          </a:p>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L</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atent variable </a:t>
            </a:r>
          </a:p>
          <a:p>
            <a:pPr marR="0" lvl="0" indent="0" algn="just" defTabSz="914400" rtl="0" eaLnBrk="0" fontAlgn="base" latinLnBrk="0" hangingPunct="0">
              <a:lnSpc>
                <a:spcPct val="150000"/>
              </a:lnSpc>
              <a:spcBef>
                <a:spcPct val="0"/>
              </a:spcBef>
              <a:spcAft>
                <a:spcPct val="0"/>
              </a:spcAft>
              <a:buClrTx/>
              <a:buSz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The key latent variable on this scenario is the wine quality.</a:t>
            </a:r>
            <a:endPar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T</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he indicators? (text and graphics)</a:t>
            </a:r>
            <a:endParaRPr lang="en-US" altLang="en-US" sz="1200" dirty="0">
              <a:ea typeface="Calibri Light" panose="020F0302020204030204" pitchFamily="34" charset="0"/>
            </a:endParaRP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Chemical makeup (</a:t>
            </a:r>
            <a:r>
              <a:rPr lang="en-US" sz="1200" dirty="0">
                <a:solidFill>
                  <a:srgbClr val="000000"/>
                </a:solidFill>
                <a:effectLst/>
                <a:latin typeface="Times New Roman" panose="02020603050405020304" pitchFamily="18" charset="0"/>
                <a:ea typeface="Calibri Light" panose="020F0302020204030204" pitchFamily="34" charset="0"/>
              </a:rPr>
              <a:t>casual</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
            </a: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S</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ensory qualities (</a:t>
            </a:r>
            <a:r>
              <a:rPr lang="en-US" sz="1200" dirty="0">
                <a:solidFill>
                  <a:srgbClr val="000000"/>
                </a:solidFill>
                <a:effectLst/>
                <a:latin typeface="Times New Roman" panose="02020603050405020304" pitchFamily="18" charset="0"/>
                <a:ea typeface="Calibri Light" panose="020F0302020204030204" pitchFamily="34" charset="0"/>
              </a:rPr>
              <a:t>casual</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
            </a: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O</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pinions of experts (effect)</a:t>
            </a:r>
          </a:p>
          <a:p>
            <a:pPr marL="303213" lvl="1" indent="-36513" algn="just">
              <a:lnSpc>
                <a:spcPct val="150000"/>
              </a:lnSpc>
              <a:buClrTx/>
              <a:buFont typeface="Arial" panose="020B0604020202020204" pitchFamily="34" charset="0"/>
              <a:buChar char="•"/>
            </a:pP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Machine Learning Models</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(effect)</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3" name="Slide Number Placeholder 2">
            <a:extLst>
              <a:ext uri="{FF2B5EF4-FFF2-40B4-BE49-F238E27FC236}">
                <a16:creationId xmlns:a16="http://schemas.microsoft.com/office/drawing/2014/main" id="{66453121-1071-540A-1CDB-89655136C2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5" name="Rectangle 3">
            <a:extLst>
              <a:ext uri="{FF2B5EF4-FFF2-40B4-BE49-F238E27FC236}">
                <a16:creationId xmlns:a16="http://schemas.microsoft.com/office/drawing/2014/main" id="{105858FC-F986-F0E3-4D8E-C87E34CBB6D8}"/>
              </a:ext>
            </a:extLst>
          </p:cNvPr>
          <p:cNvSpPr>
            <a:spLocks noChangeArrowheads="1"/>
          </p:cNvSpPr>
          <p:nvPr/>
        </p:nvSpPr>
        <p:spPr bwMode="auto">
          <a:xfrm>
            <a:off x="147125" y="195044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A diagram of a wine quality&#10;&#10;Description automatically generated">
            <a:extLst>
              <a:ext uri="{FF2B5EF4-FFF2-40B4-BE49-F238E27FC236}">
                <a16:creationId xmlns:a16="http://schemas.microsoft.com/office/drawing/2014/main" id="{D9017E7A-E014-EA08-31CF-02EF0FEBF25D}"/>
              </a:ext>
            </a:extLst>
          </p:cNvPr>
          <p:cNvPicPr>
            <a:picLocks noChangeAspect="1"/>
          </p:cNvPicPr>
          <p:nvPr/>
        </p:nvPicPr>
        <p:blipFill>
          <a:blip r:embed="rId2"/>
          <a:stretch>
            <a:fillRect/>
          </a:stretch>
        </p:blipFill>
        <p:spPr>
          <a:xfrm>
            <a:off x="2574600" y="831456"/>
            <a:ext cx="4289049" cy="1434214"/>
          </a:xfrm>
          <a:prstGeom prst="rect">
            <a:avLst/>
          </a:prstGeom>
        </p:spPr>
      </p:pic>
      <p:sp>
        <p:nvSpPr>
          <p:cNvPr id="4" name="TextBox 3">
            <a:extLst>
              <a:ext uri="{FF2B5EF4-FFF2-40B4-BE49-F238E27FC236}">
                <a16:creationId xmlns:a16="http://schemas.microsoft.com/office/drawing/2014/main" id="{332A81A9-2483-484A-65E5-07F223528FC2}"/>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8200336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ppt_x"/>
                                          </p:val>
                                        </p:tav>
                                        <p:tav tm="100000">
                                          <p:val>
                                            <p:strVal val="#ppt_x"/>
                                          </p:val>
                                        </p:tav>
                                      </p:tavLst>
                                    </p:anim>
                                    <p:anim calcmode="lin" valueType="num">
                                      <p:cBhvr additive="base">
                                        <p:cTn id="8" dur="2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25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25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25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25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25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8">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 calcmode="lin" valueType="num">
                                      <p:cBhvr additive="base">
                                        <p:cTn id="47" dur="25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8" dur="250" fill="hold"/>
                                        <p:tgtEl>
                                          <p:spTgt spid="8">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anim calcmode="lin" valueType="num">
                                      <p:cBhvr additive="base">
                                        <p:cTn id="51" dur="25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2" dur="250" fill="hold"/>
                                        <p:tgtEl>
                                          <p:spTgt spid="8">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 calcmode="lin" valueType="num">
                                      <p:cBhvr additive="base">
                                        <p:cTn id="55" dur="25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250" fill="hold"/>
                                        <p:tgtEl>
                                          <p:spTgt spid="4"/>
                                        </p:tgtEl>
                                        <p:attrNameLst>
                                          <p:attrName>ppt_x</p:attrName>
                                        </p:attrNameLst>
                                      </p:cBhvr>
                                      <p:tavLst>
                                        <p:tav tm="0">
                                          <p:val>
                                            <p:strVal val="#ppt_x"/>
                                          </p:val>
                                        </p:tav>
                                        <p:tav tm="100000">
                                          <p:val>
                                            <p:strVal val="#ppt_x"/>
                                          </p:val>
                                        </p:tav>
                                      </p:tavLst>
                                    </p:anim>
                                    <p:anim calcmode="lin" valueType="num">
                                      <p:cBhvr additive="base">
                                        <p:cTn id="6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AE30-D15A-7D85-0C67-6969CD8D8054}"/>
              </a:ext>
            </a:extLst>
          </p:cNvPr>
          <p:cNvSpPr>
            <a:spLocks noGrp="1"/>
          </p:cNvSpPr>
          <p:nvPr>
            <p:ph type="title"/>
          </p:nvPr>
        </p:nvSpPr>
        <p:spPr>
          <a:xfrm>
            <a:off x="394713" y="379311"/>
            <a:ext cx="6447501" cy="600340"/>
          </a:xfrm>
        </p:spPr>
        <p:txBody>
          <a:bodyPr/>
          <a:lstStyle/>
          <a:p>
            <a:r>
              <a:rPr lang="en-US" dirty="0">
                <a:latin typeface="Times New Roman" panose="02020603050405020304" pitchFamily="18" charset="0"/>
                <a:cs typeface="Times New Roman" panose="02020603050405020304" pitchFamily="18" charset="0"/>
              </a:rPr>
              <a:t>Measurement Model - Constructs Type (2/4)</a:t>
            </a:r>
          </a:p>
        </p:txBody>
      </p:sp>
      <p:sp>
        <p:nvSpPr>
          <p:cNvPr id="8" name="Content Placeholder 7">
            <a:extLst>
              <a:ext uri="{FF2B5EF4-FFF2-40B4-BE49-F238E27FC236}">
                <a16:creationId xmlns:a16="http://schemas.microsoft.com/office/drawing/2014/main" id="{0CD9D90E-9A7B-19B1-EB9A-A001CC7D6E0A}"/>
              </a:ext>
            </a:extLst>
          </p:cNvPr>
          <p:cNvSpPr>
            <a:spLocks noGrp="1"/>
          </p:cNvSpPr>
          <p:nvPr>
            <p:ph idx="1"/>
          </p:nvPr>
        </p:nvSpPr>
        <p:spPr>
          <a:xfrm>
            <a:off x="311967" y="1346824"/>
            <a:ext cx="7076062" cy="2449852"/>
          </a:xfrm>
        </p:spPr>
        <p:txBody>
          <a:bodyPr/>
          <a:lstStyle/>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C</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hemical composition both continuous and discrete according (the flavor,4-ethyl-2-methoxyphenol)</a:t>
            </a:r>
          </a:p>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S</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ensory characteristics (softness, black glass) </a:t>
            </a:r>
          </a:p>
          <a:p>
            <a:pPr algn="just"/>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Assessments from experts are continuous </a:t>
            </a:r>
          </a:p>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M</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achine learning models results are continuous </a:t>
            </a:r>
          </a:p>
          <a:p>
            <a:pPr algn="just"/>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The wine quality is continuous (rating from low to high)</a:t>
            </a:r>
          </a:p>
          <a:p>
            <a:endParaRPr lang="en-US" dirty="0"/>
          </a:p>
        </p:txBody>
      </p:sp>
      <p:sp>
        <p:nvSpPr>
          <p:cNvPr id="3" name="Slide Number Placeholder 2">
            <a:extLst>
              <a:ext uri="{FF2B5EF4-FFF2-40B4-BE49-F238E27FC236}">
                <a16:creationId xmlns:a16="http://schemas.microsoft.com/office/drawing/2014/main" id="{E45A3B20-FBD1-A8C3-5651-E2B54BD691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4" name="TextBox 3">
            <a:extLst>
              <a:ext uri="{FF2B5EF4-FFF2-40B4-BE49-F238E27FC236}">
                <a16:creationId xmlns:a16="http://schemas.microsoft.com/office/drawing/2014/main" id="{87917D3D-E8F9-3785-C9F6-C40B11726416}"/>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6174094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25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25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25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25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250" fill="hold"/>
                                        <p:tgtEl>
                                          <p:spTgt spid="4"/>
                                        </p:tgtEl>
                                        <p:attrNameLst>
                                          <p:attrName>ppt_x</p:attrName>
                                        </p:attrNameLst>
                                      </p:cBhvr>
                                      <p:tavLst>
                                        <p:tav tm="0">
                                          <p:val>
                                            <p:strVal val="#ppt_x"/>
                                          </p:val>
                                        </p:tav>
                                        <p:tav tm="100000">
                                          <p:val>
                                            <p:strVal val="#ppt_x"/>
                                          </p:val>
                                        </p:tav>
                                      </p:tavLst>
                                    </p:anim>
                                    <p:anim calcmode="lin" valueType="num">
                                      <p:cBhvr additive="base">
                                        <p:cTn id="3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TotalTime>
  <Words>1223</Words>
  <Application>Microsoft Office PowerPoint</Application>
  <PresentationFormat>On-screen Show (16:9)</PresentationFormat>
  <Paragraphs>391</Paragraphs>
  <Slides>26</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Calibri</vt:lpstr>
      <vt:lpstr>Times New Roman</vt:lpstr>
      <vt:lpstr>Google Sans</vt:lpstr>
      <vt:lpstr>Courier New</vt:lpstr>
      <vt:lpstr>Roboto</vt:lpstr>
      <vt:lpstr>Arial</vt:lpstr>
      <vt:lpstr>Trebuchet MS</vt:lpstr>
      <vt:lpstr>Wingdings</vt:lpstr>
      <vt:lpstr>Symbol</vt:lpstr>
      <vt:lpstr>Wingdings 3</vt:lpstr>
      <vt:lpstr>Facet</vt:lpstr>
      <vt:lpstr>Wine Data Set</vt:lpstr>
      <vt:lpstr>Wine Data Set</vt:lpstr>
      <vt:lpstr>Purpose of Research (1/2)</vt:lpstr>
      <vt:lpstr>Purpose of Research (2/2)</vt:lpstr>
      <vt:lpstr>Six W Questions (1/3)</vt:lpstr>
      <vt:lpstr>Six W Questions (2/3)</vt:lpstr>
      <vt:lpstr>Six W Questions (3/3)</vt:lpstr>
      <vt:lpstr>Measurement Model (1/4)</vt:lpstr>
      <vt:lpstr>Measurement Model - Constructs Type (2/4)</vt:lpstr>
      <vt:lpstr>Measurement Model - Instruments (3/4)</vt:lpstr>
      <vt:lpstr>Measurement Model – Math Model (4/4)</vt:lpstr>
      <vt:lpstr>Predictive Model</vt:lpstr>
      <vt:lpstr>Accurancy</vt:lpstr>
      <vt:lpstr>Variables in DataSet</vt:lpstr>
      <vt:lpstr>Descriptive Statistics</vt:lpstr>
      <vt:lpstr>PowerPoint Presentation</vt:lpstr>
      <vt:lpstr>PowerPoint Presentation</vt:lpstr>
      <vt:lpstr>PowerPoint Presentation</vt:lpstr>
      <vt:lpstr>PowerPoint Presentation</vt:lpstr>
      <vt:lpstr>Machine Learning Model</vt:lpstr>
      <vt:lpstr>Correlation Analysis</vt:lpstr>
      <vt:lpstr>PowerPoint Presentation</vt:lpstr>
      <vt:lpstr>Correlation Analysis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Data Set</dc:title>
  <cp:lastModifiedBy>Kelepiri, Zoi</cp:lastModifiedBy>
  <cp:revision>68</cp:revision>
  <dcterms:modified xsi:type="dcterms:W3CDTF">2024-01-29T10:27:06Z</dcterms:modified>
</cp:coreProperties>
</file>