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422" r:id="rId2"/>
    <p:sldId id="423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D41"/>
    <a:srgbClr val="434DF3"/>
    <a:srgbClr val="C00000"/>
    <a:srgbClr val="2F61FF"/>
    <a:srgbClr val="4952FF"/>
    <a:srgbClr val="FF1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6197"/>
  </p:normalViewPr>
  <p:slideViewPr>
    <p:cSldViewPr snapToGrid="0" snapToObjects="1">
      <p:cViewPr>
        <p:scale>
          <a:sx n="159" d="100"/>
          <a:sy n="159" d="100"/>
        </p:scale>
        <p:origin x="1440" y="-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BAB6D-7E1E-0B46-9758-CA2E2B8212E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68A6D-60CE-A641-82A4-0F5E17AA1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exponential increase in metabolic rate with temperature is described the the Boltzmann Arrhenius factor, E = activation energy of respiratory complex, k = Boltzmann’s constant, Tb is the body temperature in the basal state in Kelvin</a:t>
            </a:r>
          </a:p>
          <a:p>
            <a:endParaRPr lang="en-US" dirty="0"/>
          </a:p>
          <a:p>
            <a:r>
              <a:rPr lang="en-US" dirty="0"/>
              <a:t>Metabolism versus temp ref: Patricia Schulte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17EF-08D2-C047-8D6D-3F46F7F823A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32350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94597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Metabolism scales exponentially with temperature, therefore we expect more arrivals and departures in years with warmer temperature extremes</a:t>
                      </a:r>
                    </a:p>
                    <a:p>
                      <a:endParaRPr lang="en-US" sz="1000" b="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Species that live in highly seasonal environments have unique adaptations that widen their thermal performance curve, therefore we expect few arrivals and departures in years with high seasonality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Arrivals and departures correspond with the magnitude and direction of temperature change as species track temperature isotherms poleward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  <a:endParaRPr lang="en-US" sz="1000" b="0" dirty="0">
                        <a:latin typeface="Helvetica" pitchFamily="2" charset="0"/>
                      </a:endParaRP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Arrivals and departures correspond with the magnitude of temperature change regardless of whether a region has experienced warming or cooling as species move through space to track preferred temperature conditions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7"/>
            <a:ext cx="2135981" cy="1291509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669744" y="290132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CA778-5C5C-8841-B9C5-174CBD210CFF}"/>
              </a:ext>
            </a:extLst>
          </p:cNvPr>
          <p:cNvSpPr txBox="1"/>
          <p:nvPr/>
        </p:nvSpPr>
        <p:spPr>
          <a:xfrm>
            <a:off x="1783440" y="289592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2B950-5B40-4743-BA53-892CA4100A48}"/>
              </a:ext>
            </a:extLst>
          </p:cNvPr>
          <p:cNvSpPr txBox="1"/>
          <p:nvPr/>
        </p:nvSpPr>
        <p:spPr>
          <a:xfrm>
            <a:off x="3709180" y="289591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146566" y="2670956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A95E5-7718-1643-9746-771FDDB77C4A}"/>
                  </a:ext>
                </a:extLst>
              </p:cNvPr>
              <p:cNvSpPr txBox="1"/>
              <p:nvPr/>
            </p:nvSpPr>
            <p:spPr>
              <a:xfrm>
                <a:off x="4374496" y="1706321"/>
                <a:ext cx="1699846" cy="29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 pitchFamily="2" charset="0"/>
                  </a:rPr>
                  <a:t>Metabolism </a:t>
                </a:r>
                <a:r>
                  <a:rPr lang="en-US" sz="1200" dirty="0">
                    <a:latin typeface="Helvetica" pitchFamily="2" charset="0"/>
                  </a:rPr>
                  <a:t>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200" dirty="0">
                    <a:latin typeface="Helvetica" pitchFamily="2" charset="0"/>
                  </a:rPr>
                  <a:t> </a:t>
                </a:r>
                <a:endParaRPr lang="en-US" sz="11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A95E5-7718-1643-9746-771FDDB7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96" y="1706321"/>
                <a:ext cx="1699846" cy="29283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83C60E4-ABE4-AC41-BEB9-9E4D2C52BCF1}"/>
              </a:ext>
            </a:extLst>
          </p:cNvPr>
          <p:cNvGrpSpPr/>
          <p:nvPr/>
        </p:nvGrpSpPr>
        <p:grpSpPr>
          <a:xfrm>
            <a:off x="4148959" y="1629506"/>
            <a:ext cx="2135981" cy="1291509"/>
            <a:chOff x="1754567" y="2653126"/>
            <a:chExt cx="2135981" cy="21359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149267-B55B-964B-B92E-426167C5BC3F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34FF6B-CE2F-8643-9E81-75C7D6751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F166DA2-BFEA-8641-8B1A-C3A0711798F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FB23B-CEF8-E849-86CF-725229F922B2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8B1D542-A0B8-6142-AED2-75AACAEC299B}"/>
              </a:ext>
            </a:extLst>
          </p:cNvPr>
          <p:cNvSpPr/>
          <p:nvPr/>
        </p:nvSpPr>
        <p:spPr>
          <a:xfrm rot="16200000" flipH="1" flipV="1">
            <a:off x="3488487" y="28665"/>
            <a:ext cx="1691455" cy="3799836"/>
          </a:xfrm>
          <a:prstGeom prst="arc">
            <a:avLst>
              <a:gd name="adj1" fmla="val 164576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6B80B-D048-684C-9A3B-752ECC6EFFBD}"/>
              </a:ext>
            </a:extLst>
          </p:cNvPr>
          <p:cNvSpPr txBox="1"/>
          <p:nvPr/>
        </p:nvSpPr>
        <p:spPr>
          <a:xfrm>
            <a:off x="2669744" y="437504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Month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6425F-C1B1-374F-A3AC-B7D77339FAE0}"/>
              </a:ext>
            </a:extLst>
          </p:cNvPr>
          <p:cNvSpPr txBox="1"/>
          <p:nvPr/>
        </p:nvSpPr>
        <p:spPr>
          <a:xfrm>
            <a:off x="1783440" y="436963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0DF57-C7CE-5C48-BDB4-ED7977E49D86}"/>
              </a:ext>
            </a:extLst>
          </p:cNvPr>
          <p:cNvSpPr txBox="1"/>
          <p:nvPr/>
        </p:nvSpPr>
        <p:spPr>
          <a:xfrm rot="16200000">
            <a:off x="1200285" y="34987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1CF0A-F666-E24F-B744-D8B64C401256}"/>
              </a:ext>
            </a:extLst>
          </p:cNvPr>
          <p:cNvSpPr txBox="1"/>
          <p:nvPr/>
        </p:nvSpPr>
        <p:spPr>
          <a:xfrm>
            <a:off x="3709180" y="436963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06DCAF-8FBC-384B-8895-1BB5E6B99D47}"/>
              </a:ext>
            </a:extLst>
          </p:cNvPr>
          <p:cNvGrpSpPr/>
          <p:nvPr/>
        </p:nvGrpSpPr>
        <p:grpSpPr>
          <a:xfrm>
            <a:off x="1811717" y="3112470"/>
            <a:ext cx="2135981" cy="1291509"/>
            <a:chOff x="1754567" y="2653126"/>
            <a:chExt cx="2135981" cy="213598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33A311-CC77-AB4B-9454-8380A5F41474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4AE88-779F-214E-AFEF-49CDBB753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1D9220-4899-8048-92E2-A763EBCFD7BF}"/>
              </a:ext>
            </a:extLst>
          </p:cNvPr>
          <p:cNvCxnSpPr>
            <a:cxnSpLocks/>
          </p:cNvCxnSpPr>
          <p:nvPr/>
        </p:nvCxnSpPr>
        <p:spPr>
          <a:xfrm>
            <a:off x="3015056" y="3212348"/>
            <a:ext cx="0" cy="107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2954883" y="371883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4806D-DBED-1948-B643-068D3DE71C0C}"/>
              </a:ext>
            </a:extLst>
          </p:cNvPr>
          <p:cNvGrpSpPr/>
          <p:nvPr/>
        </p:nvGrpSpPr>
        <p:grpSpPr>
          <a:xfrm>
            <a:off x="4156103" y="3112469"/>
            <a:ext cx="2135981" cy="1291509"/>
            <a:chOff x="1754567" y="2653126"/>
            <a:chExt cx="2135981" cy="213598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D968ED-91A4-E24E-BCFA-D19241B815F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731C05-9FE6-BC43-9EDA-B9C97CF29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DF348C-6DD3-E448-84BD-2DA4A2ACBCA9}"/>
              </a:ext>
            </a:extLst>
          </p:cNvPr>
          <p:cNvSpPr txBox="1"/>
          <p:nvPr/>
        </p:nvSpPr>
        <p:spPr>
          <a:xfrm>
            <a:off x="4610171" y="4384291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6BAE7-81AD-6446-85AF-DA277C211A79}"/>
              </a:ext>
            </a:extLst>
          </p:cNvPr>
          <p:cNvSpPr txBox="1"/>
          <p:nvPr/>
        </p:nvSpPr>
        <p:spPr>
          <a:xfrm rot="16200000">
            <a:off x="3609394" y="350800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Performance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632620B-E548-844E-9405-1740428779BC}"/>
              </a:ext>
            </a:extLst>
          </p:cNvPr>
          <p:cNvSpPr/>
          <p:nvPr/>
        </p:nvSpPr>
        <p:spPr>
          <a:xfrm>
            <a:off x="4249792" y="3444867"/>
            <a:ext cx="1984327" cy="592416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9BFD40C4-E520-7649-ADD2-BE58CA977A37}"/>
              </a:ext>
            </a:extLst>
          </p:cNvPr>
          <p:cNvSpPr/>
          <p:nvPr/>
        </p:nvSpPr>
        <p:spPr>
          <a:xfrm>
            <a:off x="4253631" y="3281884"/>
            <a:ext cx="1097952" cy="775019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11BB4B0-DC3F-E641-85A5-D41AC48E60E6}"/>
              </a:ext>
            </a:extLst>
          </p:cNvPr>
          <p:cNvSpPr/>
          <p:nvPr/>
        </p:nvSpPr>
        <p:spPr>
          <a:xfrm>
            <a:off x="5164854" y="3279704"/>
            <a:ext cx="1097952" cy="775019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A9B49-7067-134E-A9FF-3CAF2AAC45E0}"/>
              </a:ext>
            </a:extLst>
          </p:cNvPr>
          <p:cNvSpPr txBox="1"/>
          <p:nvPr/>
        </p:nvSpPr>
        <p:spPr>
          <a:xfrm>
            <a:off x="4778923" y="3090516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 seasonality tolerant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5E9B55-98BC-1442-8475-2D59ABF0587C}"/>
              </a:ext>
            </a:extLst>
          </p:cNvPr>
          <p:cNvSpPr txBox="1"/>
          <p:nvPr/>
        </p:nvSpPr>
        <p:spPr>
          <a:xfrm>
            <a:off x="4725125" y="4131599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 seasonality intolerant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063111-7755-3841-8746-9D0ED2E522A2}"/>
              </a:ext>
            </a:extLst>
          </p:cNvPr>
          <p:cNvCxnSpPr/>
          <p:nvPr/>
        </p:nvCxnSpPr>
        <p:spPr>
          <a:xfrm>
            <a:off x="5303654" y="3224912"/>
            <a:ext cx="0" cy="16516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28880-831E-6B42-97A2-4FA84337F600}"/>
              </a:ext>
            </a:extLst>
          </p:cNvPr>
          <p:cNvCxnSpPr>
            <a:cxnSpLocks/>
          </p:cNvCxnSpPr>
          <p:nvPr/>
        </p:nvCxnSpPr>
        <p:spPr>
          <a:xfrm flipH="1" flipV="1">
            <a:off x="4903959" y="4016978"/>
            <a:ext cx="77239" cy="123271"/>
          </a:xfrm>
          <a:prstGeom prst="straightConnector1">
            <a:avLst/>
          </a:prstGeom>
          <a:ln w="12700">
            <a:solidFill>
              <a:srgbClr val="495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9D0901-C33A-7B4E-A796-1B0C169EE85D}"/>
              </a:ext>
            </a:extLst>
          </p:cNvPr>
          <p:cNvCxnSpPr>
            <a:cxnSpLocks/>
          </p:cNvCxnSpPr>
          <p:nvPr/>
        </p:nvCxnSpPr>
        <p:spPr>
          <a:xfrm flipV="1">
            <a:off x="5666590" y="4013179"/>
            <a:ext cx="84629" cy="130868"/>
          </a:xfrm>
          <a:prstGeom prst="straightConnector1">
            <a:avLst/>
          </a:prstGeom>
          <a:ln w="12700">
            <a:solidFill>
              <a:srgbClr val="FF12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CDDAEF-D797-3344-8E7F-27D33D586705}"/>
              </a:ext>
            </a:extLst>
          </p:cNvPr>
          <p:cNvGrpSpPr/>
          <p:nvPr/>
        </p:nvGrpSpPr>
        <p:grpSpPr>
          <a:xfrm>
            <a:off x="1811717" y="4609429"/>
            <a:ext cx="2135981" cy="1291509"/>
            <a:chOff x="1754567" y="2653126"/>
            <a:chExt cx="2135981" cy="213598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080358-F149-E845-B0C7-FF26EBA3FA6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45B0EE-4E5D-3A42-BC41-15575C2E0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12FA730-AAEC-BC47-86AE-AEA0A8C37534}"/>
              </a:ext>
            </a:extLst>
          </p:cNvPr>
          <p:cNvSpPr txBox="1"/>
          <p:nvPr/>
        </p:nvSpPr>
        <p:spPr>
          <a:xfrm>
            <a:off x="2669744" y="588125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9608FB-621C-D240-BE52-C012373E3FB0}"/>
              </a:ext>
            </a:extLst>
          </p:cNvPr>
          <p:cNvSpPr txBox="1"/>
          <p:nvPr/>
        </p:nvSpPr>
        <p:spPr>
          <a:xfrm rot="16200000">
            <a:off x="1043879" y="5113732"/>
            <a:ext cx="1291506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Change in temperature from previous year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7BC4062-A970-0B49-B208-419B5BAB4AF3}"/>
              </a:ext>
            </a:extLst>
          </p:cNvPr>
          <p:cNvSpPr/>
          <p:nvPr/>
        </p:nvSpPr>
        <p:spPr>
          <a:xfrm>
            <a:off x="1904515" y="1706171"/>
            <a:ext cx="1875692" cy="1072198"/>
          </a:xfrm>
          <a:custGeom>
            <a:avLst/>
            <a:gdLst>
              <a:gd name="connsiteX0" fmla="*/ 0 w 1875692"/>
              <a:gd name="connsiteY0" fmla="*/ 937383 h 1072198"/>
              <a:gd name="connsiteX1" fmla="*/ 181708 w 1875692"/>
              <a:gd name="connsiteY1" fmla="*/ 1001860 h 1072198"/>
              <a:gd name="connsiteX2" fmla="*/ 410308 w 1875692"/>
              <a:gd name="connsiteY2" fmla="*/ 913937 h 1072198"/>
              <a:gd name="connsiteX3" fmla="*/ 586154 w 1875692"/>
              <a:gd name="connsiteY3" fmla="*/ 972552 h 1072198"/>
              <a:gd name="connsiteX4" fmla="*/ 756139 w 1875692"/>
              <a:gd name="connsiteY4" fmla="*/ 790844 h 1072198"/>
              <a:gd name="connsiteX5" fmla="*/ 1084385 w 1875692"/>
              <a:gd name="connsiteY5" fmla="*/ 5398 h 1072198"/>
              <a:gd name="connsiteX6" fmla="*/ 1459523 w 1875692"/>
              <a:gd name="connsiteY6" fmla="*/ 456737 h 1072198"/>
              <a:gd name="connsiteX7" fmla="*/ 1693985 w 1875692"/>
              <a:gd name="connsiteY7" fmla="*/ 702921 h 1072198"/>
              <a:gd name="connsiteX8" fmla="*/ 1875692 w 1875692"/>
              <a:gd name="connsiteY8" fmla="*/ 1072198 h 10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692" h="1072198">
                <a:moveTo>
                  <a:pt x="0" y="937383"/>
                </a:moveTo>
                <a:cubicBezTo>
                  <a:pt x="56661" y="971575"/>
                  <a:pt x="113323" y="1005768"/>
                  <a:pt x="181708" y="1001860"/>
                </a:cubicBezTo>
                <a:cubicBezTo>
                  <a:pt x="250093" y="997952"/>
                  <a:pt x="342900" y="918822"/>
                  <a:pt x="410308" y="913937"/>
                </a:cubicBezTo>
                <a:cubicBezTo>
                  <a:pt x="477716" y="909052"/>
                  <a:pt x="528516" y="993067"/>
                  <a:pt x="586154" y="972552"/>
                </a:cubicBezTo>
                <a:cubicBezTo>
                  <a:pt x="643792" y="952037"/>
                  <a:pt x="673101" y="952036"/>
                  <a:pt x="756139" y="790844"/>
                </a:cubicBezTo>
                <a:cubicBezTo>
                  <a:pt x="839178" y="629652"/>
                  <a:pt x="967154" y="61082"/>
                  <a:pt x="1084385" y="5398"/>
                </a:cubicBezTo>
                <a:cubicBezTo>
                  <a:pt x="1201616" y="-50287"/>
                  <a:pt x="1357923" y="340483"/>
                  <a:pt x="1459523" y="456737"/>
                </a:cubicBezTo>
                <a:cubicBezTo>
                  <a:pt x="1561123" y="572991"/>
                  <a:pt x="1624624" y="600344"/>
                  <a:pt x="1693985" y="702921"/>
                </a:cubicBezTo>
                <a:cubicBezTo>
                  <a:pt x="1763346" y="805498"/>
                  <a:pt x="1819519" y="938848"/>
                  <a:pt x="1875692" y="1072198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DA86693-2582-0E4D-BBAF-CF34FE5CC7B5}"/>
              </a:ext>
            </a:extLst>
          </p:cNvPr>
          <p:cNvSpPr/>
          <p:nvPr/>
        </p:nvSpPr>
        <p:spPr>
          <a:xfrm>
            <a:off x="1904515" y="3218900"/>
            <a:ext cx="1875692" cy="1072198"/>
          </a:xfrm>
          <a:custGeom>
            <a:avLst/>
            <a:gdLst>
              <a:gd name="connsiteX0" fmla="*/ 0 w 1875692"/>
              <a:gd name="connsiteY0" fmla="*/ 937383 h 1072198"/>
              <a:gd name="connsiteX1" fmla="*/ 181708 w 1875692"/>
              <a:gd name="connsiteY1" fmla="*/ 1001860 h 1072198"/>
              <a:gd name="connsiteX2" fmla="*/ 410308 w 1875692"/>
              <a:gd name="connsiteY2" fmla="*/ 913937 h 1072198"/>
              <a:gd name="connsiteX3" fmla="*/ 586154 w 1875692"/>
              <a:gd name="connsiteY3" fmla="*/ 972552 h 1072198"/>
              <a:gd name="connsiteX4" fmla="*/ 756139 w 1875692"/>
              <a:gd name="connsiteY4" fmla="*/ 790844 h 1072198"/>
              <a:gd name="connsiteX5" fmla="*/ 1084385 w 1875692"/>
              <a:gd name="connsiteY5" fmla="*/ 5398 h 1072198"/>
              <a:gd name="connsiteX6" fmla="*/ 1459523 w 1875692"/>
              <a:gd name="connsiteY6" fmla="*/ 456737 h 1072198"/>
              <a:gd name="connsiteX7" fmla="*/ 1693985 w 1875692"/>
              <a:gd name="connsiteY7" fmla="*/ 702921 h 1072198"/>
              <a:gd name="connsiteX8" fmla="*/ 1875692 w 1875692"/>
              <a:gd name="connsiteY8" fmla="*/ 1072198 h 10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692" h="1072198">
                <a:moveTo>
                  <a:pt x="0" y="937383"/>
                </a:moveTo>
                <a:cubicBezTo>
                  <a:pt x="56661" y="971575"/>
                  <a:pt x="113323" y="1005768"/>
                  <a:pt x="181708" y="1001860"/>
                </a:cubicBezTo>
                <a:cubicBezTo>
                  <a:pt x="250093" y="997952"/>
                  <a:pt x="342900" y="918822"/>
                  <a:pt x="410308" y="913937"/>
                </a:cubicBezTo>
                <a:cubicBezTo>
                  <a:pt x="477716" y="909052"/>
                  <a:pt x="528516" y="993067"/>
                  <a:pt x="586154" y="972552"/>
                </a:cubicBezTo>
                <a:cubicBezTo>
                  <a:pt x="643792" y="952037"/>
                  <a:pt x="673101" y="952036"/>
                  <a:pt x="756139" y="790844"/>
                </a:cubicBezTo>
                <a:cubicBezTo>
                  <a:pt x="839178" y="629652"/>
                  <a:pt x="967154" y="61082"/>
                  <a:pt x="1084385" y="5398"/>
                </a:cubicBezTo>
                <a:cubicBezTo>
                  <a:pt x="1201616" y="-50287"/>
                  <a:pt x="1357923" y="340483"/>
                  <a:pt x="1459523" y="456737"/>
                </a:cubicBezTo>
                <a:cubicBezTo>
                  <a:pt x="1561123" y="572991"/>
                  <a:pt x="1624624" y="600344"/>
                  <a:pt x="1693985" y="702921"/>
                </a:cubicBezTo>
                <a:cubicBezTo>
                  <a:pt x="1763346" y="805498"/>
                  <a:pt x="1819519" y="938848"/>
                  <a:pt x="1875692" y="1072198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D4BF2E-D39C-AD47-ACB6-1779E8C27771}"/>
              </a:ext>
            </a:extLst>
          </p:cNvPr>
          <p:cNvSpPr>
            <a:spLocks noChangeAspect="1"/>
          </p:cNvSpPr>
          <p:nvPr/>
        </p:nvSpPr>
        <p:spPr>
          <a:xfrm>
            <a:off x="3001109" y="320717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C46BDF-DD37-7B4B-AEEE-4FA7701702FC}"/>
              </a:ext>
            </a:extLst>
          </p:cNvPr>
          <p:cNvSpPr>
            <a:spLocks noChangeAspect="1"/>
          </p:cNvSpPr>
          <p:nvPr/>
        </p:nvSpPr>
        <p:spPr>
          <a:xfrm>
            <a:off x="3768971" y="426812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39566AC5-F5CC-F74B-88A9-1B9A5040D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62574"/>
              </p:ext>
            </p:extLst>
          </p:nvPr>
        </p:nvGraphicFramePr>
        <p:xfrm>
          <a:off x="5708087" y="6136953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74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745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92" name="Graphic 91" descr="Fish with solid fill">
            <a:extLst>
              <a:ext uri="{FF2B5EF4-FFF2-40B4-BE49-F238E27FC236}">
                <a16:creationId xmlns:a16="http://schemas.microsoft.com/office/drawing/2014/main" id="{C056DD61-1D37-0C41-8367-AC3B7F182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333195"/>
            <a:ext cx="173736" cy="173736"/>
          </a:xfrm>
          <a:prstGeom prst="rect">
            <a:avLst/>
          </a:prstGeom>
        </p:spPr>
      </p:pic>
      <p:pic>
        <p:nvPicPr>
          <p:cNvPr id="93" name="Graphic 92" descr="Fish with solid fill">
            <a:extLst>
              <a:ext uri="{FF2B5EF4-FFF2-40B4-BE49-F238E27FC236}">
                <a16:creationId xmlns:a16="http://schemas.microsoft.com/office/drawing/2014/main" id="{E72E3FCE-29D5-CD4E-9EA4-1ED6A4597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145568"/>
            <a:ext cx="173736" cy="173736"/>
          </a:xfrm>
          <a:prstGeom prst="rect">
            <a:avLst/>
          </a:prstGeom>
        </p:spPr>
      </p:pic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3651" y="4615662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867583" y="4209903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DD47F2-7810-4D48-93B9-116E0908A53B}"/>
              </a:ext>
            </a:extLst>
          </p:cNvPr>
          <p:cNvCxnSpPr>
            <a:cxnSpLocks/>
          </p:cNvCxnSpPr>
          <p:nvPr/>
        </p:nvCxnSpPr>
        <p:spPr>
          <a:xfrm flipV="1">
            <a:off x="6108424" y="4913370"/>
            <a:ext cx="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732B326-17AF-A949-9901-89DFA44BC931}"/>
              </a:ext>
            </a:extLst>
          </p:cNvPr>
          <p:cNvCxnSpPr>
            <a:cxnSpLocks/>
          </p:cNvCxnSpPr>
          <p:nvPr/>
        </p:nvCxnSpPr>
        <p:spPr>
          <a:xfrm>
            <a:off x="6108424" y="5491788"/>
            <a:ext cx="0" cy="14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Graphic 102" descr="Fish with solid fill">
            <a:extLst>
              <a:ext uri="{FF2B5EF4-FFF2-40B4-BE49-F238E27FC236}">
                <a16:creationId xmlns:a16="http://schemas.microsoft.com/office/drawing/2014/main" id="{8FF9646D-606F-8945-BB8E-9BAC5EDAF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1818" y="5034433"/>
            <a:ext cx="473213" cy="473213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32BD4A2C-6757-B445-BE50-4A538FBF50B0}"/>
              </a:ext>
            </a:extLst>
          </p:cNvPr>
          <p:cNvSpPr/>
          <p:nvPr/>
        </p:nvSpPr>
        <p:spPr>
          <a:xfrm>
            <a:off x="5381176" y="4986791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54078D3D-4BC6-864F-8432-9CA7502356CF}"/>
              </a:ext>
            </a:extLst>
          </p:cNvPr>
          <p:cNvSpPr/>
          <p:nvPr/>
        </p:nvSpPr>
        <p:spPr>
          <a:xfrm>
            <a:off x="5432387" y="5140300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FFF4F86-7434-1B4E-A67E-7BBE63E5EAC6}"/>
              </a:ext>
            </a:extLst>
          </p:cNvPr>
          <p:cNvSpPr/>
          <p:nvPr/>
        </p:nvSpPr>
        <p:spPr>
          <a:xfrm>
            <a:off x="5436665" y="5437936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9A49C7E-0F09-E647-966D-EF3141736581}"/>
              </a:ext>
            </a:extLst>
          </p:cNvPr>
          <p:cNvSpPr/>
          <p:nvPr/>
        </p:nvSpPr>
        <p:spPr>
          <a:xfrm>
            <a:off x="5388299" y="5596060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418735-457E-074F-A84C-6F560F83FEE4}"/>
              </a:ext>
            </a:extLst>
          </p:cNvPr>
          <p:cNvSpPr txBox="1"/>
          <p:nvPr/>
        </p:nvSpPr>
        <p:spPr>
          <a:xfrm>
            <a:off x="5097358" y="4923822"/>
            <a:ext cx="3201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5˚C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C265FA-1809-3D49-A978-0AD8ED282F00}"/>
              </a:ext>
            </a:extLst>
          </p:cNvPr>
          <p:cNvSpPr txBox="1"/>
          <p:nvPr/>
        </p:nvSpPr>
        <p:spPr>
          <a:xfrm>
            <a:off x="5129582" y="5076042"/>
            <a:ext cx="43622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28˚C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4FA8724-01F5-AC49-82C5-305D64BD2CBD}"/>
              </a:ext>
            </a:extLst>
          </p:cNvPr>
          <p:cNvCxnSpPr>
            <a:cxnSpLocks/>
          </p:cNvCxnSpPr>
          <p:nvPr/>
        </p:nvCxnSpPr>
        <p:spPr>
          <a:xfrm flipV="1">
            <a:off x="5127929" y="5005419"/>
            <a:ext cx="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CEFCAD-5A0D-7146-A2F4-2D5FBE46E151}"/>
              </a:ext>
            </a:extLst>
          </p:cNvPr>
          <p:cNvCxnSpPr>
            <a:cxnSpLocks/>
          </p:cNvCxnSpPr>
          <p:nvPr/>
        </p:nvCxnSpPr>
        <p:spPr>
          <a:xfrm>
            <a:off x="5127929" y="5438863"/>
            <a:ext cx="0" cy="14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4" name="Table 89">
            <a:extLst>
              <a:ext uri="{FF2B5EF4-FFF2-40B4-BE49-F238E27FC236}">
                <a16:creationId xmlns:a16="http://schemas.microsoft.com/office/drawing/2014/main" id="{E5CAC3A5-1CDD-4B45-A9B7-F1623896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70503"/>
              </p:ext>
            </p:extLst>
          </p:nvPr>
        </p:nvGraphicFramePr>
        <p:xfrm>
          <a:off x="4812853" y="6136953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05" name="Graphic 104" descr="Fish with solid fill">
            <a:extLst>
              <a:ext uri="{FF2B5EF4-FFF2-40B4-BE49-F238E27FC236}">
                <a16:creationId xmlns:a16="http://schemas.microsoft.com/office/drawing/2014/main" id="{FAB097EE-433F-EB4C-821F-36ED82F9C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095" y="6333195"/>
            <a:ext cx="173736" cy="173736"/>
          </a:xfrm>
          <a:prstGeom prst="rect">
            <a:avLst/>
          </a:prstGeom>
        </p:spPr>
      </p:pic>
      <p:pic>
        <p:nvPicPr>
          <p:cNvPr id="106" name="Graphic 105" descr="Fish with solid fill">
            <a:extLst>
              <a:ext uri="{FF2B5EF4-FFF2-40B4-BE49-F238E27FC236}">
                <a16:creationId xmlns:a16="http://schemas.microsoft.com/office/drawing/2014/main" id="{9EA73F72-B1D5-4B4C-9AD7-7D068719B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133" y="6521906"/>
            <a:ext cx="173736" cy="173736"/>
          </a:xfrm>
          <a:prstGeom prst="rect">
            <a:avLst/>
          </a:prstGeom>
        </p:spPr>
      </p:pic>
      <p:graphicFrame>
        <p:nvGraphicFramePr>
          <p:cNvPr id="107" name="Table 89">
            <a:extLst>
              <a:ext uri="{FF2B5EF4-FFF2-40B4-BE49-F238E27FC236}">
                <a16:creationId xmlns:a16="http://schemas.microsoft.com/office/drawing/2014/main" id="{9121F773-A916-694C-80A1-E8EE67F6B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56462"/>
              </p:ext>
            </p:extLst>
          </p:nvPr>
        </p:nvGraphicFramePr>
        <p:xfrm>
          <a:off x="4812853" y="6845872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08" name="Graphic 107" descr="Fish with solid fill">
            <a:extLst>
              <a:ext uri="{FF2B5EF4-FFF2-40B4-BE49-F238E27FC236}">
                <a16:creationId xmlns:a16="http://schemas.microsoft.com/office/drawing/2014/main" id="{C373D50B-65FF-F14A-A645-2C0841DE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095" y="7042114"/>
            <a:ext cx="173736" cy="173736"/>
          </a:xfrm>
          <a:prstGeom prst="rect">
            <a:avLst/>
          </a:prstGeom>
        </p:spPr>
      </p:pic>
      <p:pic>
        <p:nvPicPr>
          <p:cNvPr id="109" name="Graphic 108" descr="Fish with solid fill">
            <a:extLst>
              <a:ext uri="{FF2B5EF4-FFF2-40B4-BE49-F238E27FC236}">
                <a16:creationId xmlns:a16="http://schemas.microsoft.com/office/drawing/2014/main" id="{76375114-B24D-794D-832F-16230994D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337" y="7230825"/>
            <a:ext cx="173736" cy="173736"/>
          </a:xfrm>
          <a:prstGeom prst="rect">
            <a:avLst/>
          </a:prstGeom>
        </p:spPr>
      </p:pic>
      <p:graphicFrame>
        <p:nvGraphicFramePr>
          <p:cNvPr id="110" name="Table 89">
            <a:extLst>
              <a:ext uri="{FF2B5EF4-FFF2-40B4-BE49-F238E27FC236}">
                <a16:creationId xmlns:a16="http://schemas.microsoft.com/office/drawing/2014/main" id="{41A004CF-821E-DB44-94FB-986CF3723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66795"/>
              </p:ext>
            </p:extLst>
          </p:nvPr>
        </p:nvGraphicFramePr>
        <p:xfrm>
          <a:off x="5708087" y="6845872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11" name="Graphic 110" descr="Fish with solid fill">
            <a:extLst>
              <a:ext uri="{FF2B5EF4-FFF2-40B4-BE49-F238E27FC236}">
                <a16:creationId xmlns:a16="http://schemas.microsoft.com/office/drawing/2014/main" id="{14909567-B526-684C-B9C0-8BEFC5736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7042114"/>
            <a:ext cx="173736" cy="173736"/>
          </a:xfrm>
          <a:prstGeom prst="rect">
            <a:avLst/>
          </a:prstGeom>
        </p:spPr>
      </p:pic>
      <p:pic>
        <p:nvPicPr>
          <p:cNvPr id="112" name="Graphic 111" descr="Fish with solid fill">
            <a:extLst>
              <a:ext uri="{FF2B5EF4-FFF2-40B4-BE49-F238E27FC236}">
                <a16:creationId xmlns:a16="http://schemas.microsoft.com/office/drawing/2014/main" id="{68EF8DC2-8E7A-2940-91B0-820D465D4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571" y="7230825"/>
            <a:ext cx="173736" cy="1737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1B59D5-0532-BB45-97AD-E94FCE2B4EC8}"/>
              </a:ext>
            </a:extLst>
          </p:cNvPr>
          <p:cNvSpPr txBox="1"/>
          <p:nvPr/>
        </p:nvSpPr>
        <p:spPr>
          <a:xfrm>
            <a:off x="4068921" y="6265203"/>
            <a:ext cx="72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Warming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A206E3-9CAC-A040-9F13-6648BBAD37CF}"/>
              </a:ext>
            </a:extLst>
          </p:cNvPr>
          <p:cNvSpPr txBox="1"/>
          <p:nvPr/>
        </p:nvSpPr>
        <p:spPr>
          <a:xfrm>
            <a:off x="4068920" y="7024468"/>
            <a:ext cx="823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Cooling</a:t>
            </a:r>
          </a:p>
        </p:txBody>
      </p:sp>
      <p:pic>
        <p:nvPicPr>
          <p:cNvPr id="114" name="Graphic 113" descr="Fish with solid fill">
            <a:extLst>
              <a:ext uri="{FF2B5EF4-FFF2-40B4-BE49-F238E27FC236}">
                <a16:creationId xmlns:a16="http://schemas.microsoft.com/office/drawing/2014/main" id="{FD3909FC-2170-6743-933C-9A21385F3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241" y="6145568"/>
            <a:ext cx="173736" cy="173736"/>
          </a:xfrm>
          <a:prstGeom prst="rect">
            <a:avLst/>
          </a:prstGeom>
        </p:spPr>
      </p:pic>
      <p:pic>
        <p:nvPicPr>
          <p:cNvPr id="115" name="Graphic 114" descr="Fish with solid fill">
            <a:extLst>
              <a:ext uri="{FF2B5EF4-FFF2-40B4-BE49-F238E27FC236}">
                <a16:creationId xmlns:a16="http://schemas.microsoft.com/office/drawing/2014/main" id="{6371042F-DD41-F242-B845-3865C429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2807" y="6521906"/>
            <a:ext cx="173736" cy="173736"/>
          </a:xfrm>
          <a:prstGeom prst="rect">
            <a:avLst/>
          </a:prstGeom>
        </p:spPr>
      </p:pic>
      <p:pic>
        <p:nvPicPr>
          <p:cNvPr id="116" name="Graphic 115" descr="Fish with solid fill">
            <a:extLst>
              <a:ext uri="{FF2B5EF4-FFF2-40B4-BE49-F238E27FC236}">
                <a16:creationId xmlns:a16="http://schemas.microsoft.com/office/drawing/2014/main" id="{CB58F2FE-B15A-AF42-91E9-1AB5CB0F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857137"/>
            <a:ext cx="173736" cy="173736"/>
          </a:xfrm>
          <a:prstGeom prst="rect">
            <a:avLst/>
          </a:prstGeom>
        </p:spPr>
      </p:pic>
      <p:pic>
        <p:nvPicPr>
          <p:cNvPr id="117" name="Graphic 116" descr="Fish with solid fill">
            <a:extLst>
              <a:ext uri="{FF2B5EF4-FFF2-40B4-BE49-F238E27FC236}">
                <a16:creationId xmlns:a16="http://schemas.microsoft.com/office/drawing/2014/main" id="{2C5FA86C-596D-0940-A50A-8504ECBDD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241" y="6857137"/>
            <a:ext cx="173736" cy="173736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A256E-4CA3-D145-B49E-39F20E6D1BD6}"/>
              </a:ext>
            </a:extLst>
          </p:cNvPr>
          <p:cNvCxnSpPr>
            <a:cxnSpLocks/>
          </p:cNvCxnSpPr>
          <p:nvPr/>
        </p:nvCxnSpPr>
        <p:spPr>
          <a:xfrm>
            <a:off x="5433283" y="6422078"/>
            <a:ext cx="233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EA2230-9ACF-AC41-85D5-8999D0F4804E}"/>
              </a:ext>
            </a:extLst>
          </p:cNvPr>
          <p:cNvCxnSpPr>
            <a:cxnSpLocks/>
          </p:cNvCxnSpPr>
          <p:nvPr/>
        </p:nvCxnSpPr>
        <p:spPr>
          <a:xfrm>
            <a:off x="5433283" y="7131658"/>
            <a:ext cx="233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3003254" y="169389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3771116" y="275483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F0D64D0-50C6-6546-B013-6705A6F27BC8}"/>
              </a:ext>
            </a:extLst>
          </p:cNvPr>
          <p:cNvCxnSpPr>
            <a:cxnSpLocks/>
          </p:cNvCxnSpPr>
          <p:nvPr/>
        </p:nvCxnSpPr>
        <p:spPr>
          <a:xfrm flipH="1">
            <a:off x="1813981" y="5263657"/>
            <a:ext cx="2135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9108ECC-AB4F-794E-A2D6-EA8F95880166}"/>
              </a:ext>
            </a:extLst>
          </p:cNvPr>
          <p:cNvSpPr/>
          <p:nvPr/>
        </p:nvSpPr>
        <p:spPr>
          <a:xfrm flipV="1">
            <a:off x="1897692" y="4762817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8881723-22C9-C449-894F-E4A0B5A503C7}"/>
              </a:ext>
            </a:extLst>
          </p:cNvPr>
          <p:cNvSpPr txBox="1"/>
          <p:nvPr/>
        </p:nvSpPr>
        <p:spPr>
          <a:xfrm>
            <a:off x="1940333" y="4734883"/>
            <a:ext cx="72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41CBC74-D552-7A45-92BA-3778332A986A}"/>
              </a:ext>
            </a:extLst>
          </p:cNvPr>
          <p:cNvSpPr txBox="1"/>
          <p:nvPr/>
        </p:nvSpPr>
        <p:spPr>
          <a:xfrm>
            <a:off x="1940332" y="5494148"/>
            <a:ext cx="823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34DF3"/>
                </a:solidFill>
                <a:latin typeface="Helvetica" pitchFamily="2" charset="0"/>
              </a:rPr>
              <a:t>Cooling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5765579-1319-CA46-85DD-7D854E1BF841}"/>
              </a:ext>
            </a:extLst>
          </p:cNvPr>
          <p:cNvGrpSpPr/>
          <p:nvPr/>
        </p:nvGrpSpPr>
        <p:grpSpPr>
          <a:xfrm>
            <a:off x="1811717" y="6106539"/>
            <a:ext cx="2135981" cy="1291509"/>
            <a:chOff x="1754567" y="2653126"/>
            <a:chExt cx="2135981" cy="213598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5A82187-032B-E344-BCB7-B82D3386CF8A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AABE70-C523-8F40-B083-E3E73A6FA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06B5281-13AC-904F-B1FA-1769F513849B}"/>
              </a:ext>
            </a:extLst>
          </p:cNvPr>
          <p:cNvSpPr txBox="1"/>
          <p:nvPr/>
        </p:nvSpPr>
        <p:spPr>
          <a:xfrm>
            <a:off x="2669744" y="73783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CE54BC7-D26B-5A4B-88C4-548F7DC2557E}"/>
              </a:ext>
            </a:extLst>
          </p:cNvPr>
          <p:cNvSpPr txBox="1"/>
          <p:nvPr/>
        </p:nvSpPr>
        <p:spPr>
          <a:xfrm rot="16200000">
            <a:off x="951888" y="6669063"/>
            <a:ext cx="1407948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Magnitude of change in temperature from previous year</a:t>
            </a: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22E61AC7-DCE0-E84F-AD72-C4C31E6C7652}"/>
              </a:ext>
            </a:extLst>
          </p:cNvPr>
          <p:cNvSpPr/>
          <p:nvPr/>
        </p:nvSpPr>
        <p:spPr>
          <a:xfrm flipV="1">
            <a:off x="1897175" y="6244824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59ADFEC6-20F8-BA48-8F60-0F3275AE68B5}"/>
              </a:ext>
            </a:extLst>
          </p:cNvPr>
          <p:cNvSpPr/>
          <p:nvPr/>
        </p:nvSpPr>
        <p:spPr>
          <a:xfrm>
            <a:off x="1897175" y="6582955"/>
            <a:ext cx="1994722" cy="667512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6304828-D353-5143-919D-EBDE323D3839}"/>
              </a:ext>
            </a:extLst>
          </p:cNvPr>
          <p:cNvSpPr/>
          <p:nvPr/>
        </p:nvSpPr>
        <p:spPr>
          <a:xfrm>
            <a:off x="1897175" y="6749875"/>
            <a:ext cx="2020085" cy="52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A6C3FD0-9ABC-A944-AA54-87E3E2716161}"/>
              </a:ext>
            </a:extLst>
          </p:cNvPr>
          <p:cNvCxnSpPr>
            <a:cxnSpLocks/>
          </p:cNvCxnSpPr>
          <p:nvPr/>
        </p:nvCxnSpPr>
        <p:spPr>
          <a:xfrm flipH="1">
            <a:off x="1813981" y="6760767"/>
            <a:ext cx="2135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E1FA9-AB47-FF47-87E6-8EF923D93215}"/>
              </a:ext>
            </a:extLst>
          </p:cNvPr>
          <p:cNvCxnSpPr/>
          <p:nvPr/>
        </p:nvCxnSpPr>
        <p:spPr>
          <a:xfrm>
            <a:off x="1057275" y="3357563"/>
            <a:ext cx="0" cy="21359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25B318-0833-2647-95AE-A52358C3FEA5}"/>
              </a:ext>
            </a:extLst>
          </p:cNvPr>
          <p:cNvCxnSpPr>
            <a:cxnSpLocks/>
          </p:cNvCxnSpPr>
          <p:nvPr/>
        </p:nvCxnSpPr>
        <p:spPr>
          <a:xfrm flipH="1">
            <a:off x="1050131" y="5493544"/>
            <a:ext cx="21359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01DAB5-C0E9-D641-B183-4ACCABBD46C3}"/>
              </a:ext>
            </a:extLst>
          </p:cNvPr>
          <p:cNvSpPr txBox="1"/>
          <p:nvPr/>
        </p:nvSpPr>
        <p:spPr>
          <a:xfrm>
            <a:off x="1893094" y="5650706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855EB-1D2B-0F41-9EF9-2ADF29CB0434}"/>
              </a:ext>
            </a:extLst>
          </p:cNvPr>
          <p:cNvSpPr txBox="1"/>
          <p:nvPr/>
        </p:nvSpPr>
        <p:spPr>
          <a:xfrm>
            <a:off x="1050131" y="5499047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C4A97-4206-1F49-B695-4CD32B5D16DA}"/>
              </a:ext>
            </a:extLst>
          </p:cNvPr>
          <p:cNvSpPr txBox="1"/>
          <p:nvPr/>
        </p:nvSpPr>
        <p:spPr>
          <a:xfrm>
            <a:off x="3007520" y="5499047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E0710-1FD2-5840-BDC5-88517B598DDD}"/>
              </a:ext>
            </a:extLst>
          </p:cNvPr>
          <p:cNvSpPr txBox="1"/>
          <p:nvPr/>
        </p:nvSpPr>
        <p:spPr>
          <a:xfrm rot="16200000">
            <a:off x="392035" y="4244299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95A7C-8EAF-A044-9BDF-3ED292BDBF7D}"/>
              </a:ext>
            </a:extLst>
          </p:cNvPr>
          <p:cNvSpPr txBox="1"/>
          <p:nvPr/>
        </p:nvSpPr>
        <p:spPr>
          <a:xfrm>
            <a:off x="2175272" y="3625453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Maximum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6B3EB-0879-FF41-B4A3-571340D9E346}"/>
              </a:ext>
            </a:extLst>
          </p:cNvPr>
          <p:cNvSpPr txBox="1"/>
          <p:nvPr/>
        </p:nvSpPr>
        <p:spPr>
          <a:xfrm>
            <a:off x="5046148" y="4321679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Seasonality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D194A89D-CCCA-7842-8B69-FF8FEE3E3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4" b="11575"/>
          <a:stretch/>
        </p:blipFill>
        <p:spPr>
          <a:xfrm>
            <a:off x="1115337" y="3800765"/>
            <a:ext cx="2098439" cy="12495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66305-6205-9448-A0DC-DB8988CD1108}"/>
              </a:ext>
            </a:extLst>
          </p:cNvPr>
          <p:cNvSpPr txBox="1"/>
          <p:nvPr/>
        </p:nvSpPr>
        <p:spPr>
          <a:xfrm>
            <a:off x="3078956" y="4934016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Minimum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033122D-E649-1344-B80E-6B503DA1EEBA}"/>
              </a:ext>
            </a:extLst>
          </p:cNvPr>
          <p:cNvSpPr/>
          <p:nvPr/>
        </p:nvSpPr>
        <p:spPr>
          <a:xfrm flipV="1">
            <a:off x="2765428" y="6521620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rgbClr val="659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74A103-4594-B348-AC04-8047C9189958}"/>
              </a:ext>
            </a:extLst>
          </p:cNvPr>
          <p:cNvSpPr/>
          <p:nvPr/>
        </p:nvSpPr>
        <p:spPr>
          <a:xfrm>
            <a:off x="2765428" y="6859751"/>
            <a:ext cx="1994722" cy="667512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rgbClr val="659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603A0-B189-D84E-9636-1868A0D64AFF}"/>
              </a:ext>
            </a:extLst>
          </p:cNvPr>
          <p:cNvSpPr/>
          <p:nvPr/>
        </p:nvSpPr>
        <p:spPr>
          <a:xfrm>
            <a:off x="2765428" y="7026671"/>
            <a:ext cx="2020085" cy="52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213</Words>
  <Application>Microsoft Macintosh PowerPoint</Application>
  <PresentationFormat>Letter Paper (8.5x11 in)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15</cp:revision>
  <dcterms:created xsi:type="dcterms:W3CDTF">2021-03-24T14:41:39Z</dcterms:created>
  <dcterms:modified xsi:type="dcterms:W3CDTF">2021-03-24T17:14:26Z</dcterms:modified>
</cp:coreProperties>
</file>