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426" r:id="rId2"/>
  </p:sldIdLst>
  <p:sldSz cx="59436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43" d="100"/>
          <a:sy n="143" d="100"/>
        </p:scale>
        <p:origin x="2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7976E-9F0E-DF46-BEE6-B263DADB2CCE}" type="datetimeFigureOut">
              <a:rPr lang="en-US" smtClean="0"/>
              <a:t>9/12/21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22300-9B19-1044-A497-94F801105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1pPr>
    <a:lvl2pPr marL="29718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2pPr>
    <a:lvl3pPr marL="59436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3pPr>
    <a:lvl4pPr marL="89154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4pPr>
    <a:lvl5pPr marL="118872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5pPr>
    <a:lvl6pPr marL="148590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6pPr>
    <a:lvl7pPr marL="178308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7pPr>
    <a:lvl8pPr marL="208026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8pPr>
    <a:lvl9pPr marL="237744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tero.org/google-docs/?lUuKaw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otero.org/google-docs/?dGKkS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Hawkins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2003; Brown 2014; Vergés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2014)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Tropicalization may also be paired with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borealization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subsequent departure of higher-latitude species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(Fossheim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2015; Punzón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2021)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68A6D-60CE-A641-82A4-0F5E17AA1C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7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972715"/>
            <a:ext cx="5052060" cy="206925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121766"/>
            <a:ext cx="4457700" cy="143499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7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16442"/>
            <a:ext cx="1281589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16442"/>
            <a:ext cx="3770471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3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0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481774"/>
            <a:ext cx="5126355" cy="2472372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977536"/>
            <a:ext cx="5126355" cy="1300162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9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582208"/>
            <a:ext cx="252603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582208"/>
            <a:ext cx="252603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16443"/>
            <a:ext cx="5126355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457008"/>
            <a:ext cx="2514421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171065"/>
            <a:ext cx="2514421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457008"/>
            <a:ext cx="2526804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171065"/>
            <a:ext cx="2526804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8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855770"/>
            <a:ext cx="3008948" cy="4223808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855770"/>
            <a:ext cx="3008948" cy="4223808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0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16443"/>
            <a:ext cx="512635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582208"/>
            <a:ext cx="512635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EA79-B7C1-E245-85A8-5D7A58E35F5C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508838"/>
            <a:ext cx="200596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Table 4">
            <a:extLst>
              <a:ext uri="{FF2B5EF4-FFF2-40B4-BE49-F238E27FC236}">
                <a16:creationId xmlns:a16="http://schemas.microsoft.com/office/drawing/2014/main" id="{F4AB0005-246B-CB4E-B377-2D7AC6804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53245"/>
              </p:ext>
            </p:extLst>
          </p:nvPr>
        </p:nvGraphicFramePr>
        <p:xfrm>
          <a:off x="28575" y="0"/>
          <a:ext cx="5915025" cy="59436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102669">
                  <a:extLst>
                    <a:ext uri="{9D8B030D-6E8A-4147-A177-3AD203B41FA5}">
                      <a16:colId xmlns:a16="http://schemas.microsoft.com/office/drawing/2014/main" val="1878300171"/>
                    </a:ext>
                  </a:extLst>
                </a:gridCol>
                <a:gridCol w="2449203">
                  <a:extLst>
                    <a:ext uri="{9D8B030D-6E8A-4147-A177-3AD203B41FA5}">
                      <a16:colId xmlns:a16="http://schemas.microsoft.com/office/drawing/2014/main" val="2498546950"/>
                    </a:ext>
                  </a:extLst>
                </a:gridCol>
                <a:gridCol w="2363153">
                  <a:extLst>
                    <a:ext uri="{9D8B030D-6E8A-4147-A177-3AD203B41FA5}">
                      <a16:colId xmlns:a16="http://schemas.microsoft.com/office/drawing/2014/main" val="2554679951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Metabolic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11371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Seasonality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2492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Tropicalization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67350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Opportunistic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39254"/>
                  </a:ext>
                </a:extLst>
              </a:tr>
            </a:tbl>
          </a:graphicData>
        </a:graphic>
      </p:graphicFrame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B47F834-AB13-BA44-B793-682BF74DBC5A}"/>
              </a:ext>
            </a:extLst>
          </p:cNvPr>
          <p:cNvGrpSpPr/>
          <p:nvPr/>
        </p:nvGrpSpPr>
        <p:grpSpPr>
          <a:xfrm>
            <a:off x="1367833" y="1544850"/>
            <a:ext cx="2135981" cy="1148722"/>
            <a:chOff x="1754567" y="2653126"/>
            <a:chExt cx="2135981" cy="2135982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9FDA5FF-446E-0E46-8383-2EB39B5C3BB5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5ED8814-6C81-1E4B-B9A3-D0F8D1BD3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4" name="Freeform 243">
            <a:extLst>
              <a:ext uri="{FF2B5EF4-FFF2-40B4-BE49-F238E27FC236}">
                <a16:creationId xmlns:a16="http://schemas.microsoft.com/office/drawing/2014/main" id="{C51AA590-30F2-A449-918A-A617ABCB7B0F}"/>
              </a:ext>
            </a:extLst>
          </p:cNvPr>
          <p:cNvSpPr/>
          <p:nvPr/>
        </p:nvSpPr>
        <p:spPr>
          <a:xfrm>
            <a:off x="1395771" y="1715454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4F7E1C2F-C547-D844-844E-9CFD39A036AB}"/>
              </a:ext>
            </a:extLst>
          </p:cNvPr>
          <p:cNvSpPr>
            <a:spLocks noChangeAspect="1"/>
          </p:cNvSpPr>
          <p:nvPr/>
        </p:nvSpPr>
        <p:spPr>
          <a:xfrm>
            <a:off x="1425993" y="225201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F33A0938-A870-4C4A-BBDD-8BEAC98DCDA7}"/>
              </a:ext>
            </a:extLst>
          </p:cNvPr>
          <p:cNvSpPr>
            <a:spLocks noChangeAspect="1"/>
          </p:cNvSpPr>
          <p:nvPr/>
        </p:nvSpPr>
        <p:spPr>
          <a:xfrm>
            <a:off x="1705891" y="2015105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EC28EE29-2961-3E4D-9C7A-8AFB1379F2E6}"/>
              </a:ext>
            </a:extLst>
          </p:cNvPr>
          <p:cNvSpPr>
            <a:spLocks noChangeAspect="1"/>
          </p:cNvSpPr>
          <p:nvPr/>
        </p:nvSpPr>
        <p:spPr>
          <a:xfrm>
            <a:off x="1950946" y="229166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ABBE49A6-705A-8245-A811-0C0D14775397}"/>
              </a:ext>
            </a:extLst>
          </p:cNvPr>
          <p:cNvSpPr>
            <a:spLocks noChangeAspect="1"/>
          </p:cNvSpPr>
          <p:nvPr/>
        </p:nvSpPr>
        <p:spPr>
          <a:xfrm>
            <a:off x="2232807" y="170685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4502F40A-03A8-A149-8E86-118016217F13}"/>
              </a:ext>
            </a:extLst>
          </p:cNvPr>
          <p:cNvSpPr>
            <a:spLocks noChangeAspect="1"/>
          </p:cNvSpPr>
          <p:nvPr/>
        </p:nvSpPr>
        <p:spPr>
          <a:xfrm>
            <a:off x="2762784" y="176083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229DC0CA-3F86-1446-AEF9-E347EF94C4B8}"/>
              </a:ext>
            </a:extLst>
          </p:cNvPr>
          <p:cNvSpPr>
            <a:spLocks noChangeAspect="1"/>
          </p:cNvSpPr>
          <p:nvPr/>
        </p:nvSpPr>
        <p:spPr>
          <a:xfrm>
            <a:off x="3241166" y="1915643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C6614634-6D1B-DE49-8C02-96753E431AB9}"/>
              </a:ext>
            </a:extLst>
          </p:cNvPr>
          <p:cNvSpPr>
            <a:spLocks noChangeAspect="1"/>
          </p:cNvSpPr>
          <p:nvPr/>
        </p:nvSpPr>
        <p:spPr>
          <a:xfrm>
            <a:off x="2480995" y="244322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144AEA87-CACE-0743-AF6C-9E2E3F3A3CF8}"/>
              </a:ext>
            </a:extLst>
          </p:cNvPr>
          <p:cNvSpPr>
            <a:spLocks noChangeAspect="1"/>
          </p:cNvSpPr>
          <p:nvPr/>
        </p:nvSpPr>
        <p:spPr>
          <a:xfrm>
            <a:off x="2952738" y="2275993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F438A03-82FB-334E-8F16-C96C57DD0B70}"/>
              </a:ext>
            </a:extLst>
          </p:cNvPr>
          <p:cNvGrpSpPr/>
          <p:nvPr/>
        </p:nvGrpSpPr>
        <p:grpSpPr>
          <a:xfrm>
            <a:off x="1368804" y="46424"/>
            <a:ext cx="2135981" cy="1148722"/>
            <a:chOff x="1754567" y="2653126"/>
            <a:chExt cx="2135981" cy="2135982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A845D3-1E26-B349-8FAB-CCFC3F7DFC2D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DC01800-172B-7C4A-848A-B9EA37F41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0E97C21B-D4EA-9C43-8F20-A8052B42ED8D}"/>
              </a:ext>
            </a:extLst>
          </p:cNvPr>
          <p:cNvSpPr txBox="1"/>
          <p:nvPr/>
        </p:nvSpPr>
        <p:spPr>
          <a:xfrm>
            <a:off x="2285324" y="129923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4C0F754A-D2F7-B04C-8E6D-FBC0D074A8F9}"/>
              </a:ext>
            </a:extLst>
          </p:cNvPr>
          <p:cNvSpPr txBox="1"/>
          <p:nvPr/>
        </p:nvSpPr>
        <p:spPr>
          <a:xfrm rot="16200000">
            <a:off x="757372" y="441962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9867A13-CA67-7B4B-99C0-FB9722C40974}"/>
              </a:ext>
            </a:extLst>
          </p:cNvPr>
          <p:cNvSpPr txBox="1"/>
          <p:nvPr/>
        </p:nvSpPr>
        <p:spPr>
          <a:xfrm>
            <a:off x="2597474" y="30947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maximum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55A5C57-B986-D141-A665-7AC1CA045FEA}"/>
              </a:ext>
            </a:extLst>
          </p:cNvPr>
          <p:cNvSpPr txBox="1"/>
          <p:nvPr/>
        </p:nvSpPr>
        <p:spPr>
          <a:xfrm>
            <a:off x="2613911" y="967288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minimum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FDAB54E-F780-694A-AF31-FDC85B3FC785}"/>
              </a:ext>
            </a:extLst>
          </p:cNvPr>
          <p:cNvSpPr txBox="1"/>
          <p:nvPr/>
        </p:nvSpPr>
        <p:spPr>
          <a:xfrm>
            <a:off x="2958734" y="1499562"/>
            <a:ext cx="59675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pic>
        <p:nvPicPr>
          <p:cNvPr id="291" name="Graphic 290" descr="Earth globe: Americas with solid fill">
            <a:extLst>
              <a:ext uri="{FF2B5EF4-FFF2-40B4-BE49-F238E27FC236}">
                <a16:creationId xmlns:a16="http://schemas.microsoft.com/office/drawing/2014/main" id="{6EB7FC0E-6649-FC47-B227-67A027532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4341" y="3055729"/>
            <a:ext cx="1264001" cy="1264001"/>
          </a:xfrm>
          <a:prstGeom prst="rect">
            <a:avLst/>
          </a:prstGeom>
        </p:spPr>
      </p:pic>
      <p:sp>
        <p:nvSpPr>
          <p:cNvPr id="292" name="Arc 291">
            <a:extLst>
              <a:ext uri="{FF2B5EF4-FFF2-40B4-BE49-F238E27FC236}">
                <a16:creationId xmlns:a16="http://schemas.microsoft.com/office/drawing/2014/main" id="{1F2C34BF-E174-C249-85C1-AD403D496C4C}"/>
              </a:ext>
            </a:extLst>
          </p:cNvPr>
          <p:cNvSpPr/>
          <p:nvPr/>
        </p:nvSpPr>
        <p:spPr>
          <a:xfrm>
            <a:off x="3530476" y="2673117"/>
            <a:ext cx="1550155" cy="1153007"/>
          </a:xfrm>
          <a:prstGeom prst="arc">
            <a:avLst>
              <a:gd name="adj1" fmla="val 3094370"/>
              <a:gd name="adj2" fmla="val 86906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2">
            <a:extLst>
              <a:ext uri="{FF2B5EF4-FFF2-40B4-BE49-F238E27FC236}">
                <a16:creationId xmlns:a16="http://schemas.microsoft.com/office/drawing/2014/main" id="{3C1D490E-FCB1-CC44-A7BE-9F0B0EBE98FC}"/>
              </a:ext>
            </a:extLst>
          </p:cNvPr>
          <p:cNvSpPr/>
          <p:nvPr/>
        </p:nvSpPr>
        <p:spPr>
          <a:xfrm>
            <a:off x="1395771" y="214468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83650FFC-BFCA-5F40-BD14-897D42B89459}"/>
              </a:ext>
            </a:extLst>
          </p:cNvPr>
          <p:cNvSpPr>
            <a:spLocks noChangeAspect="1"/>
          </p:cNvSpPr>
          <p:nvPr/>
        </p:nvSpPr>
        <p:spPr>
          <a:xfrm>
            <a:off x="1425362" y="75330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2EFE524B-8F18-9D4E-A449-4ED633B66EDD}"/>
              </a:ext>
            </a:extLst>
          </p:cNvPr>
          <p:cNvSpPr>
            <a:spLocks noChangeAspect="1"/>
          </p:cNvSpPr>
          <p:nvPr/>
        </p:nvSpPr>
        <p:spPr>
          <a:xfrm>
            <a:off x="1698483" y="51399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26F34DAA-0DE6-DC4F-9E86-4651FBE8D746}"/>
              </a:ext>
            </a:extLst>
          </p:cNvPr>
          <p:cNvSpPr txBox="1"/>
          <p:nvPr/>
        </p:nvSpPr>
        <p:spPr>
          <a:xfrm>
            <a:off x="3519187" y="2945250"/>
            <a:ext cx="248149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Warming </a:t>
            </a:r>
            <a:r>
              <a:rPr lang="en-US" sz="600" dirty="0">
                <a:latin typeface="Helvetica" pitchFamily="2" charset="0"/>
                <a:sym typeface="Wingdings" pitchFamily="2" charset="2"/>
              </a:rPr>
              <a:t> Arrivals of warm-water species in temperate regions</a:t>
            </a: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D414FFDB-072A-3C4D-BC02-6F99D7AC626F}"/>
              </a:ext>
            </a:extLst>
          </p:cNvPr>
          <p:cNvSpPr>
            <a:spLocks noChangeAspect="1"/>
          </p:cNvSpPr>
          <p:nvPr/>
        </p:nvSpPr>
        <p:spPr>
          <a:xfrm>
            <a:off x="1954393" y="79568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81C0E1DA-FAB0-EB4B-B00F-B50241AE6120}"/>
              </a:ext>
            </a:extLst>
          </p:cNvPr>
          <p:cNvSpPr>
            <a:spLocks noChangeAspect="1"/>
          </p:cNvSpPr>
          <p:nvPr/>
        </p:nvSpPr>
        <p:spPr>
          <a:xfrm>
            <a:off x="2228343" y="19616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7D599EA3-F53D-FF48-96CB-D01157BCE925}"/>
              </a:ext>
            </a:extLst>
          </p:cNvPr>
          <p:cNvSpPr>
            <a:spLocks noChangeAspect="1"/>
          </p:cNvSpPr>
          <p:nvPr/>
        </p:nvSpPr>
        <p:spPr>
          <a:xfrm>
            <a:off x="2763990" y="25552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7183E0C-89BC-C94A-B12A-0319A01B785A}"/>
              </a:ext>
            </a:extLst>
          </p:cNvPr>
          <p:cNvSpPr>
            <a:spLocks noChangeAspect="1"/>
          </p:cNvSpPr>
          <p:nvPr/>
        </p:nvSpPr>
        <p:spPr>
          <a:xfrm>
            <a:off x="3241166" y="41675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CD0AA152-B424-7B4A-90D3-9AF142433440}"/>
              </a:ext>
            </a:extLst>
          </p:cNvPr>
          <p:cNvSpPr>
            <a:spLocks noChangeAspect="1"/>
          </p:cNvSpPr>
          <p:nvPr/>
        </p:nvSpPr>
        <p:spPr>
          <a:xfrm>
            <a:off x="2475946" y="949124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195A1F8B-B3BF-9F46-BB9F-09EFCE5BD9A4}"/>
              </a:ext>
            </a:extLst>
          </p:cNvPr>
          <p:cNvSpPr>
            <a:spLocks noChangeAspect="1"/>
          </p:cNvSpPr>
          <p:nvPr/>
        </p:nvSpPr>
        <p:spPr>
          <a:xfrm>
            <a:off x="2952738" y="76702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9FCA327D-B771-FD40-82D9-BCB9EB0E72A8}"/>
              </a:ext>
            </a:extLst>
          </p:cNvPr>
          <p:cNvSpPr>
            <a:spLocks noChangeAspect="1"/>
          </p:cNvSpPr>
          <p:nvPr/>
        </p:nvSpPr>
        <p:spPr>
          <a:xfrm>
            <a:off x="2633944" y="10786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D90059CD-3CA1-CE47-8ED1-8E82612728EB}"/>
              </a:ext>
            </a:extLst>
          </p:cNvPr>
          <p:cNvSpPr>
            <a:spLocks noChangeAspect="1"/>
          </p:cNvSpPr>
          <p:nvPr/>
        </p:nvSpPr>
        <p:spPr>
          <a:xfrm>
            <a:off x="2645162" y="1046331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9067E4E-5B4E-A14B-9DFB-C084F76ED61F}"/>
              </a:ext>
            </a:extLst>
          </p:cNvPr>
          <p:cNvSpPr txBox="1"/>
          <p:nvPr/>
        </p:nvSpPr>
        <p:spPr>
          <a:xfrm>
            <a:off x="1813977" y="117276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A53182F-ED1C-4146-93C7-54B8F1DCA842}"/>
              </a:ext>
            </a:extLst>
          </p:cNvPr>
          <p:cNvSpPr txBox="1"/>
          <p:nvPr/>
        </p:nvSpPr>
        <p:spPr>
          <a:xfrm>
            <a:off x="2827052" y="117276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7D3BA7DB-7B26-9B43-AA40-9CDF92AE9EC1}"/>
              </a:ext>
            </a:extLst>
          </p:cNvPr>
          <p:cNvSpPr txBox="1"/>
          <p:nvPr/>
        </p:nvSpPr>
        <p:spPr>
          <a:xfrm>
            <a:off x="2343715" y="117276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4C650B3-F0D2-6846-9655-2C5173E50F8E}"/>
              </a:ext>
            </a:extLst>
          </p:cNvPr>
          <p:cNvSpPr txBox="1"/>
          <p:nvPr/>
        </p:nvSpPr>
        <p:spPr>
          <a:xfrm>
            <a:off x="2284353" y="2797656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DB6C532A-F5E6-3948-B6BA-21A75FB76CB8}"/>
              </a:ext>
            </a:extLst>
          </p:cNvPr>
          <p:cNvSpPr txBox="1"/>
          <p:nvPr/>
        </p:nvSpPr>
        <p:spPr>
          <a:xfrm rot="16200000">
            <a:off x="756401" y="194038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F99E5E0-77F5-F546-8EA9-67E549AE79B0}"/>
              </a:ext>
            </a:extLst>
          </p:cNvPr>
          <p:cNvSpPr txBox="1"/>
          <p:nvPr/>
        </p:nvSpPr>
        <p:spPr>
          <a:xfrm>
            <a:off x="1813006" y="26711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B7FED9C-73F2-954E-926E-D3D90FBC046D}"/>
              </a:ext>
            </a:extLst>
          </p:cNvPr>
          <p:cNvSpPr txBox="1"/>
          <p:nvPr/>
        </p:nvSpPr>
        <p:spPr>
          <a:xfrm>
            <a:off x="2826081" y="26711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3655E1CF-3B35-1344-803D-AE50D146BBA4}"/>
              </a:ext>
            </a:extLst>
          </p:cNvPr>
          <p:cNvSpPr txBox="1"/>
          <p:nvPr/>
        </p:nvSpPr>
        <p:spPr>
          <a:xfrm>
            <a:off x="2342744" y="26711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7EDC676E-93DB-854A-BDEB-39232D7D436B}"/>
              </a:ext>
            </a:extLst>
          </p:cNvPr>
          <p:cNvCxnSpPr>
            <a:cxnSpLocks/>
          </p:cNvCxnSpPr>
          <p:nvPr/>
        </p:nvCxnSpPr>
        <p:spPr>
          <a:xfrm>
            <a:off x="1716749" y="2026840"/>
            <a:ext cx="0" cy="2377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5E122059-88C7-D543-A952-2B01BEBFC3CB}"/>
              </a:ext>
            </a:extLst>
          </p:cNvPr>
          <p:cNvCxnSpPr>
            <a:cxnSpLocks/>
          </p:cNvCxnSpPr>
          <p:nvPr/>
        </p:nvCxnSpPr>
        <p:spPr>
          <a:xfrm flipH="1">
            <a:off x="1685775" y="2262530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D8E162F6-C889-DE40-BC85-0463D2B7F042}"/>
              </a:ext>
            </a:extLst>
          </p:cNvPr>
          <p:cNvCxnSpPr>
            <a:cxnSpLocks/>
          </p:cNvCxnSpPr>
          <p:nvPr/>
        </p:nvCxnSpPr>
        <p:spPr>
          <a:xfrm flipH="1">
            <a:off x="1685775" y="202790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089E8151-96D1-2547-B0E1-AFEFC7DD5CE5}"/>
              </a:ext>
            </a:extLst>
          </p:cNvPr>
          <p:cNvCxnSpPr>
            <a:cxnSpLocks/>
          </p:cNvCxnSpPr>
          <p:nvPr/>
        </p:nvCxnSpPr>
        <p:spPr>
          <a:xfrm>
            <a:off x="2246523" y="1730183"/>
            <a:ext cx="2873" cy="5760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791E51DB-C645-1C4F-A680-0534300BA546}"/>
              </a:ext>
            </a:extLst>
          </p:cNvPr>
          <p:cNvCxnSpPr>
            <a:cxnSpLocks/>
          </p:cNvCxnSpPr>
          <p:nvPr/>
        </p:nvCxnSpPr>
        <p:spPr>
          <a:xfrm flipH="1">
            <a:off x="2217841" y="230859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247BFE0-0B08-1544-A189-92681D0646BA}"/>
              </a:ext>
            </a:extLst>
          </p:cNvPr>
          <p:cNvCxnSpPr>
            <a:cxnSpLocks/>
          </p:cNvCxnSpPr>
          <p:nvPr/>
        </p:nvCxnSpPr>
        <p:spPr>
          <a:xfrm flipH="1">
            <a:off x="2211336" y="172472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0CD4A8DB-50D3-984F-B397-08AF61E6308B}"/>
              </a:ext>
            </a:extLst>
          </p:cNvPr>
          <p:cNvCxnSpPr>
            <a:cxnSpLocks/>
          </p:cNvCxnSpPr>
          <p:nvPr/>
        </p:nvCxnSpPr>
        <p:spPr>
          <a:xfrm>
            <a:off x="2776500" y="1775963"/>
            <a:ext cx="1051" cy="6858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F6D1A93D-30C4-E047-AE62-2F6FFF811EA1}"/>
              </a:ext>
            </a:extLst>
          </p:cNvPr>
          <p:cNvCxnSpPr>
            <a:cxnSpLocks/>
          </p:cNvCxnSpPr>
          <p:nvPr/>
        </p:nvCxnSpPr>
        <p:spPr>
          <a:xfrm flipH="1">
            <a:off x="2747996" y="245921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C4D3FB2C-6A8A-3B48-91D5-C61035197EFE}"/>
              </a:ext>
            </a:extLst>
          </p:cNvPr>
          <p:cNvCxnSpPr>
            <a:cxnSpLocks/>
          </p:cNvCxnSpPr>
          <p:nvPr/>
        </p:nvCxnSpPr>
        <p:spPr>
          <a:xfrm flipH="1">
            <a:off x="2743407" y="1773217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B20D97E3-FF8A-5A43-A7C6-A52D395442A5}"/>
              </a:ext>
            </a:extLst>
          </p:cNvPr>
          <p:cNvCxnSpPr>
            <a:cxnSpLocks/>
          </p:cNvCxnSpPr>
          <p:nvPr/>
        </p:nvCxnSpPr>
        <p:spPr>
          <a:xfrm>
            <a:off x="3252154" y="1932325"/>
            <a:ext cx="0" cy="3551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25A39202-BB5D-3349-ABCE-19767F33AE40}"/>
              </a:ext>
            </a:extLst>
          </p:cNvPr>
          <p:cNvCxnSpPr>
            <a:cxnSpLocks/>
          </p:cNvCxnSpPr>
          <p:nvPr/>
        </p:nvCxnSpPr>
        <p:spPr>
          <a:xfrm flipH="1">
            <a:off x="3221264" y="228747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9246906F-0C94-B847-A583-F279AFB45F17}"/>
              </a:ext>
            </a:extLst>
          </p:cNvPr>
          <p:cNvCxnSpPr>
            <a:cxnSpLocks/>
          </p:cNvCxnSpPr>
          <p:nvPr/>
        </p:nvCxnSpPr>
        <p:spPr>
          <a:xfrm flipH="1">
            <a:off x="3212754" y="1928518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9E7F20A7-66AF-6246-8EC4-C0B46904CB0C}"/>
              </a:ext>
            </a:extLst>
          </p:cNvPr>
          <p:cNvCxnSpPr>
            <a:cxnSpLocks/>
          </p:cNvCxnSpPr>
          <p:nvPr/>
        </p:nvCxnSpPr>
        <p:spPr>
          <a:xfrm flipH="1">
            <a:off x="1445369" y="2262530"/>
            <a:ext cx="24569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1BE348B5-0E84-4D4C-B5EA-83EEEFB55017}"/>
              </a:ext>
            </a:extLst>
          </p:cNvPr>
          <p:cNvCxnSpPr>
            <a:cxnSpLocks/>
          </p:cNvCxnSpPr>
          <p:nvPr/>
        </p:nvCxnSpPr>
        <p:spPr>
          <a:xfrm flipH="1">
            <a:off x="1962804" y="2307180"/>
            <a:ext cx="27658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C0F8217-5B8E-D34E-8B63-11DC5E6B2B93}"/>
              </a:ext>
            </a:extLst>
          </p:cNvPr>
          <p:cNvCxnSpPr>
            <a:cxnSpLocks/>
          </p:cNvCxnSpPr>
          <p:nvPr/>
        </p:nvCxnSpPr>
        <p:spPr>
          <a:xfrm flipH="1">
            <a:off x="2487289" y="2459754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F7D6F27C-7DE8-074F-A260-B94E15D437AE}"/>
              </a:ext>
            </a:extLst>
          </p:cNvPr>
          <p:cNvCxnSpPr>
            <a:cxnSpLocks/>
          </p:cNvCxnSpPr>
          <p:nvPr/>
        </p:nvCxnSpPr>
        <p:spPr>
          <a:xfrm flipH="1">
            <a:off x="2952738" y="2289709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5854DF71-317A-A740-9476-70E1531D208C}"/>
              </a:ext>
            </a:extLst>
          </p:cNvPr>
          <p:cNvCxnSpPr>
            <a:cxnSpLocks/>
          </p:cNvCxnSpPr>
          <p:nvPr/>
        </p:nvCxnSpPr>
        <p:spPr>
          <a:xfrm>
            <a:off x="2990400" y="1535138"/>
            <a:ext cx="0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062FD1A5-0A83-C240-8856-728D1D15CB55}"/>
              </a:ext>
            </a:extLst>
          </p:cNvPr>
          <p:cNvCxnSpPr>
            <a:cxnSpLocks/>
          </p:cNvCxnSpPr>
          <p:nvPr/>
        </p:nvCxnSpPr>
        <p:spPr>
          <a:xfrm flipH="1">
            <a:off x="2959510" y="1626578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A7227C2A-E09C-F74D-AC53-994B44EA7884}"/>
              </a:ext>
            </a:extLst>
          </p:cNvPr>
          <p:cNvCxnSpPr>
            <a:cxnSpLocks/>
          </p:cNvCxnSpPr>
          <p:nvPr/>
        </p:nvCxnSpPr>
        <p:spPr>
          <a:xfrm flipH="1">
            <a:off x="2959510" y="153843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F3F6E8AB-3DA0-594F-AA9D-1BA26AF2EBCC}"/>
              </a:ext>
            </a:extLst>
          </p:cNvPr>
          <p:cNvGrpSpPr/>
          <p:nvPr/>
        </p:nvGrpSpPr>
        <p:grpSpPr>
          <a:xfrm>
            <a:off x="1361827" y="3026266"/>
            <a:ext cx="2135981" cy="1148722"/>
            <a:chOff x="1754567" y="2653126"/>
            <a:chExt cx="2135981" cy="2135982"/>
          </a:xfrm>
        </p:grpSpPr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B9F3FE1-FA69-B147-9A1E-E5FA96837521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B7B4F6F2-BAD0-3F4E-85CF-155788425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E2959AFB-679E-B147-8A6C-4573D6E2EB6F}"/>
              </a:ext>
            </a:extLst>
          </p:cNvPr>
          <p:cNvSpPr txBox="1"/>
          <p:nvPr/>
        </p:nvSpPr>
        <p:spPr>
          <a:xfrm rot="16200000">
            <a:off x="750395" y="342180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85AB1A2F-BE1B-8B45-84A3-D6FFD5266CB6}"/>
              </a:ext>
            </a:extLst>
          </p:cNvPr>
          <p:cNvSpPr txBox="1"/>
          <p:nvPr/>
        </p:nvSpPr>
        <p:spPr>
          <a:xfrm>
            <a:off x="1807000" y="415260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3E21A930-07F5-F84E-8F01-4AC1A7324727}"/>
              </a:ext>
            </a:extLst>
          </p:cNvPr>
          <p:cNvSpPr txBox="1"/>
          <p:nvPr/>
        </p:nvSpPr>
        <p:spPr>
          <a:xfrm>
            <a:off x="2820075" y="415260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7F015B06-186C-A941-B4E9-96A74D1562C1}"/>
              </a:ext>
            </a:extLst>
          </p:cNvPr>
          <p:cNvSpPr txBox="1"/>
          <p:nvPr/>
        </p:nvSpPr>
        <p:spPr>
          <a:xfrm>
            <a:off x="2336738" y="415260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03CD92E-341C-484E-8B0D-0E7413E735D8}"/>
              </a:ext>
            </a:extLst>
          </p:cNvPr>
          <p:cNvSpPr txBox="1"/>
          <p:nvPr/>
        </p:nvSpPr>
        <p:spPr>
          <a:xfrm>
            <a:off x="2242614" y="428867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B421D594-7BC2-2441-B1E4-87E7DB92CEBD}"/>
              </a:ext>
            </a:extLst>
          </p:cNvPr>
          <p:cNvSpPr txBox="1"/>
          <p:nvPr/>
        </p:nvSpPr>
        <p:spPr>
          <a:xfrm>
            <a:off x="3007626" y="3004814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Warming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5A72330-4094-CD4A-AF70-15AFDD8311A6}"/>
              </a:ext>
            </a:extLst>
          </p:cNvPr>
          <p:cNvSpPr txBox="1"/>
          <p:nvPr/>
        </p:nvSpPr>
        <p:spPr>
          <a:xfrm>
            <a:off x="3011890" y="3952864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Cooling</a:t>
            </a:r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8DEB243F-AE2C-B947-BEF4-0CFFE3749F56}"/>
              </a:ext>
            </a:extLst>
          </p:cNvPr>
          <p:cNvCxnSpPr>
            <a:cxnSpLocks/>
          </p:cNvCxnSpPr>
          <p:nvPr/>
        </p:nvCxnSpPr>
        <p:spPr>
          <a:xfrm flipV="1">
            <a:off x="3042300" y="3046239"/>
            <a:ext cx="0" cy="116368"/>
          </a:xfrm>
          <a:prstGeom prst="straightConnector1">
            <a:avLst/>
          </a:prstGeom>
          <a:ln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A817C6C9-4F22-9C4E-A6AC-D6EAA5A0EC6E}"/>
              </a:ext>
            </a:extLst>
          </p:cNvPr>
          <p:cNvCxnSpPr>
            <a:cxnSpLocks/>
          </p:cNvCxnSpPr>
          <p:nvPr/>
        </p:nvCxnSpPr>
        <p:spPr>
          <a:xfrm>
            <a:off x="3049277" y="3997098"/>
            <a:ext cx="0" cy="116287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83355B97-CA02-434E-913E-8E8DA5C0C067}"/>
              </a:ext>
            </a:extLst>
          </p:cNvPr>
          <p:cNvCxnSpPr>
            <a:cxnSpLocks/>
          </p:cNvCxnSpPr>
          <p:nvPr/>
        </p:nvCxnSpPr>
        <p:spPr>
          <a:xfrm flipV="1">
            <a:off x="1962107" y="3249620"/>
            <a:ext cx="0" cy="265739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DEDD06B0-8645-EA42-9439-97A077F77129}"/>
              </a:ext>
            </a:extLst>
          </p:cNvPr>
          <p:cNvCxnSpPr>
            <a:cxnSpLocks/>
          </p:cNvCxnSpPr>
          <p:nvPr/>
        </p:nvCxnSpPr>
        <p:spPr>
          <a:xfrm>
            <a:off x="2504202" y="3210712"/>
            <a:ext cx="0" cy="6400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E68EA8DE-C603-AA4D-B37E-4ED1A805EF78}"/>
              </a:ext>
            </a:extLst>
          </p:cNvPr>
          <p:cNvCxnSpPr>
            <a:cxnSpLocks/>
          </p:cNvCxnSpPr>
          <p:nvPr/>
        </p:nvCxnSpPr>
        <p:spPr>
          <a:xfrm>
            <a:off x="1702059" y="3746935"/>
            <a:ext cx="0" cy="9042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77812E0A-C558-4B41-9C27-55545E76300F}"/>
              </a:ext>
            </a:extLst>
          </p:cNvPr>
          <p:cNvCxnSpPr>
            <a:cxnSpLocks/>
          </p:cNvCxnSpPr>
          <p:nvPr/>
        </p:nvCxnSpPr>
        <p:spPr>
          <a:xfrm flipV="1">
            <a:off x="2804500" y="3787283"/>
            <a:ext cx="0" cy="165570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64D96862-AC2F-2D4A-A242-92FF330E7B13}"/>
              </a:ext>
            </a:extLst>
          </p:cNvPr>
          <p:cNvCxnSpPr>
            <a:cxnSpLocks/>
          </p:cNvCxnSpPr>
          <p:nvPr/>
        </p:nvCxnSpPr>
        <p:spPr>
          <a:xfrm>
            <a:off x="2246895" y="3787283"/>
            <a:ext cx="0" cy="165581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3B65BBE-3788-5248-8DF8-5D82F1B62C8A}"/>
              </a:ext>
            </a:extLst>
          </p:cNvPr>
          <p:cNvGrpSpPr/>
          <p:nvPr/>
        </p:nvGrpSpPr>
        <p:grpSpPr>
          <a:xfrm>
            <a:off x="3702765" y="1545673"/>
            <a:ext cx="2135981" cy="1148722"/>
            <a:chOff x="1754567" y="2653126"/>
            <a:chExt cx="2135981" cy="2135982"/>
          </a:xfrm>
        </p:grpSpPr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C954E4B7-7030-C649-8A37-F2CF4C22135E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A8059EE9-961D-234A-8291-CB3CC1ED57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2" name="TextBox 371">
            <a:extLst>
              <a:ext uri="{FF2B5EF4-FFF2-40B4-BE49-F238E27FC236}">
                <a16:creationId xmlns:a16="http://schemas.microsoft.com/office/drawing/2014/main" id="{AD5A25E6-5AF6-1B4D-AB9D-1BD51B3D74A2}"/>
              </a:ext>
            </a:extLst>
          </p:cNvPr>
          <p:cNvSpPr txBox="1"/>
          <p:nvPr/>
        </p:nvSpPr>
        <p:spPr>
          <a:xfrm rot="16200000">
            <a:off x="3007246" y="1999816"/>
            <a:ext cx="127008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Count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1CB5B79D-DABF-BD41-9E8A-1A2A3C63538B}"/>
              </a:ext>
            </a:extLst>
          </p:cNvPr>
          <p:cNvSpPr txBox="1"/>
          <p:nvPr/>
        </p:nvSpPr>
        <p:spPr>
          <a:xfrm>
            <a:off x="3787861" y="1498721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seasonality,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arrivals,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departures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AAA2AD32-52DD-1740-9D71-786651983387}"/>
              </a:ext>
            </a:extLst>
          </p:cNvPr>
          <p:cNvSpPr txBox="1"/>
          <p:nvPr/>
        </p:nvSpPr>
        <p:spPr>
          <a:xfrm>
            <a:off x="4840088" y="1498516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seasonality,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arrivals,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departures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50F7F937-5B9E-4947-B227-7EEF43A5837A}"/>
              </a:ext>
            </a:extLst>
          </p:cNvPr>
          <p:cNvSpPr txBox="1"/>
          <p:nvPr/>
        </p:nvSpPr>
        <p:spPr>
          <a:xfrm>
            <a:off x="4338411" y="279833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5AD7F293-48AE-7347-8B3F-79F617D184E1}"/>
              </a:ext>
            </a:extLst>
          </p:cNvPr>
          <p:cNvGrpSpPr/>
          <p:nvPr/>
        </p:nvGrpSpPr>
        <p:grpSpPr>
          <a:xfrm>
            <a:off x="4750791" y="3067713"/>
            <a:ext cx="1073425" cy="1148722"/>
            <a:chOff x="1754567" y="2653126"/>
            <a:chExt cx="2135981" cy="2135982"/>
          </a:xfrm>
        </p:grpSpPr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4A25639D-417C-4A47-8840-6F1A18916329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47706C10-36A5-2E4E-9167-EB948A150A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9" name="TextBox 378">
            <a:extLst>
              <a:ext uri="{FF2B5EF4-FFF2-40B4-BE49-F238E27FC236}">
                <a16:creationId xmlns:a16="http://schemas.microsoft.com/office/drawing/2014/main" id="{0A16158F-9A41-5345-BAF8-AE1F790B5476}"/>
              </a:ext>
            </a:extLst>
          </p:cNvPr>
          <p:cNvSpPr txBox="1"/>
          <p:nvPr/>
        </p:nvSpPr>
        <p:spPr>
          <a:xfrm>
            <a:off x="4905400" y="4184215"/>
            <a:ext cx="9402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Marine Diversity</a:t>
            </a:r>
          </a:p>
        </p:txBody>
      </p:sp>
      <p:sp>
        <p:nvSpPr>
          <p:cNvPr id="380" name="Freeform 379">
            <a:extLst>
              <a:ext uri="{FF2B5EF4-FFF2-40B4-BE49-F238E27FC236}">
                <a16:creationId xmlns:a16="http://schemas.microsoft.com/office/drawing/2014/main" id="{8D167202-44A1-0342-8637-ABAD86118747}"/>
              </a:ext>
            </a:extLst>
          </p:cNvPr>
          <p:cNvSpPr/>
          <p:nvPr/>
        </p:nvSpPr>
        <p:spPr>
          <a:xfrm>
            <a:off x="4821058" y="3208550"/>
            <a:ext cx="582741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89" h="929514">
                <a:moveTo>
                  <a:pt x="0" y="0"/>
                </a:moveTo>
                <a:cubicBezTo>
                  <a:pt x="17003" y="98871"/>
                  <a:pt x="34006" y="197742"/>
                  <a:pt x="68013" y="279610"/>
                </a:cubicBezTo>
                <a:cubicBezTo>
                  <a:pt x="102020" y="361478"/>
                  <a:pt x="201521" y="424452"/>
                  <a:pt x="204040" y="491206"/>
                </a:cubicBezTo>
                <a:cubicBezTo>
                  <a:pt x="206559" y="557960"/>
                  <a:pt x="112096" y="607081"/>
                  <a:pt x="83127" y="680132"/>
                </a:cubicBezTo>
                <a:cubicBezTo>
                  <a:pt x="54158" y="753183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595959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0">
            <a:extLst>
              <a:ext uri="{FF2B5EF4-FFF2-40B4-BE49-F238E27FC236}">
                <a16:creationId xmlns:a16="http://schemas.microsoft.com/office/drawing/2014/main" id="{49106AF4-0EB9-9B48-8B50-E015B6561E84}"/>
              </a:ext>
            </a:extLst>
          </p:cNvPr>
          <p:cNvSpPr/>
          <p:nvPr/>
        </p:nvSpPr>
        <p:spPr>
          <a:xfrm>
            <a:off x="4770581" y="3203103"/>
            <a:ext cx="831913" cy="942142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204089"/>
              <a:gd name="connsiteY0" fmla="*/ 0 h 1132801"/>
              <a:gd name="connsiteX1" fmla="*/ 68013 w 204089"/>
              <a:gd name="connsiteY1" fmla="*/ 279610 h 1132801"/>
              <a:gd name="connsiteX2" fmla="*/ 204040 w 204089"/>
              <a:gd name="connsiteY2" fmla="*/ 491206 h 1132801"/>
              <a:gd name="connsiteX3" fmla="*/ 83127 w 204089"/>
              <a:gd name="connsiteY3" fmla="*/ 680132 h 1132801"/>
              <a:gd name="connsiteX4" fmla="*/ 15789 w 204089"/>
              <a:gd name="connsiteY4" fmla="*/ 1132801 h 1132801"/>
              <a:gd name="connsiteX0" fmla="*/ 0 w 204089"/>
              <a:gd name="connsiteY0" fmla="*/ 0 h 1132926"/>
              <a:gd name="connsiteX1" fmla="*/ 68013 w 204089"/>
              <a:gd name="connsiteY1" fmla="*/ 279610 h 1132926"/>
              <a:gd name="connsiteX2" fmla="*/ 204040 w 204089"/>
              <a:gd name="connsiteY2" fmla="*/ 491206 h 1132926"/>
              <a:gd name="connsiteX3" fmla="*/ 83127 w 204089"/>
              <a:gd name="connsiteY3" fmla="*/ 680132 h 1132926"/>
              <a:gd name="connsiteX4" fmla="*/ 15789 w 204089"/>
              <a:gd name="connsiteY4" fmla="*/ 1132801 h 1132926"/>
              <a:gd name="connsiteX0" fmla="*/ 0 w 218528"/>
              <a:gd name="connsiteY0" fmla="*/ 0 h 1411107"/>
              <a:gd name="connsiteX1" fmla="*/ 82452 w 218528"/>
              <a:gd name="connsiteY1" fmla="*/ 557791 h 1411107"/>
              <a:gd name="connsiteX2" fmla="*/ 218479 w 218528"/>
              <a:gd name="connsiteY2" fmla="*/ 769387 h 1411107"/>
              <a:gd name="connsiteX3" fmla="*/ 97566 w 218528"/>
              <a:gd name="connsiteY3" fmla="*/ 958313 h 1411107"/>
              <a:gd name="connsiteX4" fmla="*/ 30228 w 218528"/>
              <a:gd name="connsiteY4" fmla="*/ 1410982 h 1411107"/>
              <a:gd name="connsiteX0" fmla="*/ 0 w 218765"/>
              <a:gd name="connsiteY0" fmla="*/ 0 h 1411107"/>
              <a:gd name="connsiteX1" fmla="*/ 59975 w 218765"/>
              <a:gd name="connsiteY1" fmla="*/ 594132 h 1411107"/>
              <a:gd name="connsiteX2" fmla="*/ 218479 w 218765"/>
              <a:gd name="connsiteY2" fmla="*/ 769387 h 1411107"/>
              <a:gd name="connsiteX3" fmla="*/ 97566 w 218765"/>
              <a:gd name="connsiteY3" fmla="*/ 958313 h 1411107"/>
              <a:gd name="connsiteX4" fmla="*/ 30228 w 218765"/>
              <a:gd name="connsiteY4" fmla="*/ 1410982 h 1411107"/>
              <a:gd name="connsiteX0" fmla="*/ 0 w 218531"/>
              <a:gd name="connsiteY0" fmla="*/ 0 h 1411094"/>
              <a:gd name="connsiteX1" fmla="*/ 59975 w 218531"/>
              <a:gd name="connsiteY1" fmla="*/ 594132 h 1411094"/>
              <a:gd name="connsiteX2" fmla="*/ 218479 w 218531"/>
              <a:gd name="connsiteY2" fmla="*/ 769387 h 1411094"/>
              <a:gd name="connsiteX3" fmla="*/ 77132 w 218531"/>
              <a:gd name="connsiteY3" fmla="*/ 912889 h 1411094"/>
              <a:gd name="connsiteX4" fmla="*/ 30228 w 218531"/>
              <a:gd name="connsiteY4" fmla="*/ 1410982 h 1411094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28185 w 216488"/>
              <a:gd name="connsiteY4" fmla="*/ 1333760 h 1333872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17967 w 216488"/>
              <a:gd name="connsiteY4" fmla="*/ 1333760 h 1333872"/>
              <a:gd name="connsiteX0" fmla="*/ 0 w 216437"/>
              <a:gd name="connsiteY0" fmla="*/ 0 h 1333875"/>
              <a:gd name="connsiteX1" fmla="*/ 57932 w 216437"/>
              <a:gd name="connsiteY1" fmla="*/ 516910 h 1333875"/>
              <a:gd name="connsiteX2" fmla="*/ 216436 w 216437"/>
              <a:gd name="connsiteY2" fmla="*/ 692165 h 1333875"/>
              <a:gd name="connsiteX3" fmla="*/ 60785 w 216437"/>
              <a:gd name="connsiteY3" fmla="*/ 844752 h 1333875"/>
              <a:gd name="connsiteX4" fmla="*/ 17967 w 216437"/>
              <a:gd name="connsiteY4" fmla="*/ 1333760 h 1333875"/>
              <a:gd name="connsiteX0" fmla="*/ 0 w 216437"/>
              <a:gd name="connsiteY0" fmla="*/ 0 h 1333888"/>
              <a:gd name="connsiteX1" fmla="*/ 57932 w 216437"/>
              <a:gd name="connsiteY1" fmla="*/ 516910 h 1333888"/>
              <a:gd name="connsiteX2" fmla="*/ 216436 w 216437"/>
              <a:gd name="connsiteY2" fmla="*/ 692165 h 1333888"/>
              <a:gd name="connsiteX3" fmla="*/ 60785 w 216437"/>
              <a:gd name="connsiteY3" fmla="*/ 890178 h 1333888"/>
              <a:gd name="connsiteX4" fmla="*/ 17967 w 216437"/>
              <a:gd name="connsiteY4" fmla="*/ 1333760 h 133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37" h="1333888">
                <a:moveTo>
                  <a:pt x="0" y="0"/>
                </a:moveTo>
                <a:cubicBezTo>
                  <a:pt x="17003" y="98871"/>
                  <a:pt x="21859" y="401549"/>
                  <a:pt x="57932" y="516910"/>
                </a:cubicBezTo>
                <a:cubicBezTo>
                  <a:pt x="94005" y="632271"/>
                  <a:pt x="215961" y="629954"/>
                  <a:pt x="216436" y="692165"/>
                </a:cubicBezTo>
                <a:cubicBezTo>
                  <a:pt x="216911" y="754376"/>
                  <a:pt x="89754" y="817127"/>
                  <a:pt x="60785" y="890178"/>
                </a:cubicBezTo>
                <a:cubicBezTo>
                  <a:pt x="31816" y="963229"/>
                  <a:pt x="25119" y="1341888"/>
                  <a:pt x="17967" y="1333760"/>
                </a:cubicBezTo>
              </a:path>
            </a:pathLst>
          </a:custGeom>
          <a:ln w="12700">
            <a:solidFill>
              <a:srgbClr val="2F61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1">
            <a:extLst>
              <a:ext uri="{FF2B5EF4-FFF2-40B4-BE49-F238E27FC236}">
                <a16:creationId xmlns:a16="http://schemas.microsoft.com/office/drawing/2014/main" id="{D365E3AE-D3AE-CB43-9A9A-933B853F620A}"/>
              </a:ext>
            </a:extLst>
          </p:cNvPr>
          <p:cNvSpPr/>
          <p:nvPr/>
        </p:nvSpPr>
        <p:spPr>
          <a:xfrm>
            <a:off x="4843473" y="3222972"/>
            <a:ext cx="425670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127278"/>
              <a:gd name="connsiteY0" fmla="*/ 0 h 929514"/>
              <a:gd name="connsiteX1" fmla="*/ 68013 w 127278"/>
              <a:gd name="connsiteY1" fmla="*/ 279610 h 929514"/>
              <a:gd name="connsiteX2" fmla="*/ 127038 w 127278"/>
              <a:gd name="connsiteY2" fmla="*/ 491206 h 929514"/>
              <a:gd name="connsiteX3" fmla="*/ 83127 w 127278"/>
              <a:gd name="connsiteY3" fmla="*/ 680132 h 929514"/>
              <a:gd name="connsiteX4" fmla="*/ 30228 w 127278"/>
              <a:gd name="connsiteY4" fmla="*/ 929514 h 929514"/>
              <a:gd name="connsiteX0" fmla="*/ 0 w 142081"/>
              <a:gd name="connsiteY0" fmla="*/ 0 h 929514"/>
              <a:gd name="connsiteX1" fmla="*/ 132181 w 142081"/>
              <a:gd name="connsiteY1" fmla="*/ 263568 h 929514"/>
              <a:gd name="connsiteX2" fmla="*/ 127038 w 142081"/>
              <a:gd name="connsiteY2" fmla="*/ 491206 h 929514"/>
              <a:gd name="connsiteX3" fmla="*/ 83127 w 142081"/>
              <a:gd name="connsiteY3" fmla="*/ 680132 h 929514"/>
              <a:gd name="connsiteX4" fmla="*/ 30228 w 142081"/>
              <a:gd name="connsiteY4" fmla="*/ 929514 h 929514"/>
              <a:gd name="connsiteX0" fmla="*/ 0 w 174148"/>
              <a:gd name="connsiteY0" fmla="*/ 0 h 929514"/>
              <a:gd name="connsiteX1" fmla="*/ 132181 w 174148"/>
              <a:gd name="connsiteY1" fmla="*/ 263568 h 929514"/>
              <a:gd name="connsiteX2" fmla="*/ 127038 w 174148"/>
              <a:gd name="connsiteY2" fmla="*/ 491206 h 929514"/>
              <a:gd name="connsiteX3" fmla="*/ 166546 w 174148"/>
              <a:gd name="connsiteY3" fmla="*/ 686549 h 929514"/>
              <a:gd name="connsiteX4" fmla="*/ 30228 w 174148"/>
              <a:gd name="connsiteY4" fmla="*/ 929514 h 929514"/>
              <a:gd name="connsiteX0" fmla="*/ 0 w 173886"/>
              <a:gd name="connsiteY0" fmla="*/ 0 h 929514"/>
              <a:gd name="connsiteX1" fmla="*/ 151432 w 173886"/>
              <a:gd name="connsiteY1" fmla="*/ 263568 h 929514"/>
              <a:gd name="connsiteX2" fmla="*/ 127038 w 173886"/>
              <a:gd name="connsiteY2" fmla="*/ 491206 h 929514"/>
              <a:gd name="connsiteX3" fmla="*/ 166546 w 173886"/>
              <a:gd name="connsiteY3" fmla="*/ 686549 h 929514"/>
              <a:gd name="connsiteX4" fmla="*/ 30228 w 173886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886" h="929514">
                <a:moveTo>
                  <a:pt x="0" y="0"/>
                </a:moveTo>
                <a:cubicBezTo>
                  <a:pt x="17003" y="98871"/>
                  <a:pt x="130259" y="181700"/>
                  <a:pt x="151432" y="263568"/>
                </a:cubicBezTo>
                <a:cubicBezTo>
                  <a:pt x="172605" y="345436"/>
                  <a:pt x="124519" y="420709"/>
                  <a:pt x="127038" y="491206"/>
                </a:cubicBezTo>
                <a:cubicBezTo>
                  <a:pt x="129557" y="561703"/>
                  <a:pt x="195515" y="613498"/>
                  <a:pt x="166546" y="686549"/>
                </a:cubicBezTo>
                <a:cubicBezTo>
                  <a:pt x="137577" y="759600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FF120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625D0133-A842-F544-BFFD-A3D965F13699}"/>
              </a:ext>
            </a:extLst>
          </p:cNvPr>
          <p:cNvSpPr txBox="1"/>
          <p:nvPr/>
        </p:nvSpPr>
        <p:spPr>
          <a:xfrm rot="16200000">
            <a:off x="3122107" y="3674948"/>
            <a:ext cx="1083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Latitude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40BD1114-8147-9246-805F-58F733035B0C}"/>
              </a:ext>
            </a:extLst>
          </p:cNvPr>
          <p:cNvSpPr txBox="1"/>
          <p:nvPr/>
        </p:nvSpPr>
        <p:spPr>
          <a:xfrm>
            <a:off x="3434697" y="4290074"/>
            <a:ext cx="2629643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  <a:sym typeface="Wingdings" pitchFamily="2" charset="2"/>
              </a:rPr>
              <a:t>Cooling  Departures of cold-water species from temperate regions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33D31BDD-4F9A-394D-A3E4-7239AC3E1CE5}"/>
              </a:ext>
            </a:extLst>
          </p:cNvPr>
          <p:cNvSpPr txBox="1"/>
          <p:nvPr/>
        </p:nvSpPr>
        <p:spPr>
          <a:xfrm>
            <a:off x="5344429" y="3132865"/>
            <a:ext cx="47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Baseline</a:t>
            </a:r>
          </a:p>
          <a:p>
            <a:r>
              <a:rPr lang="en-US" sz="600" dirty="0"/>
              <a:t>Cooling</a:t>
            </a:r>
          </a:p>
          <a:p>
            <a:r>
              <a:rPr lang="en-US" sz="600" dirty="0"/>
              <a:t>Warming</a:t>
            </a:r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9CE534EA-7A4A-B04A-9AD1-0EFD8376E37B}"/>
              </a:ext>
            </a:extLst>
          </p:cNvPr>
          <p:cNvCxnSpPr>
            <a:cxnSpLocks/>
          </p:cNvCxnSpPr>
          <p:nvPr/>
        </p:nvCxnSpPr>
        <p:spPr>
          <a:xfrm flipH="1">
            <a:off x="5270961" y="3227151"/>
            <a:ext cx="123711" cy="0"/>
          </a:xfrm>
          <a:prstGeom prst="line">
            <a:avLst/>
          </a:prstGeom>
          <a:ln w="9525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6D276434-C81D-4D43-9B0D-E794E40C7557}"/>
              </a:ext>
            </a:extLst>
          </p:cNvPr>
          <p:cNvCxnSpPr>
            <a:cxnSpLocks/>
          </p:cNvCxnSpPr>
          <p:nvPr/>
        </p:nvCxnSpPr>
        <p:spPr>
          <a:xfrm flipH="1">
            <a:off x="5270961" y="3321677"/>
            <a:ext cx="123711" cy="0"/>
          </a:xfrm>
          <a:prstGeom prst="line">
            <a:avLst/>
          </a:prstGeom>
          <a:ln w="9525">
            <a:solidFill>
              <a:srgbClr val="2F61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5CCAB67A-C312-5B48-91B9-4F8A5243A802}"/>
              </a:ext>
            </a:extLst>
          </p:cNvPr>
          <p:cNvCxnSpPr>
            <a:cxnSpLocks/>
          </p:cNvCxnSpPr>
          <p:nvPr/>
        </p:nvCxnSpPr>
        <p:spPr>
          <a:xfrm flipH="1">
            <a:off x="5270961" y="3410450"/>
            <a:ext cx="123711" cy="0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29389409-4AEE-3345-82E2-8EA5E4C9A3F1}"/>
              </a:ext>
            </a:extLst>
          </p:cNvPr>
          <p:cNvGrpSpPr/>
          <p:nvPr/>
        </p:nvGrpSpPr>
        <p:grpSpPr>
          <a:xfrm>
            <a:off x="3779766" y="4557304"/>
            <a:ext cx="1955410" cy="1148722"/>
            <a:chOff x="1754567" y="2653126"/>
            <a:chExt cx="2135981" cy="2135982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A2E6FB0-B094-A14A-9197-690B8745ADF5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D4301F56-568B-3A45-B462-1991F1235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1196DEB7-73B3-5041-8AB4-A7EACCA29AD3}"/>
              </a:ext>
            </a:extLst>
          </p:cNvPr>
          <p:cNvCxnSpPr/>
          <p:nvPr/>
        </p:nvCxnSpPr>
        <p:spPr>
          <a:xfrm>
            <a:off x="5726995" y="4559509"/>
            <a:ext cx="0" cy="11487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3" name="TextBox 392">
            <a:extLst>
              <a:ext uri="{FF2B5EF4-FFF2-40B4-BE49-F238E27FC236}">
                <a16:creationId xmlns:a16="http://schemas.microsoft.com/office/drawing/2014/main" id="{0E7BCFA8-409A-0846-AF8A-665530DCA865}"/>
              </a:ext>
            </a:extLst>
          </p:cNvPr>
          <p:cNvSpPr txBox="1"/>
          <p:nvPr/>
        </p:nvSpPr>
        <p:spPr>
          <a:xfrm rot="16200000">
            <a:off x="3106539" y="5017338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Arrivals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22CD981B-78C8-FC44-A755-A8A0668AE8FE}"/>
              </a:ext>
            </a:extLst>
          </p:cNvPr>
          <p:cNvSpPr txBox="1"/>
          <p:nvPr/>
        </p:nvSpPr>
        <p:spPr>
          <a:xfrm rot="16200000">
            <a:off x="5244973" y="5017338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Departures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4123B7C0-B8F8-7F4B-8917-9491BC7AB4A9}"/>
              </a:ext>
            </a:extLst>
          </p:cNvPr>
          <p:cNvSpPr txBox="1"/>
          <p:nvPr/>
        </p:nvSpPr>
        <p:spPr>
          <a:xfrm>
            <a:off x="3797221" y="5780657"/>
            <a:ext cx="19254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Temperature Change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7D169E8D-8A71-A64D-BCA4-CCD69C571BE8}"/>
              </a:ext>
            </a:extLst>
          </p:cNvPr>
          <p:cNvCxnSpPr>
            <a:cxnSpLocks/>
          </p:cNvCxnSpPr>
          <p:nvPr/>
        </p:nvCxnSpPr>
        <p:spPr>
          <a:xfrm>
            <a:off x="3875087" y="4851583"/>
            <a:ext cx="850092" cy="686621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886DCA81-F0F3-E54C-9BDC-88970C1C86DF}"/>
              </a:ext>
            </a:extLst>
          </p:cNvPr>
          <p:cNvCxnSpPr>
            <a:cxnSpLocks/>
          </p:cNvCxnSpPr>
          <p:nvPr/>
        </p:nvCxnSpPr>
        <p:spPr>
          <a:xfrm flipH="1">
            <a:off x="4716409" y="4847130"/>
            <a:ext cx="850392" cy="68580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8D45833D-17A5-8945-A518-A485C621293C}"/>
              </a:ext>
            </a:extLst>
          </p:cNvPr>
          <p:cNvSpPr txBox="1"/>
          <p:nvPr/>
        </p:nvSpPr>
        <p:spPr>
          <a:xfrm>
            <a:off x="3806757" y="5694762"/>
            <a:ext cx="7332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2F61FF"/>
                </a:solidFill>
                <a:latin typeface="Helvetica" pitchFamily="2" charset="0"/>
              </a:rPr>
              <a:t>Cooling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BD2CE3E4-4D44-C84F-9E36-4AC659DD8917}"/>
              </a:ext>
            </a:extLst>
          </p:cNvPr>
          <p:cNvSpPr txBox="1"/>
          <p:nvPr/>
        </p:nvSpPr>
        <p:spPr>
          <a:xfrm>
            <a:off x="4912205" y="5694762"/>
            <a:ext cx="7985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FF120F"/>
                </a:solidFill>
                <a:latin typeface="Helvetica" pitchFamily="2" charset="0"/>
              </a:rPr>
              <a:t>Warming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F43C460C-4EB2-7447-8DF8-9739A6545D49}"/>
              </a:ext>
            </a:extLst>
          </p:cNvPr>
          <p:cNvSpPr txBox="1"/>
          <p:nvPr/>
        </p:nvSpPr>
        <p:spPr>
          <a:xfrm>
            <a:off x="4320527" y="5694762"/>
            <a:ext cx="8738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Helvetica" pitchFamily="2" charset="0"/>
              </a:rPr>
              <a:t>No Change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69E55190-B6AC-B541-84E1-CBD0AD0FEEE0}"/>
              </a:ext>
            </a:extLst>
          </p:cNvPr>
          <p:cNvSpPr txBox="1"/>
          <p:nvPr/>
        </p:nvSpPr>
        <p:spPr>
          <a:xfrm>
            <a:off x="4050824" y="4508350"/>
            <a:ext cx="1413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</a:rPr>
              <a:t>More arrivals and departures in years of large changes in temperature</a:t>
            </a:r>
          </a:p>
        </p:txBody>
      </p: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929E6A09-52AF-7349-9C21-3B735D00145E}"/>
              </a:ext>
            </a:extLst>
          </p:cNvPr>
          <p:cNvCxnSpPr>
            <a:cxnSpLocks/>
          </p:cNvCxnSpPr>
          <p:nvPr/>
        </p:nvCxnSpPr>
        <p:spPr>
          <a:xfrm flipH="1">
            <a:off x="3985975" y="4767303"/>
            <a:ext cx="179407" cy="1097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70FB1A70-3220-BA4B-8CF1-1A4E4B5B7313}"/>
              </a:ext>
            </a:extLst>
          </p:cNvPr>
          <p:cNvCxnSpPr>
            <a:cxnSpLocks/>
          </p:cNvCxnSpPr>
          <p:nvPr/>
        </p:nvCxnSpPr>
        <p:spPr>
          <a:xfrm>
            <a:off x="5334505" y="4769448"/>
            <a:ext cx="17791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CD8AE01A-B661-BA4A-9031-D07F15A2E96A}"/>
              </a:ext>
            </a:extLst>
          </p:cNvPr>
          <p:cNvGrpSpPr/>
          <p:nvPr/>
        </p:nvGrpSpPr>
        <p:grpSpPr>
          <a:xfrm>
            <a:off x="3706046" y="45580"/>
            <a:ext cx="2135981" cy="1153007"/>
            <a:chOff x="1754567" y="2653126"/>
            <a:chExt cx="2135981" cy="2135982"/>
          </a:xfrm>
        </p:grpSpPr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FE591A6-4631-5648-9E06-4EA916151870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F6C5E788-5AE8-584C-BD42-6677B5D3F2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CFD1BEE1-6BE1-0540-B0B7-5AE6659BE7E1}"/>
              </a:ext>
            </a:extLst>
          </p:cNvPr>
          <p:cNvSpPr txBox="1"/>
          <p:nvPr/>
        </p:nvSpPr>
        <p:spPr>
          <a:xfrm>
            <a:off x="4160114" y="1300826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Raw Temperature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559A7C11-5DBA-4346-A21A-48BDFD67CB46}"/>
              </a:ext>
            </a:extLst>
          </p:cNvPr>
          <p:cNvSpPr txBox="1"/>
          <p:nvPr/>
        </p:nvSpPr>
        <p:spPr>
          <a:xfrm rot="16200000">
            <a:off x="3159337" y="441961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Metabolism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BFC8AEF4-B251-A947-8878-A954BD97BDEA}"/>
              </a:ext>
            </a:extLst>
          </p:cNvPr>
          <p:cNvSpPr txBox="1"/>
          <p:nvPr/>
        </p:nvSpPr>
        <p:spPr>
          <a:xfrm>
            <a:off x="3727387" y="710041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movement,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                       </a:t>
            </a:r>
            <a:r>
              <a:rPr lang="en-US" sz="700" dirty="0">
                <a:latin typeface="Helvetica" pitchFamily="2" charset="0"/>
              </a:rPr>
              <a:t>Fewer arrivals, </a:t>
            </a:r>
          </a:p>
          <a:p>
            <a:r>
              <a:rPr lang="en-US" sz="700" dirty="0">
                <a:latin typeface="Helvetica" pitchFamily="2" charset="0"/>
              </a:rPr>
              <a:t>Fewer departures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7C3EC73C-E838-B04A-8B51-96238AD97CB0}"/>
              </a:ext>
            </a:extLst>
          </p:cNvPr>
          <p:cNvSpPr txBox="1"/>
          <p:nvPr/>
        </p:nvSpPr>
        <p:spPr>
          <a:xfrm>
            <a:off x="4789458" y="135298"/>
            <a:ext cx="11614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movement,</a:t>
            </a:r>
          </a:p>
          <a:p>
            <a:r>
              <a:rPr lang="en-US" sz="700" dirty="0">
                <a:latin typeface="Helvetica" pitchFamily="2" charset="0"/>
              </a:rPr>
              <a:t>More arrivals, </a:t>
            </a:r>
          </a:p>
          <a:p>
            <a:r>
              <a:rPr lang="en-US" sz="700" dirty="0">
                <a:latin typeface="Helvetica" pitchFamily="2" charset="0"/>
              </a:rPr>
              <a:t>More departures</a:t>
            </a:r>
          </a:p>
        </p:txBody>
      </p:sp>
      <p:sp>
        <p:nvSpPr>
          <p:cNvPr id="424" name="Freeform 423">
            <a:extLst>
              <a:ext uri="{FF2B5EF4-FFF2-40B4-BE49-F238E27FC236}">
                <a16:creationId xmlns:a16="http://schemas.microsoft.com/office/drawing/2014/main" id="{192B1C51-1904-8249-A43B-9F3218DACDA5}"/>
              </a:ext>
            </a:extLst>
          </p:cNvPr>
          <p:cNvSpPr/>
          <p:nvPr/>
        </p:nvSpPr>
        <p:spPr>
          <a:xfrm>
            <a:off x="1408431" y="3207191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1DBBB916-3FED-9E40-ABF5-30819B431FA4}"/>
              </a:ext>
            </a:extLst>
          </p:cNvPr>
          <p:cNvCxnSpPr>
            <a:cxnSpLocks/>
            <a:endCxn id="453" idx="2"/>
          </p:cNvCxnSpPr>
          <p:nvPr/>
        </p:nvCxnSpPr>
        <p:spPr>
          <a:xfrm>
            <a:off x="2263162" y="3213268"/>
            <a:ext cx="512282" cy="53017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F42DD9EB-D34D-1D46-A000-A58D57AB3B5A}"/>
              </a:ext>
            </a:extLst>
          </p:cNvPr>
          <p:cNvCxnSpPr>
            <a:cxnSpLocks/>
            <a:endCxn id="452" idx="3"/>
          </p:cNvCxnSpPr>
          <p:nvPr/>
        </p:nvCxnSpPr>
        <p:spPr>
          <a:xfrm flipV="1">
            <a:off x="1733249" y="3222003"/>
            <a:ext cx="516235" cy="29572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4270CD32-39B3-BC47-9F3C-260C71355BC3}"/>
              </a:ext>
            </a:extLst>
          </p:cNvPr>
          <p:cNvCxnSpPr>
            <a:cxnSpLocks/>
            <a:stCxn id="449" idx="6"/>
            <a:endCxn id="451" idx="2"/>
          </p:cNvCxnSpPr>
          <p:nvPr/>
        </p:nvCxnSpPr>
        <p:spPr>
          <a:xfrm>
            <a:off x="1450899" y="3761653"/>
            <a:ext cx="512707" cy="35466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E62365C4-E2BA-FE42-9BC5-2226EE6FFF4A}"/>
              </a:ext>
            </a:extLst>
          </p:cNvPr>
          <p:cNvCxnSpPr>
            <a:cxnSpLocks/>
            <a:endCxn id="456" idx="3"/>
          </p:cNvCxnSpPr>
          <p:nvPr/>
        </p:nvCxnSpPr>
        <p:spPr>
          <a:xfrm flipV="1">
            <a:off x="2513184" y="3791145"/>
            <a:ext cx="456231" cy="1566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A1995797-A75A-4D47-87DF-F656EF990E7E}"/>
              </a:ext>
            </a:extLst>
          </p:cNvPr>
          <p:cNvCxnSpPr>
            <a:cxnSpLocks/>
            <a:endCxn id="455" idx="2"/>
          </p:cNvCxnSpPr>
          <p:nvPr/>
        </p:nvCxnSpPr>
        <p:spPr>
          <a:xfrm>
            <a:off x="1977769" y="3798634"/>
            <a:ext cx="515886" cy="150048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10BC473D-894F-AB45-AD38-BFD0444F3B52}"/>
              </a:ext>
            </a:extLst>
          </p:cNvPr>
          <p:cNvCxnSpPr>
            <a:cxnSpLocks/>
            <a:stCxn id="424" idx="20"/>
          </p:cNvCxnSpPr>
          <p:nvPr/>
        </p:nvCxnSpPr>
        <p:spPr>
          <a:xfrm>
            <a:off x="2790865" y="3262982"/>
            <a:ext cx="482309" cy="16869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F9E301A5-F767-9A4D-A268-316F9009FC9F}"/>
              </a:ext>
            </a:extLst>
          </p:cNvPr>
          <p:cNvSpPr>
            <a:spLocks noChangeAspect="1"/>
          </p:cNvSpPr>
          <p:nvPr/>
        </p:nvSpPr>
        <p:spPr>
          <a:xfrm>
            <a:off x="1423467" y="374793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369968B5-098F-334B-8403-154527F87885}"/>
              </a:ext>
            </a:extLst>
          </p:cNvPr>
          <p:cNvSpPr>
            <a:spLocks noChangeAspect="1"/>
          </p:cNvSpPr>
          <p:nvPr/>
        </p:nvSpPr>
        <p:spPr>
          <a:xfrm>
            <a:off x="1718551" y="350684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CFC299E9-A6FE-0348-9DC5-31FF509FC3B7}"/>
              </a:ext>
            </a:extLst>
          </p:cNvPr>
          <p:cNvSpPr>
            <a:spLocks noChangeAspect="1"/>
          </p:cNvSpPr>
          <p:nvPr/>
        </p:nvSpPr>
        <p:spPr>
          <a:xfrm>
            <a:off x="1963606" y="3783403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391F559E-3732-0145-A2C4-DEE00D99D37E}"/>
              </a:ext>
            </a:extLst>
          </p:cNvPr>
          <p:cNvSpPr>
            <a:spLocks noChangeAspect="1"/>
          </p:cNvSpPr>
          <p:nvPr/>
        </p:nvSpPr>
        <p:spPr>
          <a:xfrm>
            <a:off x="2245467" y="3198588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19AB4B05-F35E-AA4B-9789-6740661C327C}"/>
              </a:ext>
            </a:extLst>
          </p:cNvPr>
          <p:cNvSpPr>
            <a:spLocks noChangeAspect="1"/>
          </p:cNvSpPr>
          <p:nvPr/>
        </p:nvSpPr>
        <p:spPr>
          <a:xfrm>
            <a:off x="2775444" y="325256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48ED852A-1047-A942-9BB7-6721E5A31B62}"/>
              </a:ext>
            </a:extLst>
          </p:cNvPr>
          <p:cNvSpPr>
            <a:spLocks noChangeAspect="1"/>
          </p:cNvSpPr>
          <p:nvPr/>
        </p:nvSpPr>
        <p:spPr>
          <a:xfrm>
            <a:off x="3253826" y="340738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B99C4883-DE44-024F-A540-218010533E41}"/>
              </a:ext>
            </a:extLst>
          </p:cNvPr>
          <p:cNvSpPr>
            <a:spLocks noChangeAspect="1"/>
          </p:cNvSpPr>
          <p:nvPr/>
        </p:nvSpPr>
        <p:spPr>
          <a:xfrm>
            <a:off x="2493655" y="393496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703192D4-CFD1-9649-BB8E-3D4ACDD1D2A6}"/>
              </a:ext>
            </a:extLst>
          </p:cNvPr>
          <p:cNvSpPr>
            <a:spLocks noChangeAspect="1"/>
          </p:cNvSpPr>
          <p:nvPr/>
        </p:nvSpPr>
        <p:spPr>
          <a:xfrm>
            <a:off x="2965398" y="376773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202C7215-A863-7A4A-9488-88EFBE1D9914}"/>
              </a:ext>
            </a:extLst>
          </p:cNvPr>
          <p:cNvCxnSpPr>
            <a:cxnSpLocks/>
          </p:cNvCxnSpPr>
          <p:nvPr/>
        </p:nvCxnSpPr>
        <p:spPr>
          <a:xfrm>
            <a:off x="3028449" y="3274720"/>
            <a:ext cx="0" cy="135730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Freeform 457">
            <a:extLst>
              <a:ext uri="{FF2B5EF4-FFF2-40B4-BE49-F238E27FC236}">
                <a16:creationId xmlns:a16="http://schemas.microsoft.com/office/drawing/2014/main" id="{83962416-2AA0-3149-A37D-515F7B6DE541}"/>
              </a:ext>
            </a:extLst>
          </p:cNvPr>
          <p:cNvSpPr/>
          <p:nvPr/>
        </p:nvSpPr>
        <p:spPr>
          <a:xfrm>
            <a:off x="1415715" y="4709149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D36057B2-277D-9B42-82C2-2EB7D020C95C}"/>
              </a:ext>
            </a:extLst>
          </p:cNvPr>
          <p:cNvGrpSpPr/>
          <p:nvPr/>
        </p:nvGrpSpPr>
        <p:grpSpPr>
          <a:xfrm>
            <a:off x="1359953" y="4551360"/>
            <a:ext cx="2135981" cy="1148722"/>
            <a:chOff x="1754567" y="2653126"/>
            <a:chExt cx="2135981" cy="2135982"/>
          </a:xfrm>
        </p:grpSpPr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3D72AA09-A4C4-5248-815D-4699D47C9222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A2794B09-3878-FE4F-8577-DB65CBE4C2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2" name="TextBox 461">
            <a:extLst>
              <a:ext uri="{FF2B5EF4-FFF2-40B4-BE49-F238E27FC236}">
                <a16:creationId xmlns:a16="http://schemas.microsoft.com/office/drawing/2014/main" id="{7136220B-6994-5C44-AB2D-AA1BF4107181}"/>
              </a:ext>
            </a:extLst>
          </p:cNvPr>
          <p:cNvSpPr txBox="1"/>
          <p:nvPr/>
        </p:nvSpPr>
        <p:spPr>
          <a:xfrm rot="16200000">
            <a:off x="748521" y="494689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22E897C1-C8AC-AC48-8ED5-F104A641BB20}"/>
              </a:ext>
            </a:extLst>
          </p:cNvPr>
          <p:cNvCxnSpPr>
            <a:cxnSpLocks/>
            <a:endCxn id="485" idx="2"/>
          </p:cNvCxnSpPr>
          <p:nvPr/>
        </p:nvCxnSpPr>
        <p:spPr>
          <a:xfrm>
            <a:off x="2270446" y="4715226"/>
            <a:ext cx="512282" cy="53017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>
            <a:extLst>
              <a:ext uri="{FF2B5EF4-FFF2-40B4-BE49-F238E27FC236}">
                <a16:creationId xmlns:a16="http://schemas.microsoft.com/office/drawing/2014/main" id="{9C677782-D89C-B94B-84DB-8D006AA99719}"/>
              </a:ext>
            </a:extLst>
          </p:cNvPr>
          <p:cNvSpPr txBox="1"/>
          <p:nvPr/>
        </p:nvSpPr>
        <p:spPr>
          <a:xfrm>
            <a:off x="1805126" y="567769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6592F625-16BF-D14B-902C-A75DC40D306B}"/>
              </a:ext>
            </a:extLst>
          </p:cNvPr>
          <p:cNvSpPr txBox="1"/>
          <p:nvPr/>
        </p:nvSpPr>
        <p:spPr>
          <a:xfrm>
            <a:off x="2818201" y="567769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6C30DDB7-8B88-4147-AA41-C62CE1DA6413}"/>
              </a:ext>
            </a:extLst>
          </p:cNvPr>
          <p:cNvSpPr txBox="1"/>
          <p:nvPr/>
        </p:nvSpPr>
        <p:spPr>
          <a:xfrm>
            <a:off x="2334864" y="567769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0F9F55A3-21B7-1841-A711-0228CBEF9FCB}"/>
              </a:ext>
            </a:extLst>
          </p:cNvPr>
          <p:cNvCxnSpPr>
            <a:cxnSpLocks/>
            <a:endCxn id="484" idx="3"/>
          </p:cNvCxnSpPr>
          <p:nvPr/>
        </p:nvCxnSpPr>
        <p:spPr>
          <a:xfrm flipV="1">
            <a:off x="1740533" y="4723961"/>
            <a:ext cx="516235" cy="29572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BF42420B-6BD2-2048-B90D-5227EC31DE6D}"/>
              </a:ext>
            </a:extLst>
          </p:cNvPr>
          <p:cNvCxnSpPr>
            <a:cxnSpLocks/>
            <a:stCxn id="481" idx="4"/>
            <a:endCxn id="483" idx="2"/>
          </p:cNvCxnSpPr>
          <p:nvPr/>
        </p:nvCxnSpPr>
        <p:spPr>
          <a:xfrm>
            <a:off x="1447588" y="5279887"/>
            <a:ext cx="523302" cy="1919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F83CC118-C508-4245-96CE-DCA2BC48865A}"/>
              </a:ext>
            </a:extLst>
          </p:cNvPr>
          <p:cNvCxnSpPr>
            <a:cxnSpLocks/>
            <a:endCxn id="488" idx="3"/>
          </p:cNvCxnSpPr>
          <p:nvPr/>
        </p:nvCxnSpPr>
        <p:spPr>
          <a:xfrm flipV="1">
            <a:off x="2520468" y="5293103"/>
            <a:ext cx="456231" cy="1566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TextBox 469">
            <a:extLst>
              <a:ext uri="{FF2B5EF4-FFF2-40B4-BE49-F238E27FC236}">
                <a16:creationId xmlns:a16="http://schemas.microsoft.com/office/drawing/2014/main" id="{A8A285B9-77FD-A249-8B5C-615CBE364F7B}"/>
              </a:ext>
            </a:extLst>
          </p:cNvPr>
          <p:cNvSpPr txBox="1"/>
          <p:nvPr/>
        </p:nvSpPr>
        <p:spPr>
          <a:xfrm>
            <a:off x="1369202" y="4509701"/>
            <a:ext cx="655103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Absolute temperature change</a:t>
            </a:r>
          </a:p>
        </p:txBody>
      </p: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232E526A-5BEE-E641-B440-EFFDBE7ACCE7}"/>
              </a:ext>
            </a:extLst>
          </p:cNvPr>
          <p:cNvCxnSpPr>
            <a:cxnSpLocks/>
          </p:cNvCxnSpPr>
          <p:nvPr/>
        </p:nvCxnSpPr>
        <p:spPr>
          <a:xfrm flipV="1">
            <a:off x="1420337" y="4620994"/>
            <a:ext cx="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TextBox 471">
            <a:extLst>
              <a:ext uri="{FF2B5EF4-FFF2-40B4-BE49-F238E27FC236}">
                <a16:creationId xmlns:a16="http://schemas.microsoft.com/office/drawing/2014/main" id="{72165BEB-59DA-A348-8C01-CCF9EEB37FAE}"/>
              </a:ext>
            </a:extLst>
          </p:cNvPr>
          <p:cNvSpPr txBox="1"/>
          <p:nvPr/>
        </p:nvSpPr>
        <p:spPr>
          <a:xfrm>
            <a:off x="2266239" y="578156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9208AC43-D3C9-5D44-9A08-1306FD2D1255}"/>
              </a:ext>
            </a:extLst>
          </p:cNvPr>
          <p:cNvCxnSpPr>
            <a:cxnSpLocks/>
          </p:cNvCxnSpPr>
          <p:nvPr/>
        </p:nvCxnSpPr>
        <p:spPr>
          <a:xfrm flipV="1">
            <a:off x="1991244" y="4730811"/>
            <a:ext cx="0" cy="3054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06C90289-7E5C-BE4F-BD27-18834E578F63}"/>
              </a:ext>
            </a:extLst>
          </p:cNvPr>
          <p:cNvCxnSpPr>
            <a:cxnSpLocks/>
          </p:cNvCxnSpPr>
          <p:nvPr/>
        </p:nvCxnSpPr>
        <p:spPr>
          <a:xfrm flipV="1">
            <a:off x="1698227" y="5236967"/>
            <a:ext cx="0" cy="637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270AF8EF-B092-884E-A7B2-BF2EBE3D8BBA}"/>
              </a:ext>
            </a:extLst>
          </p:cNvPr>
          <p:cNvCxnSpPr>
            <a:cxnSpLocks/>
          </p:cNvCxnSpPr>
          <p:nvPr/>
        </p:nvCxnSpPr>
        <p:spPr>
          <a:xfrm flipV="1">
            <a:off x="2514774" y="4707693"/>
            <a:ext cx="0" cy="57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82D31D84-5584-2F4C-88E2-73749AD1F500}"/>
              </a:ext>
            </a:extLst>
          </p:cNvPr>
          <p:cNvCxnSpPr>
            <a:cxnSpLocks/>
          </p:cNvCxnSpPr>
          <p:nvPr/>
        </p:nvCxnSpPr>
        <p:spPr>
          <a:xfrm flipH="1" flipV="1">
            <a:off x="3026058" y="4768723"/>
            <a:ext cx="998" cy="15433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52E5B80D-DDA1-BE4E-81C4-39AF14743EB6}"/>
              </a:ext>
            </a:extLst>
          </p:cNvPr>
          <p:cNvCxnSpPr>
            <a:cxnSpLocks/>
            <a:endCxn id="487" idx="2"/>
          </p:cNvCxnSpPr>
          <p:nvPr/>
        </p:nvCxnSpPr>
        <p:spPr>
          <a:xfrm>
            <a:off x="1985053" y="5300592"/>
            <a:ext cx="515886" cy="150048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19B25284-0A38-474F-A25B-81BC2C516F62}"/>
              </a:ext>
            </a:extLst>
          </p:cNvPr>
          <p:cNvCxnSpPr>
            <a:cxnSpLocks/>
            <a:stCxn id="458" idx="20"/>
          </p:cNvCxnSpPr>
          <p:nvPr/>
        </p:nvCxnSpPr>
        <p:spPr>
          <a:xfrm>
            <a:off x="2798149" y="4764940"/>
            <a:ext cx="482309" cy="16869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80C052A9-F519-3F4D-96D1-6FC122688149}"/>
              </a:ext>
            </a:extLst>
          </p:cNvPr>
          <p:cNvCxnSpPr>
            <a:cxnSpLocks/>
          </p:cNvCxnSpPr>
          <p:nvPr/>
        </p:nvCxnSpPr>
        <p:spPr>
          <a:xfrm flipV="1">
            <a:off x="2240201" y="5310070"/>
            <a:ext cx="1" cy="148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6E233D1D-6181-8644-B7BB-5EA0D663F0FE}"/>
              </a:ext>
            </a:extLst>
          </p:cNvPr>
          <p:cNvCxnSpPr>
            <a:cxnSpLocks/>
          </p:cNvCxnSpPr>
          <p:nvPr/>
        </p:nvCxnSpPr>
        <p:spPr>
          <a:xfrm flipH="1" flipV="1">
            <a:off x="2792554" y="5283404"/>
            <a:ext cx="1" cy="16943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Oval 480">
            <a:extLst>
              <a:ext uri="{FF2B5EF4-FFF2-40B4-BE49-F238E27FC236}">
                <a16:creationId xmlns:a16="http://schemas.microsoft.com/office/drawing/2014/main" id="{2268C87B-5421-7847-9047-6A0817444527}"/>
              </a:ext>
            </a:extLst>
          </p:cNvPr>
          <p:cNvSpPr>
            <a:spLocks noChangeAspect="1"/>
          </p:cNvSpPr>
          <p:nvPr/>
        </p:nvSpPr>
        <p:spPr>
          <a:xfrm>
            <a:off x="1433872" y="525245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12F947FD-B5D8-C344-97B4-777B12AB4676}"/>
              </a:ext>
            </a:extLst>
          </p:cNvPr>
          <p:cNvSpPr>
            <a:spLocks noChangeAspect="1"/>
          </p:cNvSpPr>
          <p:nvPr/>
        </p:nvSpPr>
        <p:spPr>
          <a:xfrm>
            <a:off x="1725835" y="500880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17C8D519-6407-3042-A968-781F51A8788C}"/>
              </a:ext>
            </a:extLst>
          </p:cNvPr>
          <p:cNvSpPr>
            <a:spLocks noChangeAspect="1"/>
          </p:cNvSpPr>
          <p:nvPr/>
        </p:nvSpPr>
        <p:spPr>
          <a:xfrm>
            <a:off x="1970890" y="5285361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2DE4DDE1-3690-A449-B840-D9AD71563297}"/>
              </a:ext>
            </a:extLst>
          </p:cNvPr>
          <p:cNvSpPr>
            <a:spLocks noChangeAspect="1"/>
          </p:cNvSpPr>
          <p:nvPr/>
        </p:nvSpPr>
        <p:spPr>
          <a:xfrm>
            <a:off x="2252751" y="470054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8E67C119-0135-F143-A5E7-56134B2F7FB7}"/>
              </a:ext>
            </a:extLst>
          </p:cNvPr>
          <p:cNvSpPr>
            <a:spLocks noChangeAspect="1"/>
          </p:cNvSpPr>
          <p:nvPr/>
        </p:nvSpPr>
        <p:spPr>
          <a:xfrm>
            <a:off x="2782728" y="4754527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59525E04-BCA4-054C-A976-D7F8D01B3352}"/>
              </a:ext>
            </a:extLst>
          </p:cNvPr>
          <p:cNvSpPr>
            <a:spLocks noChangeAspect="1"/>
          </p:cNvSpPr>
          <p:nvPr/>
        </p:nvSpPr>
        <p:spPr>
          <a:xfrm>
            <a:off x="3261110" y="4909338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25E3C884-6603-A04E-8789-D3AAAD14B4FE}"/>
              </a:ext>
            </a:extLst>
          </p:cNvPr>
          <p:cNvSpPr>
            <a:spLocks noChangeAspect="1"/>
          </p:cNvSpPr>
          <p:nvPr/>
        </p:nvSpPr>
        <p:spPr>
          <a:xfrm>
            <a:off x="2500939" y="5436924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8AE8C63E-6F08-994F-8F3F-DB7E80D0CDF1}"/>
              </a:ext>
            </a:extLst>
          </p:cNvPr>
          <p:cNvSpPr>
            <a:spLocks noChangeAspect="1"/>
          </p:cNvSpPr>
          <p:nvPr/>
        </p:nvSpPr>
        <p:spPr>
          <a:xfrm>
            <a:off x="2972682" y="5269688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AAB0CAF-B593-D341-9E57-A6673E11A499}"/>
              </a:ext>
            </a:extLst>
          </p:cNvPr>
          <p:cNvCxnSpPr>
            <a:cxnSpLocks/>
          </p:cNvCxnSpPr>
          <p:nvPr/>
        </p:nvCxnSpPr>
        <p:spPr>
          <a:xfrm>
            <a:off x="3994519" y="2077984"/>
            <a:ext cx="1400153" cy="487411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342566D8-3026-F547-A548-4553FC7DA0FD}"/>
              </a:ext>
            </a:extLst>
          </p:cNvPr>
          <p:cNvCxnSpPr>
            <a:cxnSpLocks/>
          </p:cNvCxnSpPr>
          <p:nvPr/>
        </p:nvCxnSpPr>
        <p:spPr>
          <a:xfrm flipV="1">
            <a:off x="4020223" y="2077756"/>
            <a:ext cx="1308467" cy="429462"/>
          </a:xfrm>
          <a:prstGeom prst="line">
            <a:avLst/>
          </a:prstGeom>
          <a:ln w="12700">
            <a:solidFill>
              <a:srgbClr val="59595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B8801E35-0391-2C43-8CDD-CC651496761C}"/>
              </a:ext>
            </a:extLst>
          </p:cNvPr>
          <p:cNvSpPr txBox="1"/>
          <p:nvPr/>
        </p:nvSpPr>
        <p:spPr>
          <a:xfrm>
            <a:off x="5294970" y="1945657"/>
            <a:ext cx="698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Departures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8631DE3-6D52-E346-A8F9-142931AF08FC}"/>
              </a:ext>
            </a:extLst>
          </p:cNvPr>
          <p:cNvSpPr txBox="1"/>
          <p:nvPr/>
        </p:nvSpPr>
        <p:spPr>
          <a:xfrm>
            <a:off x="5361600" y="2439763"/>
            <a:ext cx="698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Arrivals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0F222BC3-19B1-434E-A562-FA6F2D3F67AB}"/>
              </a:ext>
            </a:extLst>
          </p:cNvPr>
          <p:cNvSpPr txBox="1"/>
          <p:nvPr/>
        </p:nvSpPr>
        <p:spPr>
          <a:xfrm>
            <a:off x="3985976" y="1196002"/>
            <a:ext cx="41759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Low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2079167A-028A-A74A-B33E-B7131A25CFD2}"/>
              </a:ext>
            </a:extLst>
          </p:cNvPr>
          <p:cNvSpPr txBox="1"/>
          <p:nvPr/>
        </p:nvSpPr>
        <p:spPr>
          <a:xfrm>
            <a:off x="5194415" y="1196002"/>
            <a:ext cx="51636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High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C917A45D-2903-A84D-ACF1-2AF57A668837}"/>
              </a:ext>
            </a:extLst>
          </p:cNvPr>
          <p:cNvSpPr txBox="1"/>
          <p:nvPr/>
        </p:nvSpPr>
        <p:spPr>
          <a:xfrm>
            <a:off x="3990215" y="2671921"/>
            <a:ext cx="41759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Low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EF38D6A0-A884-E249-9A44-CCB7EAA65B79}"/>
              </a:ext>
            </a:extLst>
          </p:cNvPr>
          <p:cNvSpPr txBox="1"/>
          <p:nvPr/>
        </p:nvSpPr>
        <p:spPr>
          <a:xfrm>
            <a:off x="5198654" y="2671921"/>
            <a:ext cx="51636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High</a:t>
            </a:r>
          </a:p>
        </p:txBody>
      </p:sp>
      <p:sp>
        <p:nvSpPr>
          <p:cNvPr id="178" name="Arc 177">
            <a:extLst>
              <a:ext uri="{FF2B5EF4-FFF2-40B4-BE49-F238E27FC236}">
                <a16:creationId xmlns:a16="http://schemas.microsoft.com/office/drawing/2014/main" id="{3729CA7E-E345-9345-8EB4-2C2F1B9D8C24}"/>
              </a:ext>
            </a:extLst>
          </p:cNvPr>
          <p:cNvSpPr/>
          <p:nvPr/>
        </p:nvSpPr>
        <p:spPr>
          <a:xfrm rot="16200000" flipH="1" flipV="1">
            <a:off x="3019941" y="-1612263"/>
            <a:ext cx="1691455" cy="3799836"/>
          </a:xfrm>
          <a:prstGeom prst="arc">
            <a:avLst>
              <a:gd name="adj1" fmla="val 16274761"/>
              <a:gd name="adj2" fmla="val 2150558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4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168</Words>
  <Application>Microsoft Macintosh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Kitchel</dc:creator>
  <cp:lastModifiedBy>Zoe Kitchel</cp:lastModifiedBy>
  <cp:revision>2</cp:revision>
  <dcterms:created xsi:type="dcterms:W3CDTF">2021-09-07T19:33:32Z</dcterms:created>
  <dcterms:modified xsi:type="dcterms:W3CDTF">2021-09-12T19:42:09Z</dcterms:modified>
</cp:coreProperties>
</file>