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422" r:id="rId2"/>
    <p:sldId id="424" r:id="rId3"/>
    <p:sldId id="425" r:id="rId4"/>
    <p:sldId id="426" r:id="rId5"/>
    <p:sldId id="423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20F"/>
    <a:srgbClr val="2F61FF"/>
    <a:srgbClr val="595959"/>
    <a:srgbClr val="2046B7"/>
    <a:srgbClr val="434DF3"/>
    <a:srgbClr val="659D41"/>
    <a:srgbClr val="C00000"/>
    <a:srgbClr val="495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91"/>
    <p:restoredTop sz="96197"/>
  </p:normalViewPr>
  <p:slideViewPr>
    <p:cSldViewPr snapToGrid="0" snapToObjects="1">
      <p:cViewPr varScale="1">
        <p:scale>
          <a:sx n="93" d="100"/>
          <a:sy n="93" d="100"/>
        </p:scale>
        <p:origin x="3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BAB6D-7E1E-0B46-9758-CA2E2B8212E4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68A6D-60CE-A641-82A4-0F5E17AA1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25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otero.org/google-docs/?lUuKaw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zotero.org/google-docs/?dGKkSd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otero.org/google-docs/?lUuKaw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zotero.org/google-docs/?dGKkSd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otero.org/google-docs/?lUuKaw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zotero.org/google-docs/?dGKkS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exponential increase in metabolic rate with temperature is described the the Boltzmann Arrhenius factor, E = activation energy of respiratory complex, k = Boltzmann’s constant, Tb is the body temperature in the basal state in Kelvin</a:t>
            </a:r>
          </a:p>
          <a:p>
            <a:endParaRPr lang="en-US" dirty="0"/>
          </a:p>
          <a:p>
            <a:r>
              <a:rPr lang="en-US" dirty="0"/>
              <a:t>Metabolism versus temp ref: Patricia Schulte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68A6D-60CE-A641-82A4-0F5E17AA1C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44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Hawkins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2003; Brown 2014; Vergés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2014)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Tropicalization may also be paired with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borealization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subsequent departure of higher-latitude species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(Fossheim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2015; Punzón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2021)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68A6D-60CE-A641-82A4-0F5E17AA1C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59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Hawkins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2003; Brown 2014; Vergés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2014)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Tropicalization may also be paired with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borealization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subsequent departure of higher-latitude species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(Fossheim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2015; Punzón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2021)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68A6D-60CE-A641-82A4-0F5E17AA1C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Hawkins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2003; Brown 2014; Vergés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2014)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Tropicalization may also be paired with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borealization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subsequent departure of higher-latitude species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(Fossheim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2015; Punzón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2021)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68A6D-60CE-A641-82A4-0F5E17AA1C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7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7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5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0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4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5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2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4/19/21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9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4/19/21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3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1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117EF-08D2-C047-8D6D-3F46F7F823A4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2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1B40BB-8D8F-7F41-AEB3-2E264118E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532350"/>
              </p:ext>
            </p:extLst>
          </p:nvPr>
        </p:nvGraphicFramePr>
        <p:xfrm>
          <a:off x="471488" y="1583084"/>
          <a:ext cx="5915025" cy="59436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1878300171"/>
                    </a:ext>
                  </a:extLst>
                </a:gridCol>
                <a:gridCol w="2494597">
                  <a:extLst>
                    <a:ext uri="{9D8B030D-6E8A-4147-A177-3AD203B41FA5}">
                      <a16:colId xmlns:a16="http://schemas.microsoft.com/office/drawing/2014/main" val="2498546950"/>
                    </a:ext>
                  </a:extLst>
                </a:gridCol>
                <a:gridCol w="2363153">
                  <a:extLst>
                    <a:ext uri="{9D8B030D-6E8A-4147-A177-3AD203B41FA5}">
                      <a16:colId xmlns:a16="http://schemas.microsoft.com/office/drawing/2014/main" val="2554679951"/>
                    </a:ext>
                  </a:extLst>
                </a:gridCol>
              </a:tblGrid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Metabolic hypothesis</a:t>
                      </a:r>
                    </a:p>
                    <a:p>
                      <a:r>
                        <a:rPr lang="en-US" sz="600" b="0" dirty="0">
                          <a:latin typeface="Helvetica" pitchFamily="2" charset="0"/>
                        </a:rPr>
                        <a:t>Metabolism scales exponentially with temperature, therefore we expect more arrivals and departures in years with warmer temperature extremes</a:t>
                      </a:r>
                    </a:p>
                    <a:p>
                      <a:endParaRPr lang="en-US" sz="1000" b="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11371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Seasonality hypothesis</a:t>
                      </a:r>
                    </a:p>
                    <a:p>
                      <a:r>
                        <a:rPr lang="en-US" sz="600" b="0" dirty="0">
                          <a:latin typeface="Helvetica" pitchFamily="2" charset="0"/>
                        </a:rPr>
                        <a:t>Species that live in highly seasonal environments have unique adaptations that widen their thermal performance curve, therefore we expect few arrivals and departures in years with high seasonality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22492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Tropicalization hypothesis</a:t>
                      </a:r>
                    </a:p>
                    <a:p>
                      <a:r>
                        <a:rPr lang="en-US" sz="600" b="0" dirty="0">
                          <a:latin typeface="Helvetica" pitchFamily="2" charset="0"/>
                        </a:rPr>
                        <a:t>Arrivals and departures correspond with the magnitude and direction of temperature change as species track temperature isotherms poleward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67350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Opportunistic hypothesis</a:t>
                      </a:r>
                      <a:endParaRPr lang="en-US" sz="1000" b="0" dirty="0">
                        <a:latin typeface="Helvetica" pitchFamily="2" charset="0"/>
                      </a:endParaRPr>
                    </a:p>
                    <a:p>
                      <a:r>
                        <a:rPr lang="en-US" sz="600" b="0" dirty="0">
                          <a:latin typeface="Helvetica" pitchFamily="2" charset="0"/>
                        </a:rPr>
                        <a:t>Arrivals and departures correspond with the magnitude of temperature change regardless of whether a region has experienced warming or cooling as species move through space to track preferred temperature conditions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139254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12A446B6-1296-F24F-8363-DB7BA2EA2D6C}"/>
              </a:ext>
            </a:extLst>
          </p:cNvPr>
          <p:cNvGrpSpPr/>
          <p:nvPr/>
        </p:nvGrpSpPr>
        <p:grpSpPr>
          <a:xfrm>
            <a:off x="1811717" y="1629507"/>
            <a:ext cx="2135981" cy="1291509"/>
            <a:chOff x="1754567" y="2653126"/>
            <a:chExt cx="2135981" cy="213598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8673B6D-CD39-8F43-B273-B0BA2FE713E6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016CFF7-792E-0B49-996F-7363577364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52E46C9-1291-7D4D-BFAA-EB768C142FEA}"/>
              </a:ext>
            </a:extLst>
          </p:cNvPr>
          <p:cNvSpPr txBox="1"/>
          <p:nvPr/>
        </p:nvSpPr>
        <p:spPr>
          <a:xfrm>
            <a:off x="2669744" y="2901329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Month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CA778-5C5C-8841-B9C5-174CBD210CFF}"/>
              </a:ext>
            </a:extLst>
          </p:cNvPr>
          <p:cNvSpPr txBox="1"/>
          <p:nvPr/>
        </p:nvSpPr>
        <p:spPr>
          <a:xfrm>
            <a:off x="1783440" y="2895920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BD9CE-B183-E743-B96B-8FE6B33B47A5}"/>
              </a:ext>
            </a:extLst>
          </p:cNvPr>
          <p:cNvSpPr txBox="1"/>
          <p:nvPr/>
        </p:nvSpPr>
        <p:spPr>
          <a:xfrm rot="16200000">
            <a:off x="1200285" y="2025046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76B856-BC7A-0C41-BC4E-6780AF627AEE}"/>
              </a:ext>
            </a:extLst>
          </p:cNvPr>
          <p:cNvSpPr txBox="1"/>
          <p:nvPr/>
        </p:nvSpPr>
        <p:spPr>
          <a:xfrm>
            <a:off x="3040387" y="1614031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maximum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2B950-5B40-4743-BA53-892CA4100A48}"/>
              </a:ext>
            </a:extLst>
          </p:cNvPr>
          <p:cNvSpPr txBox="1"/>
          <p:nvPr/>
        </p:nvSpPr>
        <p:spPr>
          <a:xfrm>
            <a:off x="3709180" y="2895919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ECC23-EE9B-374C-8C19-3AF02127FACD}"/>
              </a:ext>
            </a:extLst>
          </p:cNvPr>
          <p:cNvSpPr txBox="1"/>
          <p:nvPr/>
        </p:nvSpPr>
        <p:spPr>
          <a:xfrm>
            <a:off x="3146566" y="2670956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minimum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AA95E5-7718-1643-9746-771FDDB77C4A}"/>
                  </a:ext>
                </a:extLst>
              </p:cNvPr>
              <p:cNvSpPr txBox="1"/>
              <p:nvPr/>
            </p:nvSpPr>
            <p:spPr>
              <a:xfrm>
                <a:off x="4374496" y="1706321"/>
                <a:ext cx="1699846" cy="292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Helvetica" pitchFamily="2" charset="0"/>
                  </a:rPr>
                  <a:t>Metabolism </a:t>
                </a:r>
                <a:r>
                  <a:rPr lang="en-US" sz="1200" dirty="0">
                    <a:latin typeface="Helvetica" pitchFamily="2" charset="0"/>
                  </a:rPr>
                  <a:t>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1200" dirty="0">
                    <a:latin typeface="Helvetica" pitchFamily="2" charset="0"/>
                  </a:rPr>
                  <a:t> </a:t>
                </a:r>
                <a:endParaRPr lang="en-US" sz="11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AA95E5-7718-1643-9746-771FDDB77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96" y="1706321"/>
                <a:ext cx="1699846" cy="292837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83C60E4-ABE4-AC41-BEB9-9E4D2C52BCF1}"/>
              </a:ext>
            </a:extLst>
          </p:cNvPr>
          <p:cNvGrpSpPr/>
          <p:nvPr/>
        </p:nvGrpSpPr>
        <p:grpSpPr>
          <a:xfrm>
            <a:off x="4148959" y="1629506"/>
            <a:ext cx="2135981" cy="1291509"/>
            <a:chOff x="1754567" y="2653126"/>
            <a:chExt cx="2135981" cy="213598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C149267-B55B-964B-B92E-426167C5BC3F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34FF6B-CE2F-8643-9E81-75C7D67515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F166DA2-BFEA-8641-8B1A-C3A0711798FA}"/>
              </a:ext>
            </a:extLst>
          </p:cNvPr>
          <p:cNvSpPr txBox="1"/>
          <p:nvPr/>
        </p:nvSpPr>
        <p:spPr>
          <a:xfrm>
            <a:off x="4603027" y="2901328"/>
            <a:ext cx="133528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Environmental Temperature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BFB23B-CEF8-E849-86CF-725229F922B2}"/>
              </a:ext>
            </a:extLst>
          </p:cNvPr>
          <p:cNvSpPr txBox="1"/>
          <p:nvPr/>
        </p:nvSpPr>
        <p:spPr>
          <a:xfrm rot="16200000">
            <a:off x="3602250" y="202504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Metabolism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8B1D542-A0B8-6142-AED2-75AACAEC299B}"/>
              </a:ext>
            </a:extLst>
          </p:cNvPr>
          <p:cNvSpPr/>
          <p:nvPr/>
        </p:nvSpPr>
        <p:spPr>
          <a:xfrm rot="16200000" flipH="1" flipV="1">
            <a:off x="3488487" y="28665"/>
            <a:ext cx="1691455" cy="3799836"/>
          </a:xfrm>
          <a:prstGeom prst="arc">
            <a:avLst>
              <a:gd name="adj1" fmla="val 16457661"/>
              <a:gd name="adj2" fmla="val 2150558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76B80B-D048-684C-9A3B-752ECC6EFFBD}"/>
              </a:ext>
            </a:extLst>
          </p:cNvPr>
          <p:cNvSpPr txBox="1"/>
          <p:nvPr/>
        </p:nvSpPr>
        <p:spPr>
          <a:xfrm>
            <a:off x="2669744" y="4375044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Month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76425F-C1B1-374F-A3AC-B7D77339FAE0}"/>
              </a:ext>
            </a:extLst>
          </p:cNvPr>
          <p:cNvSpPr txBox="1"/>
          <p:nvPr/>
        </p:nvSpPr>
        <p:spPr>
          <a:xfrm>
            <a:off x="1783440" y="436963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J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A0DF57-C7CE-5C48-BDB4-ED7977E49D86}"/>
              </a:ext>
            </a:extLst>
          </p:cNvPr>
          <p:cNvSpPr txBox="1"/>
          <p:nvPr/>
        </p:nvSpPr>
        <p:spPr>
          <a:xfrm rot="16200000">
            <a:off x="1200285" y="3498761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71CF0A-F666-E24F-B744-D8B64C401256}"/>
              </a:ext>
            </a:extLst>
          </p:cNvPr>
          <p:cNvSpPr txBox="1"/>
          <p:nvPr/>
        </p:nvSpPr>
        <p:spPr>
          <a:xfrm>
            <a:off x="3709180" y="4369634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06DCAF-8FBC-384B-8895-1BB5E6B99D47}"/>
              </a:ext>
            </a:extLst>
          </p:cNvPr>
          <p:cNvGrpSpPr/>
          <p:nvPr/>
        </p:nvGrpSpPr>
        <p:grpSpPr>
          <a:xfrm>
            <a:off x="1811717" y="3112470"/>
            <a:ext cx="2135981" cy="1291509"/>
            <a:chOff x="1754567" y="2653126"/>
            <a:chExt cx="2135981" cy="2135982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33A311-CC77-AB4B-9454-8380A5F41474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4AE88-779F-214E-AFEF-49CDBB753D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1D9220-4899-8048-92E2-A763EBCFD7BF}"/>
              </a:ext>
            </a:extLst>
          </p:cNvPr>
          <p:cNvCxnSpPr>
            <a:cxnSpLocks/>
          </p:cNvCxnSpPr>
          <p:nvPr/>
        </p:nvCxnSpPr>
        <p:spPr>
          <a:xfrm>
            <a:off x="3015056" y="3212348"/>
            <a:ext cx="0" cy="10769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1E7C0D8-362A-D24D-AB86-82BAAA990758}"/>
              </a:ext>
            </a:extLst>
          </p:cNvPr>
          <p:cNvSpPr txBox="1"/>
          <p:nvPr/>
        </p:nvSpPr>
        <p:spPr>
          <a:xfrm>
            <a:off x="2954883" y="3718837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Seasonality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7A4806D-DBED-1948-B643-068D3DE71C0C}"/>
              </a:ext>
            </a:extLst>
          </p:cNvPr>
          <p:cNvGrpSpPr/>
          <p:nvPr/>
        </p:nvGrpSpPr>
        <p:grpSpPr>
          <a:xfrm>
            <a:off x="4156103" y="3112469"/>
            <a:ext cx="2135981" cy="1291509"/>
            <a:chOff x="1754567" y="2653126"/>
            <a:chExt cx="2135981" cy="213598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4D968ED-91A4-E24E-BCFA-D19241B815FB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731C05-9FE6-BC43-9EDA-B9C97CF297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4DF348C-6DD3-E448-84BD-2DA4A2ACBCA9}"/>
              </a:ext>
            </a:extLst>
          </p:cNvPr>
          <p:cNvSpPr txBox="1"/>
          <p:nvPr/>
        </p:nvSpPr>
        <p:spPr>
          <a:xfrm>
            <a:off x="4610171" y="4384291"/>
            <a:ext cx="133528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Environmental Temperature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E6BAE7-81AD-6446-85AF-DA277C211A79}"/>
              </a:ext>
            </a:extLst>
          </p:cNvPr>
          <p:cNvSpPr txBox="1"/>
          <p:nvPr/>
        </p:nvSpPr>
        <p:spPr>
          <a:xfrm rot="16200000">
            <a:off x="3609394" y="3508008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Performance</a:t>
            </a: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8632620B-E548-844E-9405-1740428779BC}"/>
              </a:ext>
            </a:extLst>
          </p:cNvPr>
          <p:cNvSpPr/>
          <p:nvPr/>
        </p:nvSpPr>
        <p:spPr>
          <a:xfrm>
            <a:off x="4249792" y="3444867"/>
            <a:ext cx="1984327" cy="592416"/>
          </a:xfrm>
          <a:custGeom>
            <a:avLst/>
            <a:gdLst>
              <a:gd name="connsiteX0" fmla="*/ 0 w 2192216"/>
              <a:gd name="connsiteY0" fmla="*/ 568970 h 592416"/>
              <a:gd name="connsiteX1" fmla="*/ 492369 w 2192216"/>
              <a:gd name="connsiteY1" fmla="*/ 445877 h 592416"/>
              <a:gd name="connsiteX2" fmla="*/ 984739 w 2192216"/>
              <a:gd name="connsiteY2" fmla="*/ 47293 h 592416"/>
              <a:gd name="connsiteX3" fmla="*/ 1459523 w 2192216"/>
              <a:gd name="connsiteY3" fmla="*/ 47293 h 592416"/>
              <a:gd name="connsiteX4" fmla="*/ 1817077 w 2192216"/>
              <a:gd name="connsiteY4" fmla="*/ 404847 h 592416"/>
              <a:gd name="connsiteX5" fmla="*/ 2192216 w 2192216"/>
              <a:gd name="connsiteY5" fmla="*/ 592416 h 59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2216" h="592416">
                <a:moveTo>
                  <a:pt x="0" y="568970"/>
                </a:moveTo>
                <a:cubicBezTo>
                  <a:pt x="164123" y="550896"/>
                  <a:pt x="328246" y="532823"/>
                  <a:pt x="492369" y="445877"/>
                </a:cubicBezTo>
                <a:cubicBezTo>
                  <a:pt x="656492" y="358931"/>
                  <a:pt x="823547" y="113724"/>
                  <a:pt x="984739" y="47293"/>
                </a:cubicBezTo>
                <a:cubicBezTo>
                  <a:pt x="1145931" y="-19138"/>
                  <a:pt x="1320800" y="-12299"/>
                  <a:pt x="1459523" y="47293"/>
                </a:cubicBezTo>
                <a:cubicBezTo>
                  <a:pt x="1598246" y="106885"/>
                  <a:pt x="1694962" y="313993"/>
                  <a:pt x="1817077" y="404847"/>
                </a:cubicBezTo>
                <a:cubicBezTo>
                  <a:pt x="1939192" y="495701"/>
                  <a:pt x="2065704" y="544058"/>
                  <a:pt x="2192216" y="592416"/>
                </a:cubicBezTo>
              </a:path>
            </a:pathLst>
          </a:cu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9BFD40C4-E520-7649-ADD2-BE58CA977A37}"/>
              </a:ext>
            </a:extLst>
          </p:cNvPr>
          <p:cNvSpPr/>
          <p:nvPr/>
        </p:nvSpPr>
        <p:spPr>
          <a:xfrm>
            <a:off x="4253631" y="3281884"/>
            <a:ext cx="1097952" cy="775019"/>
          </a:xfrm>
          <a:custGeom>
            <a:avLst/>
            <a:gdLst>
              <a:gd name="connsiteX0" fmla="*/ 0 w 2192216"/>
              <a:gd name="connsiteY0" fmla="*/ 568970 h 592416"/>
              <a:gd name="connsiteX1" fmla="*/ 492369 w 2192216"/>
              <a:gd name="connsiteY1" fmla="*/ 445877 h 592416"/>
              <a:gd name="connsiteX2" fmla="*/ 984739 w 2192216"/>
              <a:gd name="connsiteY2" fmla="*/ 47293 h 592416"/>
              <a:gd name="connsiteX3" fmla="*/ 1459523 w 2192216"/>
              <a:gd name="connsiteY3" fmla="*/ 47293 h 592416"/>
              <a:gd name="connsiteX4" fmla="*/ 1817077 w 2192216"/>
              <a:gd name="connsiteY4" fmla="*/ 404847 h 592416"/>
              <a:gd name="connsiteX5" fmla="*/ 2192216 w 2192216"/>
              <a:gd name="connsiteY5" fmla="*/ 592416 h 59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2216" h="592416">
                <a:moveTo>
                  <a:pt x="0" y="568970"/>
                </a:moveTo>
                <a:cubicBezTo>
                  <a:pt x="164123" y="550896"/>
                  <a:pt x="328246" y="532823"/>
                  <a:pt x="492369" y="445877"/>
                </a:cubicBezTo>
                <a:cubicBezTo>
                  <a:pt x="656492" y="358931"/>
                  <a:pt x="823547" y="113724"/>
                  <a:pt x="984739" y="47293"/>
                </a:cubicBezTo>
                <a:cubicBezTo>
                  <a:pt x="1145931" y="-19138"/>
                  <a:pt x="1320800" y="-12299"/>
                  <a:pt x="1459523" y="47293"/>
                </a:cubicBezTo>
                <a:cubicBezTo>
                  <a:pt x="1598246" y="106885"/>
                  <a:pt x="1694962" y="313993"/>
                  <a:pt x="1817077" y="404847"/>
                </a:cubicBezTo>
                <a:cubicBezTo>
                  <a:pt x="1939192" y="495701"/>
                  <a:pt x="2065704" y="544058"/>
                  <a:pt x="2192216" y="592416"/>
                </a:cubicBezTo>
              </a:path>
            </a:pathLst>
          </a:custGeom>
          <a:noFill/>
          <a:ln>
            <a:solidFill>
              <a:srgbClr val="495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C11BB4B0-DC3F-E641-85A5-D41AC48E60E6}"/>
              </a:ext>
            </a:extLst>
          </p:cNvPr>
          <p:cNvSpPr/>
          <p:nvPr/>
        </p:nvSpPr>
        <p:spPr>
          <a:xfrm>
            <a:off x="5164854" y="3279704"/>
            <a:ext cx="1097952" cy="775019"/>
          </a:xfrm>
          <a:custGeom>
            <a:avLst/>
            <a:gdLst>
              <a:gd name="connsiteX0" fmla="*/ 0 w 2192216"/>
              <a:gd name="connsiteY0" fmla="*/ 568970 h 592416"/>
              <a:gd name="connsiteX1" fmla="*/ 492369 w 2192216"/>
              <a:gd name="connsiteY1" fmla="*/ 445877 h 592416"/>
              <a:gd name="connsiteX2" fmla="*/ 984739 w 2192216"/>
              <a:gd name="connsiteY2" fmla="*/ 47293 h 592416"/>
              <a:gd name="connsiteX3" fmla="*/ 1459523 w 2192216"/>
              <a:gd name="connsiteY3" fmla="*/ 47293 h 592416"/>
              <a:gd name="connsiteX4" fmla="*/ 1817077 w 2192216"/>
              <a:gd name="connsiteY4" fmla="*/ 404847 h 592416"/>
              <a:gd name="connsiteX5" fmla="*/ 2192216 w 2192216"/>
              <a:gd name="connsiteY5" fmla="*/ 592416 h 59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2216" h="592416">
                <a:moveTo>
                  <a:pt x="0" y="568970"/>
                </a:moveTo>
                <a:cubicBezTo>
                  <a:pt x="164123" y="550896"/>
                  <a:pt x="328246" y="532823"/>
                  <a:pt x="492369" y="445877"/>
                </a:cubicBezTo>
                <a:cubicBezTo>
                  <a:pt x="656492" y="358931"/>
                  <a:pt x="823547" y="113724"/>
                  <a:pt x="984739" y="47293"/>
                </a:cubicBezTo>
                <a:cubicBezTo>
                  <a:pt x="1145931" y="-19138"/>
                  <a:pt x="1320800" y="-12299"/>
                  <a:pt x="1459523" y="47293"/>
                </a:cubicBezTo>
                <a:cubicBezTo>
                  <a:pt x="1598246" y="106885"/>
                  <a:pt x="1694962" y="313993"/>
                  <a:pt x="1817077" y="404847"/>
                </a:cubicBezTo>
                <a:cubicBezTo>
                  <a:pt x="1939192" y="495701"/>
                  <a:pt x="2065704" y="544058"/>
                  <a:pt x="2192216" y="592416"/>
                </a:cubicBezTo>
              </a:path>
            </a:pathLst>
          </a:custGeom>
          <a:noFill/>
          <a:ln>
            <a:solidFill>
              <a:srgbClr val="FF1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2A9B49-7067-134E-A9FF-3CAF2AAC45E0}"/>
              </a:ext>
            </a:extLst>
          </p:cNvPr>
          <p:cNvSpPr txBox="1"/>
          <p:nvPr/>
        </p:nvSpPr>
        <p:spPr>
          <a:xfrm>
            <a:off x="4778923" y="3090516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High seasonality tolerant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5E9B55-98BC-1442-8475-2D59ABF0587C}"/>
              </a:ext>
            </a:extLst>
          </p:cNvPr>
          <p:cNvSpPr txBox="1"/>
          <p:nvPr/>
        </p:nvSpPr>
        <p:spPr>
          <a:xfrm>
            <a:off x="4725125" y="4131599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High seasonality intolerant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D063111-7755-3841-8746-9D0ED2E522A2}"/>
              </a:ext>
            </a:extLst>
          </p:cNvPr>
          <p:cNvCxnSpPr/>
          <p:nvPr/>
        </p:nvCxnSpPr>
        <p:spPr>
          <a:xfrm>
            <a:off x="5303654" y="3224912"/>
            <a:ext cx="0" cy="16516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4128880-831E-6B42-97A2-4FA84337F600}"/>
              </a:ext>
            </a:extLst>
          </p:cNvPr>
          <p:cNvCxnSpPr>
            <a:cxnSpLocks/>
          </p:cNvCxnSpPr>
          <p:nvPr/>
        </p:nvCxnSpPr>
        <p:spPr>
          <a:xfrm flipH="1" flipV="1">
            <a:off x="4903959" y="4016978"/>
            <a:ext cx="77239" cy="123271"/>
          </a:xfrm>
          <a:prstGeom prst="straightConnector1">
            <a:avLst/>
          </a:prstGeom>
          <a:ln w="12700">
            <a:solidFill>
              <a:srgbClr val="495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9D0901-C33A-7B4E-A796-1B0C169EE85D}"/>
              </a:ext>
            </a:extLst>
          </p:cNvPr>
          <p:cNvCxnSpPr>
            <a:cxnSpLocks/>
          </p:cNvCxnSpPr>
          <p:nvPr/>
        </p:nvCxnSpPr>
        <p:spPr>
          <a:xfrm flipV="1">
            <a:off x="5666590" y="4013179"/>
            <a:ext cx="84629" cy="130868"/>
          </a:xfrm>
          <a:prstGeom prst="straightConnector1">
            <a:avLst/>
          </a:prstGeom>
          <a:ln w="12700">
            <a:solidFill>
              <a:srgbClr val="FF12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6CDDAEF-D797-3344-8E7F-27D33D586705}"/>
              </a:ext>
            </a:extLst>
          </p:cNvPr>
          <p:cNvGrpSpPr/>
          <p:nvPr/>
        </p:nvGrpSpPr>
        <p:grpSpPr>
          <a:xfrm>
            <a:off x="1811717" y="4609429"/>
            <a:ext cx="2135981" cy="1291509"/>
            <a:chOff x="1754567" y="2653126"/>
            <a:chExt cx="2135981" cy="213598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6080358-F149-E845-B0C7-FF26EBA3FA6E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C45B0EE-4E5D-3A42-BC41-15575C2E0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412FA730-AAEC-BC47-86AE-AEA0A8C37534}"/>
              </a:ext>
            </a:extLst>
          </p:cNvPr>
          <p:cNvSpPr txBox="1"/>
          <p:nvPr/>
        </p:nvSpPr>
        <p:spPr>
          <a:xfrm>
            <a:off x="2669744" y="5881251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9608FB-621C-D240-BE52-C012373E3FB0}"/>
              </a:ext>
            </a:extLst>
          </p:cNvPr>
          <p:cNvSpPr txBox="1"/>
          <p:nvPr/>
        </p:nvSpPr>
        <p:spPr>
          <a:xfrm rot="16200000">
            <a:off x="1043879" y="5113732"/>
            <a:ext cx="1291506" cy="28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Change in temperature from previous year</a:t>
            </a: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67BC4062-A970-0B49-B208-419B5BAB4AF3}"/>
              </a:ext>
            </a:extLst>
          </p:cNvPr>
          <p:cNvSpPr/>
          <p:nvPr/>
        </p:nvSpPr>
        <p:spPr>
          <a:xfrm>
            <a:off x="1904515" y="1706171"/>
            <a:ext cx="1875692" cy="1072198"/>
          </a:xfrm>
          <a:custGeom>
            <a:avLst/>
            <a:gdLst>
              <a:gd name="connsiteX0" fmla="*/ 0 w 1875692"/>
              <a:gd name="connsiteY0" fmla="*/ 937383 h 1072198"/>
              <a:gd name="connsiteX1" fmla="*/ 181708 w 1875692"/>
              <a:gd name="connsiteY1" fmla="*/ 1001860 h 1072198"/>
              <a:gd name="connsiteX2" fmla="*/ 410308 w 1875692"/>
              <a:gd name="connsiteY2" fmla="*/ 913937 h 1072198"/>
              <a:gd name="connsiteX3" fmla="*/ 586154 w 1875692"/>
              <a:gd name="connsiteY3" fmla="*/ 972552 h 1072198"/>
              <a:gd name="connsiteX4" fmla="*/ 756139 w 1875692"/>
              <a:gd name="connsiteY4" fmla="*/ 790844 h 1072198"/>
              <a:gd name="connsiteX5" fmla="*/ 1084385 w 1875692"/>
              <a:gd name="connsiteY5" fmla="*/ 5398 h 1072198"/>
              <a:gd name="connsiteX6" fmla="*/ 1459523 w 1875692"/>
              <a:gd name="connsiteY6" fmla="*/ 456737 h 1072198"/>
              <a:gd name="connsiteX7" fmla="*/ 1693985 w 1875692"/>
              <a:gd name="connsiteY7" fmla="*/ 702921 h 1072198"/>
              <a:gd name="connsiteX8" fmla="*/ 1875692 w 1875692"/>
              <a:gd name="connsiteY8" fmla="*/ 1072198 h 10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692" h="1072198">
                <a:moveTo>
                  <a:pt x="0" y="937383"/>
                </a:moveTo>
                <a:cubicBezTo>
                  <a:pt x="56661" y="971575"/>
                  <a:pt x="113323" y="1005768"/>
                  <a:pt x="181708" y="1001860"/>
                </a:cubicBezTo>
                <a:cubicBezTo>
                  <a:pt x="250093" y="997952"/>
                  <a:pt x="342900" y="918822"/>
                  <a:pt x="410308" y="913937"/>
                </a:cubicBezTo>
                <a:cubicBezTo>
                  <a:pt x="477716" y="909052"/>
                  <a:pt x="528516" y="993067"/>
                  <a:pt x="586154" y="972552"/>
                </a:cubicBezTo>
                <a:cubicBezTo>
                  <a:pt x="643792" y="952037"/>
                  <a:pt x="673101" y="952036"/>
                  <a:pt x="756139" y="790844"/>
                </a:cubicBezTo>
                <a:cubicBezTo>
                  <a:pt x="839178" y="629652"/>
                  <a:pt x="967154" y="61082"/>
                  <a:pt x="1084385" y="5398"/>
                </a:cubicBezTo>
                <a:cubicBezTo>
                  <a:pt x="1201616" y="-50287"/>
                  <a:pt x="1357923" y="340483"/>
                  <a:pt x="1459523" y="456737"/>
                </a:cubicBezTo>
                <a:cubicBezTo>
                  <a:pt x="1561123" y="572991"/>
                  <a:pt x="1624624" y="600344"/>
                  <a:pt x="1693985" y="702921"/>
                </a:cubicBezTo>
                <a:cubicBezTo>
                  <a:pt x="1763346" y="805498"/>
                  <a:pt x="1819519" y="938848"/>
                  <a:pt x="1875692" y="1072198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1DA86693-2582-0E4D-BBAF-CF34FE5CC7B5}"/>
              </a:ext>
            </a:extLst>
          </p:cNvPr>
          <p:cNvSpPr/>
          <p:nvPr/>
        </p:nvSpPr>
        <p:spPr>
          <a:xfrm>
            <a:off x="1904515" y="3218900"/>
            <a:ext cx="1875692" cy="1072198"/>
          </a:xfrm>
          <a:custGeom>
            <a:avLst/>
            <a:gdLst>
              <a:gd name="connsiteX0" fmla="*/ 0 w 1875692"/>
              <a:gd name="connsiteY0" fmla="*/ 937383 h 1072198"/>
              <a:gd name="connsiteX1" fmla="*/ 181708 w 1875692"/>
              <a:gd name="connsiteY1" fmla="*/ 1001860 h 1072198"/>
              <a:gd name="connsiteX2" fmla="*/ 410308 w 1875692"/>
              <a:gd name="connsiteY2" fmla="*/ 913937 h 1072198"/>
              <a:gd name="connsiteX3" fmla="*/ 586154 w 1875692"/>
              <a:gd name="connsiteY3" fmla="*/ 972552 h 1072198"/>
              <a:gd name="connsiteX4" fmla="*/ 756139 w 1875692"/>
              <a:gd name="connsiteY4" fmla="*/ 790844 h 1072198"/>
              <a:gd name="connsiteX5" fmla="*/ 1084385 w 1875692"/>
              <a:gd name="connsiteY5" fmla="*/ 5398 h 1072198"/>
              <a:gd name="connsiteX6" fmla="*/ 1459523 w 1875692"/>
              <a:gd name="connsiteY6" fmla="*/ 456737 h 1072198"/>
              <a:gd name="connsiteX7" fmla="*/ 1693985 w 1875692"/>
              <a:gd name="connsiteY7" fmla="*/ 702921 h 1072198"/>
              <a:gd name="connsiteX8" fmla="*/ 1875692 w 1875692"/>
              <a:gd name="connsiteY8" fmla="*/ 1072198 h 10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692" h="1072198">
                <a:moveTo>
                  <a:pt x="0" y="937383"/>
                </a:moveTo>
                <a:cubicBezTo>
                  <a:pt x="56661" y="971575"/>
                  <a:pt x="113323" y="1005768"/>
                  <a:pt x="181708" y="1001860"/>
                </a:cubicBezTo>
                <a:cubicBezTo>
                  <a:pt x="250093" y="997952"/>
                  <a:pt x="342900" y="918822"/>
                  <a:pt x="410308" y="913937"/>
                </a:cubicBezTo>
                <a:cubicBezTo>
                  <a:pt x="477716" y="909052"/>
                  <a:pt x="528516" y="993067"/>
                  <a:pt x="586154" y="972552"/>
                </a:cubicBezTo>
                <a:cubicBezTo>
                  <a:pt x="643792" y="952037"/>
                  <a:pt x="673101" y="952036"/>
                  <a:pt x="756139" y="790844"/>
                </a:cubicBezTo>
                <a:cubicBezTo>
                  <a:pt x="839178" y="629652"/>
                  <a:pt x="967154" y="61082"/>
                  <a:pt x="1084385" y="5398"/>
                </a:cubicBezTo>
                <a:cubicBezTo>
                  <a:pt x="1201616" y="-50287"/>
                  <a:pt x="1357923" y="340483"/>
                  <a:pt x="1459523" y="456737"/>
                </a:cubicBezTo>
                <a:cubicBezTo>
                  <a:pt x="1561123" y="572991"/>
                  <a:pt x="1624624" y="600344"/>
                  <a:pt x="1693985" y="702921"/>
                </a:cubicBezTo>
                <a:cubicBezTo>
                  <a:pt x="1763346" y="805498"/>
                  <a:pt x="1819519" y="938848"/>
                  <a:pt x="1875692" y="1072198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ED4BF2E-D39C-AD47-ACB6-1779E8C27771}"/>
              </a:ext>
            </a:extLst>
          </p:cNvPr>
          <p:cNvSpPr>
            <a:spLocks noChangeAspect="1"/>
          </p:cNvSpPr>
          <p:nvPr/>
        </p:nvSpPr>
        <p:spPr>
          <a:xfrm>
            <a:off x="3001109" y="3207176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7C46BDF-DD37-7B4B-AEEE-4FA7701702FC}"/>
              </a:ext>
            </a:extLst>
          </p:cNvPr>
          <p:cNvSpPr>
            <a:spLocks noChangeAspect="1"/>
          </p:cNvSpPr>
          <p:nvPr/>
        </p:nvSpPr>
        <p:spPr>
          <a:xfrm>
            <a:off x="3768971" y="4268122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9" name="Table 89">
            <a:extLst>
              <a:ext uri="{FF2B5EF4-FFF2-40B4-BE49-F238E27FC236}">
                <a16:creationId xmlns:a16="http://schemas.microsoft.com/office/drawing/2014/main" id="{39566AC5-F5CC-F74B-88A9-1B9A5040D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62574"/>
              </p:ext>
            </p:extLst>
          </p:nvPr>
        </p:nvGraphicFramePr>
        <p:xfrm>
          <a:off x="5708087" y="6136953"/>
          <a:ext cx="566220" cy="566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740">
                  <a:extLst>
                    <a:ext uri="{9D8B030D-6E8A-4147-A177-3AD203B41FA5}">
                      <a16:colId xmlns:a16="http://schemas.microsoft.com/office/drawing/2014/main" val="1438640631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4093991076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1886415599"/>
                    </a:ext>
                  </a:extLst>
                </a:gridCol>
              </a:tblGrid>
              <a:tr h="1887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745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745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328016"/>
                  </a:ext>
                </a:extLst>
              </a:tr>
              <a:tr h="1887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541"/>
                  </a:ext>
                </a:extLst>
              </a:tr>
              <a:tr h="1887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37041"/>
                  </a:ext>
                </a:extLst>
              </a:tr>
            </a:tbl>
          </a:graphicData>
        </a:graphic>
      </p:graphicFrame>
      <p:pic>
        <p:nvPicPr>
          <p:cNvPr id="92" name="Graphic 91" descr="Fish with solid fill">
            <a:extLst>
              <a:ext uri="{FF2B5EF4-FFF2-40B4-BE49-F238E27FC236}">
                <a16:creationId xmlns:a16="http://schemas.microsoft.com/office/drawing/2014/main" id="{C056DD61-1D37-0C41-8367-AC3B7F182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4329" y="6333195"/>
            <a:ext cx="173736" cy="173736"/>
          </a:xfrm>
          <a:prstGeom prst="rect">
            <a:avLst/>
          </a:prstGeom>
        </p:spPr>
      </p:pic>
      <p:pic>
        <p:nvPicPr>
          <p:cNvPr id="93" name="Graphic 92" descr="Fish with solid fill">
            <a:extLst>
              <a:ext uri="{FF2B5EF4-FFF2-40B4-BE49-F238E27FC236}">
                <a16:creationId xmlns:a16="http://schemas.microsoft.com/office/drawing/2014/main" id="{E72E3FCE-29D5-CD4E-9EA4-1ED6A4597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4329" y="6145568"/>
            <a:ext cx="173736" cy="173736"/>
          </a:xfrm>
          <a:prstGeom prst="rect">
            <a:avLst/>
          </a:prstGeom>
        </p:spPr>
      </p:pic>
      <p:pic>
        <p:nvPicPr>
          <p:cNvPr id="95" name="Graphic 94" descr="Earth globe: Americas with solid fill">
            <a:extLst>
              <a:ext uri="{FF2B5EF4-FFF2-40B4-BE49-F238E27FC236}">
                <a16:creationId xmlns:a16="http://schemas.microsoft.com/office/drawing/2014/main" id="{CF28A2F6-90E8-DF48-B1C9-F4A4AC58EC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3651" y="4615662"/>
            <a:ext cx="1264001" cy="1264001"/>
          </a:xfrm>
          <a:prstGeom prst="rect">
            <a:avLst/>
          </a:prstGeom>
        </p:spPr>
      </p:pic>
      <p:sp>
        <p:nvSpPr>
          <p:cNvPr id="98" name="Arc 97">
            <a:extLst>
              <a:ext uri="{FF2B5EF4-FFF2-40B4-BE49-F238E27FC236}">
                <a16:creationId xmlns:a16="http://schemas.microsoft.com/office/drawing/2014/main" id="{83846A90-DC5E-AC48-B10F-C980DACDC208}"/>
              </a:ext>
            </a:extLst>
          </p:cNvPr>
          <p:cNvSpPr/>
          <p:nvPr/>
        </p:nvSpPr>
        <p:spPr>
          <a:xfrm>
            <a:off x="3867583" y="4209903"/>
            <a:ext cx="1550155" cy="1153007"/>
          </a:xfrm>
          <a:prstGeom prst="arc">
            <a:avLst>
              <a:gd name="adj1" fmla="val 3094370"/>
              <a:gd name="adj2" fmla="val 86906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2DD47F2-7810-4D48-93B9-116E0908A53B}"/>
              </a:ext>
            </a:extLst>
          </p:cNvPr>
          <p:cNvCxnSpPr>
            <a:cxnSpLocks/>
          </p:cNvCxnSpPr>
          <p:nvPr/>
        </p:nvCxnSpPr>
        <p:spPr>
          <a:xfrm flipV="1">
            <a:off x="6108424" y="4913370"/>
            <a:ext cx="0" cy="152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732B326-17AF-A949-9901-89DFA44BC931}"/>
              </a:ext>
            </a:extLst>
          </p:cNvPr>
          <p:cNvCxnSpPr>
            <a:cxnSpLocks/>
          </p:cNvCxnSpPr>
          <p:nvPr/>
        </p:nvCxnSpPr>
        <p:spPr>
          <a:xfrm>
            <a:off x="6108424" y="5491788"/>
            <a:ext cx="0" cy="1465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" name="Graphic 102" descr="Fish with solid fill">
            <a:extLst>
              <a:ext uri="{FF2B5EF4-FFF2-40B4-BE49-F238E27FC236}">
                <a16:creationId xmlns:a16="http://schemas.microsoft.com/office/drawing/2014/main" id="{8FF9646D-606F-8945-BB8E-9BAC5EDAF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1818" y="5034433"/>
            <a:ext cx="473213" cy="473213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32BD4A2C-6757-B445-BE50-4A538FBF50B0}"/>
              </a:ext>
            </a:extLst>
          </p:cNvPr>
          <p:cNvSpPr/>
          <p:nvPr/>
        </p:nvSpPr>
        <p:spPr>
          <a:xfrm>
            <a:off x="5381176" y="4986791"/>
            <a:ext cx="436222" cy="45719"/>
          </a:xfrm>
          <a:custGeom>
            <a:avLst/>
            <a:gdLst>
              <a:gd name="connsiteX0" fmla="*/ 0 w 310896"/>
              <a:gd name="connsiteY0" fmla="*/ 48798 h 61050"/>
              <a:gd name="connsiteX1" fmla="*/ 42672 w 310896"/>
              <a:gd name="connsiteY1" fmla="*/ 30 h 61050"/>
              <a:gd name="connsiteX2" fmla="*/ 164592 w 310896"/>
              <a:gd name="connsiteY2" fmla="*/ 54894 h 61050"/>
              <a:gd name="connsiteX3" fmla="*/ 225552 w 310896"/>
              <a:gd name="connsiteY3" fmla="*/ 12222 h 61050"/>
              <a:gd name="connsiteX4" fmla="*/ 256032 w 310896"/>
              <a:gd name="connsiteY4" fmla="*/ 60990 h 61050"/>
              <a:gd name="connsiteX5" fmla="*/ 310896 w 310896"/>
              <a:gd name="connsiteY5" fmla="*/ 30 h 61050"/>
              <a:gd name="connsiteX6" fmla="*/ 310896 w 310896"/>
              <a:gd name="connsiteY6" fmla="*/ 30 h 6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896" h="61050">
                <a:moveTo>
                  <a:pt x="0" y="48798"/>
                </a:moveTo>
                <a:cubicBezTo>
                  <a:pt x="7620" y="23906"/>
                  <a:pt x="15240" y="-986"/>
                  <a:pt x="42672" y="30"/>
                </a:cubicBezTo>
                <a:cubicBezTo>
                  <a:pt x="70104" y="1046"/>
                  <a:pt x="134112" y="52862"/>
                  <a:pt x="164592" y="54894"/>
                </a:cubicBezTo>
                <a:cubicBezTo>
                  <a:pt x="195072" y="56926"/>
                  <a:pt x="210312" y="11206"/>
                  <a:pt x="225552" y="12222"/>
                </a:cubicBezTo>
                <a:cubicBezTo>
                  <a:pt x="240792" y="13238"/>
                  <a:pt x="241808" y="63022"/>
                  <a:pt x="256032" y="60990"/>
                </a:cubicBezTo>
                <a:cubicBezTo>
                  <a:pt x="270256" y="58958"/>
                  <a:pt x="310896" y="30"/>
                  <a:pt x="310896" y="30"/>
                </a:cubicBezTo>
                <a:lnTo>
                  <a:pt x="310896" y="30"/>
                </a:lnTo>
              </a:path>
            </a:pathLst>
          </a:custGeom>
          <a:noFill/>
          <a:ln>
            <a:solidFill>
              <a:srgbClr val="495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54078D3D-4BC6-864F-8432-9CA7502356CF}"/>
              </a:ext>
            </a:extLst>
          </p:cNvPr>
          <p:cNvSpPr/>
          <p:nvPr/>
        </p:nvSpPr>
        <p:spPr>
          <a:xfrm>
            <a:off x="5432387" y="5140300"/>
            <a:ext cx="436222" cy="45719"/>
          </a:xfrm>
          <a:custGeom>
            <a:avLst/>
            <a:gdLst>
              <a:gd name="connsiteX0" fmla="*/ 0 w 310896"/>
              <a:gd name="connsiteY0" fmla="*/ 48798 h 61050"/>
              <a:gd name="connsiteX1" fmla="*/ 42672 w 310896"/>
              <a:gd name="connsiteY1" fmla="*/ 30 h 61050"/>
              <a:gd name="connsiteX2" fmla="*/ 164592 w 310896"/>
              <a:gd name="connsiteY2" fmla="*/ 54894 h 61050"/>
              <a:gd name="connsiteX3" fmla="*/ 225552 w 310896"/>
              <a:gd name="connsiteY3" fmla="*/ 12222 h 61050"/>
              <a:gd name="connsiteX4" fmla="*/ 256032 w 310896"/>
              <a:gd name="connsiteY4" fmla="*/ 60990 h 61050"/>
              <a:gd name="connsiteX5" fmla="*/ 310896 w 310896"/>
              <a:gd name="connsiteY5" fmla="*/ 30 h 61050"/>
              <a:gd name="connsiteX6" fmla="*/ 310896 w 310896"/>
              <a:gd name="connsiteY6" fmla="*/ 30 h 6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896" h="61050">
                <a:moveTo>
                  <a:pt x="0" y="48798"/>
                </a:moveTo>
                <a:cubicBezTo>
                  <a:pt x="7620" y="23906"/>
                  <a:pt x="15240" y="-986"/>
                  <a:pt x="42672" y="30"/>
                </a:cubicBezTo>
                <a:cubicBezTo>
                  <a:pt x="70104" y="1046"/>
                  <a:pt x="134112" y="52862"/>
                  <a:pt x="164592" y="54894"/>
                </a:cubicBezTo>
                <a:cubicBezTo>
                  <a:pt x="195072" y="56926"/>
                  <a:pt x="210312" y="11206"/>
                  <a:pt x="225552" y="12222"/>
                </a:cubicBezTo>
                <a:cubicBezTo>
                  <a:pt x="240792" y="13238"/>
                  <a:pt x="241808" y="63022"/>
                  <a:pt x="256032" y="60990"/>
                </a:cubicBezTo>
                <a:cubicBezTo>
                  <a:pt x="270256" y="58958"/>
                  <a:pt x="310896" y="30"/>
                  <a:pt x="310896" y="30"/>
                </a:cubicBezTo>
                <a:lnTo>
                  <a:pt x="310896" y="30"/>
                </a:lnTo>
              </a:path>
            </a:pathLst>
          </a:custGeom>
          <a:noFill/>
          <a:ln>
            <a:solidFill>
              <a:srgbClr val="FF1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DFFF4F86-7434-1B4E-A67E-7BBE63E5EAC6}"/>
              </a:ext>
            </a:extLst>
          </p:cNvPr>
          <p:cNvSpPr/>
          <p:nvPr/>
        </p:nvSpPr>
        <p:spPr>
          <a:xfrm>
            <a:off x="5436665" y="5437936"/>
            <a:ext cx="436222" cy="45719"/>
          </a:xfrm>
          <a:custGeom>
            <a:avLst/>
            <a:gdLst>
              <a:gd name="connsiteX0" fmla="*/ 0 w 310896"/>
              <a:gd name="connsiteY0" fmla="*/ 48798 h 61050"/>
              <a:gd name="connsiteX1" fmla="*/ 42672 w 310896"/>
              <a:gd name="connsiteY1" fmla="*/ 30 h 61050"/>
              <a:gd name="connsiteX2" fmla="*/ 164592 w 310896"/>
              <a:gd name="connsiteY2" fmla="*/ 54894 h 61050"/>
              <a:gd name="connsiteX3" fmla="*/ 225552 w 310896"/>
              <a:gd name="connsiteY3" fmla="*/ 12222 h 61050"/>
              <a:gd name="connsiteX4" fmla="*/ 256032 w 310896"/>
              <a:gd name="connsiteY4" fmla="*/ 60990 h 61050"/>
              <a:gd name="connsiteX5" fmla="*/ 310896 w 310896"/>
              <a:gd name="connsiteY5" fmla="*/ 30 h 61050"/>
              <a:gd name="connsiteX6" fmla="*/ 310896 w 310896"/>
              <a:gd name="connsiteY6" fmla="*/ 30 h 6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896" h="61050">
                <a:moveTo>
                  <a:pt x="0" y="48798"/>
                </a:moveTo>
                <a:cubicBezTo>
                  <a:pt x="7620" y="23906"/>
                  <a:pt x="15240" y="-986"/>
                  <a:pt x="42672" y="30"/>
                </a:cubicBezTo>
                <a:cubicBezTo>
                  <a:pt x="70104" y="1046"/>
                  <a:pt x="134112" y="52862"/>
                  <a:pt x="164592" y="54894"/>
                </a:cubicBezTo>
                <a:cubicBezTo>
                  <a:pt x="195072" y="56926"/>
                  <a:pt x="210312" y="11206"/>
                  <a:pt x="225552" y="12222"/>
                </a:cubicBezTo>
                <a:cubicBezTo>
                  <a:pt x="240792" y="13238"/>
                  <a:pt x="241808" y="63022"/>
                  <a:pt x="256032" y="60990"/>
                </a:cubicBezTo>
                <a:cubicBezTo>
                  <a:pt x="270256" y="58958"/>
                  <a:pt x="310896" y="30"/>
                  <a:pt x="310896" y="30"/>
                </a:cubicBezTo>
                <a:lnTo>
                  <a:pt x="310896" y="30"/>
                </a:lnTo>
              </a:path>
            </a:pathLst>
          </a:custGeom>
          <a:noFill/>
          <a:ln>
            <a:solidFill>
              <a:srgbClr val="FF1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59A49C7E-0F09-E647-966D-EF3141736581}"/>
              </a:ext>
            </a:extLst>
          </p:cNvPr>
          <p:cNvSpPr/>
          <p:nvPr/>
        </p:nvSpPr>
        <p:spPr>
          <a:xfrm>
            <a:off x="5388299" y="5596060"/>
            <a:ext cx="436222" cy="45719"/>
          </a:xfrm>
          <a:custGeom>
            <a:avLst/>
            <a:gdLst>
              <a:gd name="connsiteX0" fmla="*/ 0 w 310896"/>
              <a:gd name="connsiteY0" fmla="*/ 48798 h 61050"/>
              <a:gd name="connsiteX1" fmla="*/ 42672 w 310896"/>
              <a:gd name="connsiteY1" fmla="*/ 30 h 61050"/>
              <a:gd name="connsiteX2" fmla="*/ 164592 w 310896"/>
              <a:gd name="connsiteY2" fmla="*/ 54894 h 61050"/>
              <a:gd name="connsiteX3" fmla="*/ 225552 w 310896"/>
              <a:gd name="connsiteY3" fmla="*/ 12222 h 61050"/>
              <a:gd name="connsiteX4" fmla="*/ 256032 w 310896"/>
              <a:gd name="connsiteY4" fmla="*/ 60990 h 61050"/>
              <a:gd name="connsiteX5" fmla="*/ 310896 w 310896"/>
              <a:gd name="connsiteY5" fmla="*/ 30 h 61050"/>
              <a:gd name="connsiteX6" fmla="*/ 310896 w 310896"/>
              <a:gd name="connsiteY6" fmla="*/ 30 h 6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896" h="61050">
                <a:moveTo>
                  <a:pt x="0" y="48798"/>
                </a:moveTo>
                <a:cubicBezTo>
                  <a:pt x="7620" y="23906"/>
                  <a:pt x="15240" y="-986"/>
                  <a:pt x="42672" y="30"/>
                </a:cubicBezTo>
                <a:cubicBezTo>
                  <a:pt x="70104" y="1046"/>
                  <a:pt x="134112" y="52862"/>
                  <a:pt x="164592" y="54894"/>
                </a:cubicBezTo>
                <a:cubicBezTo>
                  <a:pt x="195072" y="56926"/>
                  <a:pt x="210312" y="11206"/>
                  <a:pt x="225552" y="12222"/>
                </a:cubicBezTo>
                <a:cubicBezTo>
                  <a:pt x="240792" y="13238"/>
                  <a:pt x="241808" y="63022"/>
                  <a:pt x="256032" y="60990"/>
                </a:cubicBezTo>
                <a:cubicBezTo>
                  <a:pt x="270256" y="58958"/>
                  <a:pt x="310896" y="30"/>
                  <a:pt x="310896" y="30"/>
                </a:cubicBezTo>
                <a:lnTo>
                  <a:pt x="310896" y="30"/>
                </a:lnTo>
              </a:path>
            </a:pathLst>
          </a:custGeom>
          <a:noFill/>
          <a:ln>
            <a:solidFill>
              <a:srgbClr val="495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8418735-457E-074F-A84C-6F560F83FEE4}"/>
              </a:ext>
            </a:extLst>
          </p:cNvPr>
          <p:cNvSpPr txBox="1"/>
          <p:nvPr/>
        </p:nvSpPr>
        <p:spPr>
          <a:xfrm>
            <a:off x="5097358" y="4923822"/>
            <a:ext cx="320190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5˚C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0C265FA-1809-3D49-A978-0AD8ED282F00}"/>
              </a:ext>
            </a:extLst>
          </p:cNvPr>
          <p:cNvSpPr txBox="1"/>
          <p:nvPr/>
        </p:nvSpPr>
        <p:spPr>
          <a:xfrm>
            <a:off x="5129582" y="5076042"/>
            <a:ext cx="43622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28˚C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4FA8724-01F5-AC49-82C5-305D64BD2CBD}"/>
              </a:ext>
            </a:extLst>
          </p:cNvPr>
          <p:cNvCxnSpPr>
            <a:cxnSpLocks/>
          </p:cNvCxnSpPr>
          <p:nvPr/>
        </p:nvCxnSpPr>
        <p:spPr>
          <a:xfrm flipV="1">
            <a:off x="5127929" y="5005419"/>
            <a:ext cx="0" cy="152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CEFCAD-5A0D-7146-A2F4-2D5FBE46E151}"/>
              </a:ext>
            </a:extLst>
          </p:cNvPr>
          <p:cNvCxnSpPr>
            <a:cxnSpLocks/>
          </p:cNvCxnSpPr>
          <p:nvPr/>
        </p:nvCxnSpPr>
        <p:spPr>
          <a:xfrm>
            <a:off x="5127929" y="5438863"/>
            <a:ext cx="0" cy="1465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4" name="Table 89">
            <a:extLst>
              <a:ext uri="{FF2B5EF4-FFF2-40B4-BE49-F238E27FC236}">
                <a16:creationId xmlns:a16="http://schemas.microsoft.com/office/drawing/2014/main" id="{E5CAC3A5-1CDD-4B45-A9B7-F16238961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70503"/>
              </p:ext>
            </p:extLst>
          </p:nvPr>
        </p:nvGraphicFramePr>
        <p:xfrm>
          <a:off x="4812853" y="6136953"/>
          <a:ext cx="566220" cy="566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740">
                  <a:extLst>
                    <a:ext uri="{9D8B030D-6E8A-4147-A177-3AD203B41FA5}">
                      <a16:colId xmlns:a16="http://schemas.microsoft.com/office/drawing/2014/main" val="1438640631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4093991076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1886415599"/>
                    </a:ext>
                  </a:extLst>
                </a:gridCol>
              </a:tblGrid>
              <a:tr h="1887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328016"/>
                  </a:ext>
                </a:extLst>
              </a:tr>
              <a:tr h="1887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541"/>
                  </a:ext>
                </a:extLst>
              </a:tr>
              <a:tr h="1887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37041"/>
                  </a:ext>
                </a:extLst>
              </a:tr>
            </a:tbl>
          </a:graphicData>
        </a:graphic>
      </p:graphicFrame>
      <p:pic>
        <p:nvPicPr>
          <p:cNvPr id="105" name="Graphic 104" descr="Fish with solid fill">
            <a:extLst>
              <a:ext uri="{FF2B5EF4-FFF2-40B4-BE49-F238E27FC236}">
                <a16:creationId xmlns:a16="http://schemas.microsoft.com/office/drawing/2014/main" id="{FAB097EE-433F-EB4C-821F-36ED82F9C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9095" y="6333195"/>
            <a:ext cx="173736" cy="173736"/>
          </a:xfrm>
          <a:prstGeom prst="rect">
            <a:avLst/>
          </a:prstGeom>
        </p:spPr>
      </p:pic>
      <p:pic>
        <p:nvPicPr>
          <p:cNvPr id="106" name="Graphic 105" descr="Fish with solid fill">
            <a:extLst>
              <a:ext uri="{FF2B5EF4-FFF2-40B4-BE49-F238E27FC236}">
                <a16:creationId xmlns:a16="http://schemas.microsoft.com/office/drawing/2014/main" id="{9EA73F72-B1D5-4B4C-9AD7-7D068719B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6133" y="6521906"/>
            <a:ext cx="173736" cy="173736"/>
          </a:xfrm>
          <a:prstGeom prst="rect">
            <a:avLst/>
          </a:prstGeom>
        </p:spPr>
      </p:pic>
      <p:graphicFrame>
        <p:nvGraphicFramePr>
          <p:cNvPr id="107" name="Table 89">
            <a:extLst>
              <a:ext uri="{FF2B5EF4-FFF2-40B4-BE49-F238E27FC236}">
                <a16:creationId xmlns:a16="http://schemas.microsoft.com/office/drawing/2014/main" id="{9121F773-A916-694C-80A1-E8EE67F6B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656462"/>
              </p:ext>
            </p:extLst>
          </p:nvPr>
        </p:nvGraphicFramePr>
        <p:xfrm>
          <a:off x="4812853" y="6845872"/>
          <a:ext cx="566220" cy="566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740">
                  <a:extLst>
                    <a:ext uri="{9D8B030D-6E8A-4147-A177-3AD203B41FA5}">
                      <a16:colId xmlns:a16="http://schemas.microsoft.com/office/drawing/2014/main" val="1438640631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4093991076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1886415599"/>
                    </a:ext>
                  </a:extLst>
                </a:gridCol>
              </a:tblGrid>
              <a:tr h="1887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328016"/>
                  </a:ext>
                </a:extLst>
              </a:tr>
              <a:tr h="1887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DF3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541"/>
                  </a:ext>
                </a:extLst>
              </a:tr>
              <a:tr h="1887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DF3">
                        <a:alpha val="6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37041"/>
                  </a:ext>
                </a:extLst>
              </a:tr>
            </a:tbl>
          </a:graphicData>
        </a:graphic>
      </p:graphicFrame>
      <p:pic>
        <p:nvPicPr>
          <p:cNvPr id="108" name="Graphic 107" descr="Fish with solid fill">
            <a:extLst>
              <a:ext uri="{FF2B5EF4-FFF2-40B4-BE49-F238E27FC236}">
                <a16:creationId xmlns:a16="http://schemas.microsoft.com/office/drawing/2014/main" id="{C373D50B-65FF-F14A-A645-2C0841DEC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9095" y="7042114"/>
            <a:ext cx="173736" cy="173736"/>
          </a:xfrm>
          <a:prstGeom prst="rect">
            <a:avLst/>
          </a:prstGeom>
        </p:spPr>
      </p:pic>
      <p:pic>
        <p:nvPicPr>
          <p:cNvPr id="109" name="Graphic 108" descr="Fish with solid fill">
            <a:extLst>
              <a:ext uri="{FF2B5EF4-FFF2-40B4-BE49-F238E27FC236}">
                <a16:creationId xmlns:a16="http://schemas.microsoft.com/office/drawing/2014/main" id="{76375114-B24D-794D-832F-16230994D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5337" y="7230825"/>
            <a:ext cx="173736" cy="173736"/>
          </a:xfrm>
          <a:prstGeom prst="rect">
            <a:avLst/>
          </a:prstGeom>
        </p:spPr>
      </p:pic>
      <p:graphicFrame>
        <p:nvGraphicFramePr>
          <p:cNvPr id="110" name="Table 89">
            <a:extLst>
              <a:ext uri="{FF2B5EF4-FFF2-40B4-BE49-F238E27FC236}">
                <a16:creationId xmlns:a16="http://schemas.microsoft.com/office/drawing/2014/main" id="{41A004CF-821E-DB44-94FB-986CF3723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266795"/>
              </p:ext>
            </p:extLst>
          </p:nvPr>
        </p:nvGraphicFramePr>
        <p:xfrm>
          <a:off x="5708087" y="6845872"/>
          <a:ext cx="566220" cy="566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740">
                  <a:extLst>
                    <a:ext uri="{9D8B030D-6E8A-4147-A177-3AD203B41FA5}">
                      <a16:colId xmlns:a16="http://schemas.microsoft.com/office/drawing/2014/main" val="1438640631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4093991076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1886415599"/>
                    </a:ext>
                  </a:extLst>
                </a:gridCol>
              </a:tblGrid>
              <a:tr h="1887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DF3">
                        <a:alpha val="7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DF3">
                        <a:alpha val="76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328016"/>
                  </a:ext>
                </a:extLst>
              </a:tr>
              <a:tr h="1887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DF3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541"/>
                  </a:ext>
                </a:extLst>
              </a:tr>
              <a:tr h="1887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DF3">
                        <a:alpha val="6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37041"/>
                  </a:ext>
                </a:extLst>
              </a:tr>
            </a:tbl>
          </a:graphicData>
        </a:graphic>
      </p:graphicFrame>
      <p:pic>
        <p:nvPicPr>
          <p:cNvPr id="111" name="Graphic 110" descr="Fish with solid fill">
            <a:extLst>
              <a:ext uri="{FF2B5EF4-FFF2-40B4-BE49-F238E27FC236}">
                <a16:creationId xmlns:a16="http://schemas.microsoft.com/office/drawing/2014/main" id="{14909567-B526-684C-B9C0-8BEFC5736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4329" y="7042114"/>
            <a:ext cx="173736" cy="173736"/>
          </a:xfrm>
          <a:prstGeom prst="rect">
            <a:avLst/>
          </a:prstGeom>
        </p:spPr>
      </p:pic>
      <p:pic>
        <p:nvPicPr>
          <p:cNvPr id="112" name="Graphic 111" descr="Fish with solid fill">
            <a:extLst>
              <a:ext uri="{FF2B5EF4-FFF2-40B4-BE49-F238E27FC236}">
                <a16:creationId xmlns:a16="http://schemas.microsoft.com/office/drawing/2014/main" id="{68EF8DC2-8E7A-2940-91B0-820D465D4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00571" y="7230825"/>
            <a:ext cx="173736" cy="1737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91B59D5-0532-BB45-97AD-E94FCE2B4EC8}"/>
              </a:ext>
            </a:extLst>
          </p:cNvPr>
          <p:cNvSpPr txBox="1"/>
          <p:nvPr/>
        </p:nvSpPr>
        <p:spPr>
          <a:xfrm>
            <a:off x="4068921" y="6265203"/>
            <a:ext cx="7257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Helvetica" pitchFamily="2" charset="0"/>
              </a:rPr>
              <a:t>Warming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9A206E3-9CAC-A040-9F13-6648BBAD37CF}"/>
              </a:ext>
            </a:extLst>
          </p:cNvPr>
          <p:cNvSpPr txBox="1"/>
          <p:nvPr/>
        </p:nvSpPr>
        <p:spPr>
          <a:xfrm>
            <a:off x="4068920" y="7024468"/>
            <a:ext cx="823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Helvetica" pitchFamily="2" charset="0"/>
              </a:rPr>
              <a:t>Cooling</a:t>
            </a:r>
          </a:p>
        </p:txBody>
      </p:sp>
      <p:pic>
        <p:nvPicPr>
          <p:cNvPr id="114" name="Graphic 113" descr="Fish with solid fill">
            <a:extLst>
              <a:ext uri="{FF2B5EF4-FFF2-40B4-BE49-F238E27FC236}">
                <a16:creationId xmlns:a16="http://schemas.microsoft.com/office/drawing/2014/main" id="{FD3909FC-2170-6743-933C-9A21385F3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241" y="6145568"/>
            <a:ext cx="173736" cy="173736"/>
          </a:xfrm>
          <a:prstGeom prst="rect">
            <a:avLst/>
          </a:prstGeom>
        </p:spPr>
      </p:pic>
      <p:pic>
        <p:nvPicPr>
          <p:cNvPr id="115" name="Graphic 114" descr="Fish with solid fill">
            <a:extLst>
              <a:ext uri="{FF2B5EF4-FFF2-40B4-BE49-F238E27FC236}">
                <a16:creationId xmlns:a16="http://schemas.microsoft.com/office/drawing/2014/main" id="{6371042F-DD41-F242-B845-3865C4290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2807" y="6521906"/>
            <a:ext cx="173736" cy="173736"/>
          </a:xfrm>
          <a:prstGeom prst="rect">
            <a:avLst/>
          </a:prstGeom>
        </p:spPr>
      </p:pic>
      <p:pic>
        <p:nvPicPr>
          <p:cNvPr id="116" name="Graphic 115" descr="Fish with solid fill">
            <a:extLst>
              <a:ext uri="{FF2B5EF4-FFF2-40B4-BE49-F238E27FC236}">
                <a16:creationId xmlns:a16="http://schemas.microsoft.com/office/drawing/2014/main" id="{CB58F2FE-B15A-AF42-91E9-1AB5CB0F9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4329" y="6857137"/>
            <a:ext cx="173736" cy="173736"/>
          </a:xfrm>
          <a:prstGeom prst="rect">
            <a:avLst/>
          </a:prstGeom>
        </p:spPr>
      </p:pic>
      <p:pic>
        <p:nvPicPr>
          <p:cNvPr id="117" name="Graphic 116" descr="Fish with solid fill">
            <a:extLst>
              <a:ext uri="{FF2B5EF4-FFF2-40B4-BE49-F238E27FC236}">
                <a16:creationId xmlns:a16="http://schemas.microsoft.com/office/drawing/2014/main" id="{2C5FA86C-596D-0940-A50A-8504ECBDDD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241" y="6857137"/>
            <a:ext cx="173736" cy="173736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FCA256E-4CA3-D145-B49E-39F20E6D1BD6}"/>
              </a:ext>
            </a:extLst>
          </p:cNvPr>
          <p:cNvCxnSpPr>
            <a:cxnSpLocks/>
          </p:cNvCxnSpPr>
          <p:nvPr/>
        </p:nvCxnSpPr>
        <p:spPr>
          <a:xfrm>
            <a:off x="5433283" y="6422078"/>
            <a:ext cx="2333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1EA2230-9ACF-AC41-85D5-8999D0F4804E}"/>
              </a:ext>
            </a:extLst>
          </p:cNvPr>
          <p:cNvCxnSpPr>
            <a:cxnSpLocks/>
          </p:cNvCxnSpPr>
          <p:nvPr/>
        </p:nvCxnSpPr>
        <p:spPr>
          <a:xfrm>
            <a:off x="5433283" y="7131658"/>
            <a:ext cx="2333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59AA7863-6DBA-0E42-B0CE-2735333BD0C6}"/>
              </a:ext>
            </a:extLst>
          </p:cNvPr>
          <p:cNvSpPr>
            <a:spLocks noChangeAspect="1"/>
          </p:cNvSpPr>
          <p:nvPr/>
        </p:nvSpPr>
        <p:spPr>
          <a:xfrm>
            <a:off x="3003254" y="1693892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5745A3B-DE41-B94F-9603-DCC9A1A2B16C}"/>
              </a:ext>
            </a:extLst>
          </p:cNvPr>
          <p:cNvSpPr>
            <a:spLocks noChangeAspect="1"/>
          </p:cNvSpPr>
          <p:nvPr/>
        </p:nvSpPr>
        <p:spPr>
          <a:xfrm>
            <a:off x="3771116" y="2754838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F0D64D0-50C6-6546-B013-6705A6F27BC8}"/>
              </a:ext>
            </a:extLst>
          </p:cNvPr>
          <p:cNvCxnSpPr>
            <a:cxnSpLocks/>
          </p:cNvCxnSpPr>
          <p:nvPr/>
        </p:nvCxnSpPr>
        <p:spPr>
          <a:xfrm flipH="1">
            <a:off x="1813981" y="5263657"/>
            <a:ext cx="21359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reeform 38">
            <a:extLst>
              <a:ext uri="{FF2B5EF4-FFF2-40B4-BE49-F238E27FC236}">
                <a16:creationId xmlns:a16="http://schemas.microsoft.com/office/drawing/2014/main" id="{19108ECC-AB4F-794E-A2D6-EA8F95880166}"/>
              </a:ext>
            </a:extLst>
          </p:cNvPr>
          <p:cNvSpPr/>
          <p:nvPr/>
        </p:nvSpPr>
        <p:spPr>
          <a:xfrm flipV="1">
            <a:off x="1897692" y="4762817"/>
            <a:ext cx="1994722" cy="664703"/>
          </a:xfrm>
          <a:custGeom>
            <a:avLst/>
            <a:gdLst>
              <a:gd name="connsiteX0" fmla="*/ 0 w 1990641"/>
              <a:gd name="connsiteY0" fmla="*/ 129473 h 323682"/>
              <a:gd name="connsiteX1" fmla="*/ 145657 w 1990641"/>
              <a:gd name="connsiteY1" fmla="*/ 64737 h 323682"/>
              <a:gd name="connsiteX2" fmla="*/ 339866 w 1990641"/>
              <a:gd name="connsiteY2" fmla="*/ 234669 h 323682"/>
              <a:gd name="connsiteX3" fmla="*/ 461246 w 1990641"/>
              <a:gd name="connsiteY3" fmla="*/ 113289 h 323682"/>
              <a:gd name="connsiteX4" fmla="*/ 679731 w 1990641"/>
              <a:gd name="connsiteY4" fmla="*/ 113289 h 323682"/>
              <a:gd name="connsiteX5" fmla="*/ 890124 w 1990641"/>
              <a:gd name="connsiteY5" fmla="*/ 105197 h 323682"/>
              <a:gd name="connsiteX6" fmla="*/ 1027689 w 1990641"/>
              <a:gd name="connsiteY6" fmla="*/ 48553 h 323682"/>
              <a:gd name="connsiteX7" fmla="*/ 1181437 w 1990641"/>
              <a:gd name="connsiteY7" fmla="*/ 210393 h 323682"/>
              <a:gd name="connsiteX8" fmla="*/ 1302818 w 1990641"/>
              <a:gd name="connsiteY8" fmla="*/ 121381 h 323682"/>
              <a:gd name="connsiteX9" fmla="*/ 1505119 w 1990641"/>
              <a:gd name="connsiteY9" fmla="*/ 258946 h 323682"/>
              <a:gd name="connsiteX10" fmla="*/ 1618407 w 1990641"/>
              <a:gd name="connsiteY10" fmla="*/ 315590 h 323682"/>
              <a:gd name="connsiteX11" fmla="*/ 1723604 w 1990641"/>
              <a:gd name="connsiteY11" fmla="*/ 89013 h 323682"/>
              <a:gd name="connsiteX12" fmla="*/ 1853076 w 1990641"/>
              <a:gd name="connsiteY12" fmla="*/ 275130 h 323682"/>
              <a:gd name="connsiteX13" fmla="*/ 1990641 w 1990641"/>
              <a:gd name="connsiteY13" fmla="*/ 0 h 323682"/>
              <a:gd name="connsiteX0" fmla="*/ 0 w 1978394"/>
              <a:gd name="connsiteY0" fmla="*/ 115806 h 323682"/>
              <a:gd name="connsiteX1" fmla="*/ 133410 w 1978394"/>
              <a:gd name="connsiteY1" fmla="*/ 64737 h 323682"/>
              <a:gd name="connsiteX2" fmla="*/ 327619 w 1978394"/>
              <a:gd name="connsiteY2" fmla="*/ 234669 h 323682"/>
              <a:gd name="connsiteX3" fmla="*/ 448999 w 1978394"/>
              <a:gd name="connsiteY3" fmla="*/ 113289 h 323682"/>
              <a:gd name="connsiteX4" fmla="*/ 667484 w 1978394"/>
              <a:gd name="connsiteY4" fmla="*/ 113289 h 323682"/>
              <a:gd name="connsiteX5" fmla="*/ 877877 w 1978394"/>
              <a:gd name="connsiteY5" fmla="*/ 105197 h 323682"/>
              <a:gd name="connsiteX6" fmla="*/ 1015442 w 1978394"/>
              <a:gd name="connsiteY6" fmla="*/ 48553 h 323682"/>
              <a:gd name="connsiteX7" fmla="*/ 1169190 w 1978394"/>
              <a:gd name="connsiteY7" fmla="*/ 210393 h 323682"/>
              <a:gd name="connsiteX8" fmla="*/ 1290571 w 1978394"/>
              <a:gd name="connsiteY8" fmla="*/ 121381 h 323682"/>
              <a:gd name="connsiteX9" fmla="*/ 1492872 w 1978394"/>
              <a:gd name="connsiteY9" fmla="*/ 258946 h 323682"/>
              <a:gd name="connsiteX10" fmla="*/ 1606160 w 1978394"/>
              <a:gd name="connsiteY10" fmla="*/ 315590 h 323682"/>
              <a:gd name="connsiteX11" fmla="*/ 1711357 w 1978394"/>
              <a:gd name="connsiteY11" fmla="*/ 89013 h 323682"/>
              <a:gd name="connsiteX12" fmla="*/ 1840829 w 1978394"/>
              <a:gd name="connsiteY12" fmla="*/ 275130 h 323682"/>
              <a:gd name="connsiteX13" fmla="*/ 1978394 w 1978394"/>
              <a:gd name="connsiteY13" fmla="*/ 0 h 323682"/>
              <a:gd name="connsiteX0" fmla="*/ 0 w 1994722"/>
              <a:gd name="connsiteY0" fmla="*/ 70300 h 278176"/>
              <a:gd name="connsiteX1" fmla="*/ 133410 w 1994722"/>
              <a:gd name="connsiteY1" fmla="*/ 19231 h 278176"/>
              <a:gd name="connsiteX2" fmla="*/ 327619 w 1994722"/>
              <a:gd name="connsiteY2" fmla="*/ 189163 h 278176"/>
              <a:gd name="connsiteX3" fmla="*/ 448999 w 1994722"/>
              <a:gd name="connsiteY3" fmla="*/ 67783 h 278176"/>
              <a:gd name="connsiteX4" fmla="*/ 667484 w 1994722"/>
              <a:gd name="connsiteY4" fmla="*/ 67783 h 278176"/>
              <a:gd name="connsiteX5" fmla="*/ 877877 w 1994722"/>
              <a:gd name="connsiteY5" fmla="*/ 59691 h 278176"/>
              <a:gd name="connsiteX6" fmla="*/ 1015442 w 1994722"/>
              <a:gd name="connsiteY6" fmla="*/ 3047 h 278176"/>
              <a:gd name="connsiteX7" fmla="*/ 1169190 w 1994722"/>
              <a:gd name="connsiteY7" fmla="*/ 164887 h 278176"/>
              <a:gd name="connsiteX8" fmla="*/ 1290571 w 1994722"/>
              <a:gd name="connsiteY8" fmla="*/ 75875 h 278176"/>
              <a:gd name="connsiteX9" fmla="*/ 1492872 w 1994722"/>
              <a:gd name="connsiteY9" fmla="*/ 213440 h 278176"/>
              <a:gd name="connsiteX10" fmla="*/ 1606160 w 1994722"/>
              <a:gd name="connsiteY10" fmla="*/ 270084 h 278176"/>
              <a:gd name="connsiteX11" fmla="*/ 1711357 w 1994722"/>
              <a:gd name="connsiteY11" fmla="*/ 43507 h 278176"/>
              <a:gd name="connsiteX12" fmla="*/ 1840829 w 1994722"/>
              <a:gd name="connsiteY12" fmla="*/ 229624 h 278176"/>
              <a:gd name="connsiteX13" fmla="*/ 1994722 w 1994722"/>
              <a:gd name="connsiteY13" fmla="*/ 43329 h 27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4722" h="278176">
                <a:moveTo>
                  <a:pt x="0" y="70300"/>
                </a:moveTo>
                <a:cubicBezTo>
                  <a:pt x="44506" y="29165"/>
                  <a:pt x="78807" y="-579"/>
                  <a:pt x="133410" y="19231"/>
                </a:cubicBezTo>
                <a:cubicBezTo>
                  <a:pt x="188013" y="39042"/>
                  <a:pt x="275021" y="181071"/>
                  <a:pt x="327619" y="189163"/>
                </a:cubicBezTo>
                <a:cubicBezTo>
                  <a:pt x="380217" y="197255"/>
                  <a:pt x="392355" y="88013"/>
                  <a:pt x="448999" y="67783"/>
                </a:cubicBezTo>
                <a:cubicBezTo>
                  <a:pt x="505643" y="47553"/>
                  <a:pt x="596004" y="69132"/>
                  <a:pt x="667484" y="67783"/>
                </a:cubicBezTo>
                <a:cubicBezTo>
                  <a:pt x="738964" y="66434"/>
                  <a:pt x="819884" y="70480"/>
                  <a:pt x="877877" y="59691"/>
                </a:cubicBezTo>
                <a:cubicBezTo>
                  <a:pt x="935870" y="48902"/>
                  <a:pt x="966890" y="-14486"/>
                  <a:pt x="1015442" y="3047"/>
                </a:cubicBezTo>
                <a:cubicBezTo>
                  <a:pt x="1063994" y="20580"/>
                  <a:pt x="1123335" y="152749"/>
                  <a:pt x="1169190" y="164887"/>
                </a:cubicBezTo>
                <a:cubicBezTo>
                  <a:pt x="1215045" y="177025"/>
                  <a:pt x="1236624" y="67783"/>
                  <a:pt x="1290571" y="75875"/>
                </a:cubicBezTo>
                <a:cubicBezTo>
                  <a:pt x="1344518" y="83967"/>
                  <a:pt x="1440274" y="181072"/>
                  <a:pt x="1492872" y="213440"/>
                </a:cubicBezTo>
                <a:cubicBezTo>
                  <a:pt x="1545470" y="245808"/>
                  <a:pt x="1569746" y="298406"/>
                  <a:pt x="1606160" y="270084"/>
                </a:cubicBezTo>
                <a:cubicBezTo>
                  <a:pt x="1642574" y="241762"/>
                  <a:pt x="1672246" y="50250"/>
                  <a:pt x="1711357" y="43507"/>
                </a:cubicBezTo>
                <a:cubicBezTo>
                  <a:pt x="1750469" y="36764"/>
                  <a:pt x="1796323" y="244460"/>
                  <a:pt x="1840829" y="229624"/>
                </a:cubicBezTo>
                <a:cubicBezTo>
                  <a:pt x="1885335" y="214788"/>
                  <a:pt x="1948192" y="173476"/>
                  <a:pt x="1994722" y="43329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8881723-22C9-C449-894F-E4A0B5A503C7}"/>
              </a:ext>
            </a:extLst>
          </p:cNvPr>
          <p:cNvSpPr txBox="1"/>
          <p:nvPr/>
        </p:nvSpPr>
        <p:spPr>
          <a:xfrm>
            <a:off x="1940333" y="4734883"/>
            <a:ext cx="7257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  <a:latin typeface="Helvetica" pitchFamily="2" charset="0"/>
              </a:rPr>
              <a:t>Warming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41CBC74-D552-7A45-92BA-3778332A986A}"/>
              </a:ext>
            </a:extLst>
          </p:cNvPr>
          <p:cNvSpPr txBox="1"/>
          <p:nvPr/>
        </p:nvSpPr>
        <p:spPr>
          <a:xfrm>
            <a:off x="1940332" y="5494148"/>
            <a:ext cx="823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434DF3"/>
                </a:solidFill>
                <a:latin typeface="Helvetica" pitchFamily="2" charset="0"/>
              </a:rPr>
              <a:t>Cooling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5765579-1319-CA46-85DD-7D854E1BF841}"/>
              </a:ext>
            </a:extLst>
          </p:cNvPr>
          <p:cNvGrpSpPr/>
          <p:nvPr/>
        </p:nvGrpSpPr>
        <p:grpSpPr>
          <a:xfrm>
            <a:off x="1811717" y="6106539"/>
            <a:ext cx="2135981" cy="1291509"/>
            <a:chOff x="1754567" y="2653126"/>
            <a:chExt cx="2135981" cy="2135982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5A82187-032B-E344-BCB7-B82D3386CF8A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EAABE70-C523-8F40-B083-E3E73A6FAD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906B5281-13AC-904F-B1FA-1769F513849B}"/>
              </a:ext>
            </a:extLst>
          </p:cNvPr>
          <p:cNvSpPr txBox="1"/>
          <p:nvPr/>
        </p:nvSpPr>
        <p:spPr>
          <a:xfrm>
            <a:off x="2669744" y="7378361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CE54BC7-D26B-5A4B-88C4-548F7DC2557E}"/>
              </a:ext>
            </a:extLst>
          </p:cNvPr>
          <p:cNvSpPr txBox="1"/>
          <p:nvPr/>
        </p:nvSpPr>
        <p:spPr>
          <a:xfrm rot="16200000">
            <a:off x="951888" y="6669063"/>
            <a:ext cx="1407948" cy="28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Magnitude of change in temperature from previous year</a:t>
            </a:r>
          </a:p>
        </p:txBody>
      </p:sp>
      <p:sp>
        <p:nvSpPr>
          <p:cNvPr id="158" name="Freeform 157">
            <a:extLst>
              <a:ext uri="{FF2B5EF4-FFF2-40B4-BE49-F238E27FC236}">
                <a16:creationId xmlns:a16="http://schemas.microsoft.com/office/drawing/2014/main" id="{22E61AC7-DCE0-E84F-AD72-C4C31E6C7652}"/>
              </a:ext>
            </a:extLst>
          </p:cNvPr>
          <p:cNvSpPr/>
          <p:nvPr/>
        </p:nvSpPr>
        <p:spPr>
          <a:xfrm flipV="1">
            <a:off x="1897175" y="6244824"/>
            <a:ext cx="1994722" cy="664703"/>
          </a:xfrm>
          <a:custGeom>
            <a:avLst/>
            <a:gdLst>
              <a:gd name="connsiteX0" fmla="*/ 0 w 1990641"/>
              <a:gd name="connsiteY0" fmla="*/ 129473 h 323682"/>
              <a:gd name="connsiteX1" fmla="*/ 145657 w 1990641"/>
              <a:gd name="connsiteY1" fmla="*/ 64737 h 323682"/>
              <a:gd name="connsiteX2" fmla="*/ 339866 w 1990641"/>
              <a:gd name="connsiteY2" fmla="*/ 234669 h 323682"/>
              <a:gd name="connsiteX3" fmla="*/ 461246 w 1990641"/>
              <a:gd name="connsiteY3" fmla="*/ 113289 h 323682"/>
              <a:gd name="connsiteX4" fmla="*/ 679731 w 1990641"/>
              <a:gd name="connsiteY4" fmla="*/ 113289 h 323682"/>
              <a:gd name="connsiteX5" fmla="*/ 890124 w 1990641"/>
              <a:gd name="connsiteY5" fmla="*/ 105197 h 323682"/>
              <a:gd name="connsiteX6" fmla="*/ 1027689 w 1990641"/>
              <a:gd name="connsiteY6" fmla="*/ 48553 h 323682"/>
              <a:gd name="connsiteX7" fmla="*/ 1181437 w 1990641"/>
              <a:gd name="connsiteY7" fmla="*/ 210393 h 323682"/>
              <a:gd name="connsiteX8" fmla="*/ 1302818 w 1990641"/>
              <a:gd name="connsiteY8" fmla="*/ 121381 h 323682"/>
              <a:gd name="connsiteX9" fmla="*/ 1505119 w 1990641"/>
              <a:gd name="connsiteY9" fmla="*/ 258946 h 323682"/>
              <a:gd name="connsiteX10" fmla="*/ 1618407 w 1990641"/>
              <a:gd name="connsiteY10" fmla="*/ 315590 h 323682"/>
              <a:gd name="connsiteX11" fmla="*/ 1723604 w 1990641"/>
              <a:gd name="connsiteY11" fmla="*/ 89013 h 323682"/>
              <a:gd name="connsiteX12" fmla="*/ 1853076 w 1990641"/>
              <a:gd name="connsiteY12" fmla="*/ 275130 h 323682"/>
              <a:gd name="connsiteX13" fmla="*/ 1990641 w 1990641"/>
              <a:gd name="connsiteY13" fmla="*/ 0 h 323682"/>
              <a:gd name="connsiteX0" fmla="*/ 0 w 1978394"/>
              <a:gd name="connsiteY0" fmla="*/ 115806 h 323682"/>
              <a:gd name="connsiteX1" fmla="*/ 133410 w 1978394"/>
              <a:gd name="connsiteY1" fmla="*/ 64737 h 323682"/>
              <a:gd name="connsiteX2" fmla="*/ 327619 w 1978394"/>
              <a:gd name="connsiteY2" fmla="*/ 234669 h 323682"/>
              <a:gd name="connsiteX3" fmla="*/ 448999 w 1978394"/>
              <a:gd name="connsiteY3" fmla="*/ 113289 h 323682"/>
              <a:gd name="connsiteX4" fmla="*/ 667484 w 1978394"/>
              <a:gd name="connsiteY4" fmla="*/ 113289 h 323682"/>
              <a:gd name="connsiteX5" fmla="*/ 877877 w 1978394"/>
              <a:gd name="connsiteY5" fmla="*/ 105197 h 323682"/>
              <a:gd name="connsiteX6" fmla="*/ 1015442 w 1978394"/>
              <a:gd name="connsiteY6" fmla="*/ 48553 h 323682"/>
              <a:gd name="connsiteX7" fmla="*/ 1169190 w 1978394"/>
              <a:gd name="connsiteY7" fmla="*/ 210393 h 323682"/>
              <a:gd name="connsiteX8" fmla="*/ 1290571 w 1978394"/>
              <a:gd name="connsiteY8" fmla="*/ 121381 h 323682"/>
              <a:gd name="connsiteX9" fmla="*/ 1492872 w 1978394"/>
              <a:gd name="connsiteY9" fmla="*/ 258946 h 323682"/>
              <a:gd name="connsiteX10" fmla="*/ 1606160 w 1978394"/>
              <a:gd name="connsiteY10" fmla="*/ 315590 h 323682"/>
              <a:gd name="connsiteX11" fmla="*/ 1711357 w 1978394"/>
              <a:gd name="connsiteY11" fmla="*/ 89013 h 323682"/>
              <a:gd name="connsiteX12" fmla="*/ 1840829 w 1978394"/>
              <a:gd name="connsiteY12" fmla="*/ 275130 h 323682"/>
              <a:gd name="connsiteX13" fmla="*/ 1978394 w 1978394"/>
              <a:gd name="connsiteY13" fmla="*/ 0 h 323682"/>
              <a:gd name="connsiteX0" fmla="*/ 0 w 1994722"/>
              <a:gd name="connsiteY0" fmla="*/ 70300 h 278176"/>
              <a:gd name="connsiteX1" fmla="*/ 133410 w 1994722"/>
              <a:gd name="connsiteY1" fmla="*/ 19231 h 278176"/>
              <a:gd name="connsiteX2" fmla="*/ 327619 w 1994722"/>
              <a:gd name="connsiteY2" fmla="*/ 189163 h 278176"/>
              <a:gd name="connsiteX3" fmla="*/ 448999 w 1994722"/>
              <a:gd name="connsiteY3" fmla="*/ 67783 h 278176"/>
              <a:gd name="connsiteX4" fmla="*/ 667484 w 1994722"/>
              <a:gd name="connsiteY4" fmla="*/ 67783 h 278176"/>
              <a:gd name="connsiteX5" fmla="*/ 877877 w 1994722"/>
              <a:gd name="connsiteY5" fmla="*/ 59691 h 278176"/>
              <a:gd name="connsiteX6" fmla="*/ 1015442 w 1994722"/>
              <a:gd name="connsiteY6" fmla="*/ 3047 h 278176"/>
              <a:gd name="connsiteX7" fmla="*/ 1169190 w 1994722"/>
              <a:gd name="connsiteY7" fmla="*/ 164887 h 278176"/>
              <a:gd name="connsiteX8" fmla="*/ 1290571 w 1994722"/>
              <a:gd name="connsiteY8" fmla="*/ 75875 h 278176"/>
              <a:gd name="connsiteX9" fmla="*/ 1492872 w 1994722"/>
              <a:gd name="connsiteY9" fmla="*/ 213440 h 278176"/>
              <a:gd name="connsiteX10" fmla="*/ 1606160 w 1994722"/>
              <a:gd name="connsiteY10" fmla="*/ 270084 h 278176"/>
              <a:gd name="connsiteX11" fmla="*/ 1711357 w 1994722"/>
              <a:gd name="connsiteY11" fmla="*/ 43507 h 278176"/>
              <a:gd name="connsiteX12" fmla="*/ 1840829 w 1994722"/>
              <a:gd name="connsiteY12" fmla="*/ 229624 h 278176"/>
              <a:gd name="connsiteX13" fmla="*/ 1994722 w 1994722"/>
              <a:gd name="connsiteY13" fmla="*/ 43329 h 27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4722" h="278176">
                <a:moveTo>
                  <a:pt x="0" y="70300"/>
                </a:moveTo>
                <a:cubicBezTo>
                  <a:pt x="44506" y="29165"/>
                  <a:pt x="78807" y="-579"/>
                  <a:pt x="133410" y="19231"/>
                </a:cubicBezTo>
                <a:cubicBezTo>
                  <a:pt x="188013" y="39042"/>
                  <a:pt x="275021" y="181071"/>
                  <a:pt x="327619" y="189163"/>
                </a:cubicBezTo>
                <a:cubicBezTo>
                  <a:pt x="380217" y="197255"/>
                  <a:pt x="392355" y="88013"/>
                  <a:pt x="448999" y="67783"/>
                </a:cubicBezTo>
                <a:cubicBezTo>
                  <a:pt x="505643" y="47553"/>
                  <a:pt x="596004" y="69132"/>
                  <a:pt x="667484" y="67783"/>
                </a:cubicBezTo>
                <a:cubicBezTo>
                  <a:pt x="738964" y="66434"/>
                  <a:pt x="819884" y="70480"/>
                  <a:pt x="877877" y="59691"/>
                </a:cubicBezTo>
                <a:cubicBezTo>
                  <a:pt x="935870" y="48902"/>
                  <a:pt x="966890" y="-14486"/>
                  <a:pt x="1015442" y="3047"/>
                </a:cubicBezTo>
                <a:cubicBezTo>
                  <a:pt x="1063994" y="20580"/>
                  <a:pt x="1123335" y="152749"/>
                  <a:pt x="1169190" y="164887"/>
                </a:cubicBezTo>
                <a:cubicBezTo>
                  <a:pt x="1215045" y="177025"/>
                  <a:pt x="1236624" y="67783"/>
                  <a:pt x="1290571" y="75875"/>
                </a:cubicBezTo>
                <a:cubicBezTo>
                  <a:pt x="1344518" y="83967"/>
                  <a:pt x="1440274" y="181072"/>
                  <a:pt x="1492872" y="213440"/>
                </a:cubicBezTo>
                <a:cubicBezTo>
                  <a:pt x="1545470" y="245808"/>
                  <a:pt x="1569746" y="298406"/>
                  <a:pt x="1606160" y="270084"/>
                </a:cubicBezTo>
                <a:cubicBezTo>
                  <a:pt x="1642574" y="241762"/>
                  <a:pt x="1672246" y="50250"/>
                  <a:pt x="1711357" y="43507"/>
                </a:cubicBezTo>
                <a:cubicBezTo>
                  <a:pt x="1750469" y="36764"/>
                  <a:pt x="1796323" y="244460"/>
                  <a:pt x="1840829" y="229624"/>
                </a:cubicBezTo>
                <a:cubicBezTo>
                  <a:pt x="1885335" y="214788"/>
                  <a:pt x="1948192" y="173476"/>
                  <a:pt x="1994722" y="43329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58">
            <a:extLst>
              <a:ext uri="{FF2B5EF4-FFF2-40B4-BE49-F238E27FC236}">
                <a16:creationId xmlns:a16="http://schemas.microsoft.com/office/drawing/2014/main" id="{59ADFEC6-20F8-BA48-8F60-0F3275AE68B5}"/>
              </a:ext>
            </a:extLst>
          </p:cNvPr>
          <p:cNvSpPr/>
          <p:nvPr/>
        </p:nvSpPr>
        <p:spPr>
          <a:xfrm>
            <a:off x="1897175" y="6582955"/>
            <a:ext cx="1994722" cy="667512"/>
          </a:xfrm>
          <a:custGeom>
            <a:avLst/>
            <a:gdLst>
              <a:gd name="connsiteX0" fmla="*/ 0 w 1990641"/>
              <a:gd name="connsiteY0" fmla="*/ 129473 h 323682"/>
              <a:gd name="connsiteX1" fmla="*/ 145657 w 1990641"/>
              <a:gd name="connsiteY1" fmla="*/ 64737 h 323682"/>
              <a:gd name="connsiteX2" fmla="*/ 339866 w 1990641"/>
              <a:gd name="connsiteY2" fmla="*/ 234669 h 323682"/>
              <a:gd name="connsiteX3" fmla="*/ 461246 w 1990641"/>
              <a:gd name="connsiteY3" fmla="*/ 113289 h 323682"/>
              <a:gd name="connsiteX4" fmla="*/ 679731 w 1990641"/>
              <a:gd name="connsiteY4" fmla="*/ 113289 h 323682"/>
              <a:gd name="connsiteX5" fmla="*/ 890124 w 1990641"/>
              <a:gd name="connsiteY5" fmla="*/ 105197 h 323682"/>
              <a:gd name="connsiteX6" fmla="*/ 1027689 w 1990641"/>
              <a:gd name="connsiteY6" fmla="*/ 48553 h 323682"/>
              <a:gd name="connsiteX7" fmla="*/ 1181437 w 1990641"/>
              <a:gd name="connsiteY7" fmla="*/ 210393 h 323682"/>
              <a:gd name="connsiteX8" fmla="*/ 1302818 w 1990641"/>
              <a:gd name="connsiteY8" fmla="*/ 121381 h 323682"/>
              <a:gd name="connsiteX9" fmla="*/ 1505119 w 1990641"/>
              <a:gd name="connsiteY9" fmla="*/ 258946 h 323682"/>
              <a:gd name="connsiteX10" fmla="*/ 1618407 w 1990641"/>
              <a:gd name="connsiteY10" fmla="*/ 315590 h 323682"/>
              <a:gd name="connsiteX11" fmla="*/ 1723604 w 1990641"/>
              <a:gd name="connsiteY11" fmla="*/ 89013 h 323682"/>
              <a:gd name="connsiteX12" fmla="*/ 1853076 w 1990641"/>
              <a:gd name="connsiteY12" fmla="*/ 275130 h 323682"/>
              <a:gd name="connsiteX13" fmla="*/ 1990641 w 1990641"/>
              <a:gd name="connsiteY13" fmla="*/ 0 h 323682"/>
              <a:gd name="connsiteX0" fmla="*/ 0 w 1978394"/>
              <a:gd name="connsiteY0" fmla="*/ 115806 h 323682"/>
              <a:gd name="connsiteX1" fmla="*/ 133410 w 1978394"/>
              <a:gd name="connsiteY1" fmla="*/ 64737 h 323682"/>
              <a:gd name="connsiteX2" fmla="*/ 327619 w 1978394"/>
              <a:gd name="connsiteY2" fmla="*/ 234669 h 323682"/>
              <a:gd name="connsiteX3" fmla="*/ 448999 w 1978394"/>
              <a:gd name="connsiteY3" fmla="*/ 113289 h 323682"/>
              <a:gd name="connsiteX4" fmla="*/ 667484 w 1978394"/>
              <a:gd name="connsiteY4" fmla="*/ 113289 h 323682"/>
              <a:gd name="connsiteX5" fmla="*/ 877877 w 1978394"/>
              <a:gd name="connsiteY5" fmla="*/ 105197 h 323682"/>
              <a:gd name="connsiteX6" fmla="*/ 1015442 w 1978394"/>
              <a:gd name="connsiteY6" fmla="*/ 48553 h 323682"/>
              <a:gd name="connsiteX7" fmla="*/ 1169190 w 1978394"/>
              <a:gd name="connsiteY7" fmla="*/ 210393 h 323682"/>
              <a:gd name="connsiteX8" fmla="*/ 1290571 w 1978394"/>
              <a:gd name="connsiteY8" fmla="*/ 121381 h 323682"/>
              <a:gd name="connsiteX9" fmla="*/ 1492872 w 1978394"/>
              <a:gd name="connsiteY9" fmla="*/ 258946 h 323682"/>
              <a:gd name="connsiteX10" fmla="*/ 1606160 w 1978394"/>
              <a:gd name="connsiteY10" fmla="*/ 315590 h 323682"/>
              <a:gd name="connsiteX11" fmla="*/ 1711357 w 1978394"/>
              <a:gd name="connsiteY11" fmla="*/ 89013 h 323682"/>
              <a:gd name="connsiteX12" fmla="*/ 1840829 w 1978394"/>
              <a:gd name="connsiteY12" fmla="*/ 275130 h 323682"/>
              <a:gd name="connsiteX13" fmla="*/ 1978394 w 1978394"/>
              <a:gd name="connsiteY13" fmla="*/ 0 h 323682"/>
              <a:gd name="connsiteX0" fmla="*/ 0 w 1994722"/>
              <a:gd name="connsiteY0" fmla="*/ 70300 h 278176"/>
              <a:gd name="connsiteX1" fmla="*/ 133410 w 1994722"/>
              <a:gd name="connsiteY1" fmla="*/ 19231 h 278176"/>
              <a:gd name="connsiteX2" fmla="*/ 327619 w 1994722"/>
              <a:gd name="connsiteY2" fmla="*/ 189163 h 278176"/>
              <a:gd name="connsiteX3" fmla="*/ 448999 w 1994722"/>
              <a:gd name="connsiteY3" fmla="*/ 67783 h 278176"/>
              <a:gd name="connsiteX4" fmla="*/ 667484 w 1994722"/>
              <a:gd name="connsiteY4" fmla="*/ 67783 h 278176"/>
              <a:gd name="connsiteX5" fmla="*/ 877877 w 1994722"/>
              <a:gd name="connsiteY5" fmla="*/ 59691 h 278176"/>
              <a:gd name="connsiteX6" fmla="*/ 1015442 w 1994722"/>
              <a:gd name="connsiteY6" fmla="*/ 3047 h 278176"/>
              <a:gd name="connsiteX7" fmla="*/ 1169190 w 1994722"/>
              <a:gd name="connsiteY7" fmla="*/ 164887 h 278176"/>
              <a:gd name="connsiteX8" fmla="*/ 1290571 w 1994722"/>
              <a:gd name="connsiteY8" fmla="*/ 75875 h 278176"/>
              <a:gd name="connsiteX9" fmla="*/ 1492872 w 1994722"/>
              <a:gd name="connsiteY9" fmla="*/ 213440 h 278176"/>
              <a:gd name="connsiteX10" fmla="*/ 1606160 w 1994722"/>
              <a:gd name="connsiteY10" fmla="*/ 270084 h 278176"/>
              <a:gd name="connsiteX11" fmla="*/ 1711357 w 1994722"/>
              <a:gd name="connsiteY11" fmla="*/ 43507 h 278176"/>
              <a:gd name="connsiteX12" fmla="*/ 1840829 w 1994722"/>
              <a:gd name="connsiteY12" fmla="*/ 229624 h 278176"/>
              <a:gd name="connsiteX13" fmla="*/ 1994722 w 1994722"/>
              <a:gd name="connsiteY13" fmla="*/ 43329 h 27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4722" h="278176">
                <a:moveTo>
                  <a:pt x="0" y="70300"/>
                </a:moveTo>
                <a:cubicBezTo>
                  <a:pt x="44506" y="29165"/>
                  <a:pt x="78807" y="-579"/>
                  <a:pt x="133410" y="19231"/>
                </a:cubicBezTo>
                <a:cubicBezTo>
                  <a:pt x="188013" y="39042"/>
                  <a:pt x="275021" y="181071"/>
                  <a:pt x="327619" y="189163"/>
                </a:cubicBezTo>
                <a:cubicBezTo>
                  <a:pt x="380217" y="197255"/>
                  <a:pt x="392355" y="88013"/>
                  <a:pt x="448999" y="67783"/>
                </a:cubicBezTo>
                <a:cubicBezTo>
                  <a:pt x="505643" y="47553"/>
                  <a:pt x="596004" y="69132"/>
                  <a:pt x="667484" y="67783"/>
                </a:cubicBezTo>
                <a:cubicBezTo>
                  <a:pt x="738964" y="66434"/>
                  <a:pt x="819884" y="70480"/>
                  <a:pt x="877877" y="59691"/>
                </a:cubicBezTo>
                <a:cubicBezTo>
                  <a:pt x="935870" y="48902"/>
                  <a:pt x="966890" y="-14486"/>
                  <a:pt x="1015442" y="3047"/>
                </a:cubicBezTo>
                <a:cubicBezTo>
                  <a:pt x="1063994" y="20580"/>
                  <a:pt x="1123335" y="152749"/>
                  <a:pt x="1169190" y="164887"/>
                </a:cubicBezTo>
                <a:cubicBezTo>
                  <a:pt x="1215045" y="177025"/>
                  <a:pt x="1236624" y="67783"/>
                  <a:pt x="1290571" y="75875"/>
                </a:cubicBezTo>
                <a:cubicBezTo>
                  <a:pt x="1344518" y="83967"/>
                  <a:pt x="1440274" y="181072"/>
                  <a:pt x="1492872" y="213440"/>
                </a:cubicBezTo>
                <a:cubicBezTo>
                  <a:pt x="1545470" y="245808"/>
                  <a:pt x="1569746" y="298406"/>
                  <a:pt x="1606160" y="270084"/>
                </a:cubicBezTo>
                <a:cubicBezTo>
                  <a:pt x="1642574" y="241762"/>
                  <a:pt x="1672246" y="50250"/>
                  <a:pt x="1711357" y="43507"/>
                </a:cubicBezTo>
                <a:cubicBezTo>
                  <a:pt x="1750469" y="36764"/>
                  <a:pt x="1796323" y="244460"/>
                  <a:pt x="1840829" y="229624"/>
                </a:cubicBezTo>
                <a:cubicBezTo>
                  <a:pt x="1885335" y="214788"/>
                  <a:pt x="1948192" y="173476"/>
                  <a:pt x="1994722" y="43329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6304828-D353-5143-919D-EBDE323D3839}"/>
              </a:ext>
            </a:extLst>
          </p:cNvPr>
          <p:cNvSpPr/>
          <p:nvPr/>
        </p:nvSpPr>
        <p:spPr>
          <a:xfrm>
            <a:off x="1897175" y="6749875"/>
            <a:ext cx="2020085" cy="521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A6C3FD0-9ABC-A944-AA54-87E3E2716161}"/>
              </a:ext>
            </a:extLst>
          </p:cNvPr>
          <p:cNvCxnSpPr>
            <a:cxnSpLocks/>
          </p:cNvCxnSpPr>
          <p:nvPr/>
        </p:nvCxnSpPr>
        <p:spPr>
          <a:xfrm flipH="1">
            <a:off x="1813981" y="6760767"/>
            <a:ext cx="21359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1B40BB-8D8F-7F41-AEB3-2E264118E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594645"/>
              </p:ext>
            </p:extLst>
          </p:nvPr>
        </p:nvGraphicFramePr>
        <p:xfrm>
          <a:off x="471488" y="1583084"/>
          <a:ext cx="5915025" cy="59436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102669">
                  <a:extLst>
                    <a:ext uri="{9D8B030D-6E8A-4147-A177-3AD203B41FA5}">
                      <a16:colId xmlns:a16="http://schemas.microsoft.com/office/drawing/2014/main" val="1878300171"/>
                    </a:ext>
                  </a:extLst>
                </a:gridCol>
                <a:gridCol w="2449203">
                  <a:extLst>
                    <a:ext uri="{9D8B030D-6E8A-4147-A177-3AD203B41FA5}">
                      <a16:colId xmlns:a16="http://schemas.microsoft.com/office/drawing/2014/main" val="2498546950"/>
                    </a:ext>
                  </a:extLst>
                </a:gridCol>
                <a:gridCol w="2363153">
                  <a:extLst>
                    <a:ext uri="{9D8B030D-6E8A-4147-A177-3AD203B41FA5}">
                      <a16:colId xmlns:a16="http://schemas.microsoft.com/office/drawing/2014/main" val="2554679951"/>
                    </a:ext>
                  </a:extLst>
                </a:gridCol>
              </a:tblGrid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Metabolic hypothesis</a:t>
                      </a:r>
                    </a:p>
                    <a:p>
                      <a:endParaRPr lang="en-US" sz="600" b="0" dirty="0">
                        <a:latin typeface="Helvetica" pitchFamily="2" charset="0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50" b="0" i="1" dirty="0">
                          <a:latin typeface="Helvetica" pitchFamily="2" charset="0"/>
                        </a:rPr>
                        <a:t>Smith et al. 1998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50" b="0" i="1" dirty="0">
                          <a:latin typeface="Helvetica" pitchFamily="2" charset="0"/>
                        </a:rPr>
                        <a:t>Claireaux et al. 2006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Dillon et al. 2012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11371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Seasonality hypothesis</a:t>
                      </a:r>
                    </a:p>
                    <a:p>
                      <a:endParaRPr lang="en-US" sz="1000" b="1" dirty="0">
                        <a:latin typeface="Helvetica" pitchFamily="2" charset="0"/>
                      </a:endParaRP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Conover 1992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Yamahira and Conover 2002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Beaukhof et al. 2019</a:t>
                      </a:r>
                    </a:p>
                    <a:p>
                      <a:endParaRPr lang="en-US" sz="1000" b="1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22492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Tropicalization hypothesis</a:t>
                      </a:r>
                    </a:p>
                    <a:p>
                      <a:endParaRPr lang="en-US" sz="1000" b="1" dirty="0">
                        <a:latin typeface="Helvetica" pitchFamily="2" charset="0"/>
                      </a:endParaRPr>
                    </a:p>
                    <a:p>
                      <a:endParaRPr lang="en-US" sz="600" b="0" dirty="0">
                        <a:latin typeface="Helvetica" pitchFamily="2" charset="0"/>
                      </a:endParaRP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Jablonski et al. 2013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Brown 2014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Vergés et al. 2016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67350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Opportunistic hypothesis</a:t>
                      </a:r>
                    </a:p>
                    <a:p>
                      <a:endParaRPr lang="en-US" sz="1000" b="1" dirty="0">
                        <a:latin typeface="Helvetica" pitchFamily="2" charset="0"/>
                      </a:endParaRP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Godínez-Domínguez et al. 2000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Funes-Rodríguez et al. 2006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Day et al. 2018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139254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12A446B6-1296-F24F-8363-DB7BA2EA2D6C}"/>
              </a:ext>
            </a:extLst>
          </p:cNvPr>
          <p:cNvGrpSpPr/>
          <p:nvPr/>
        </p:nvGrpSpPr>
        <p:grpSpPr>
          <a:xfrm>
            <a:off x="1811717" y="1629508"/>
            <a:ext cx="2135981" cy="1148722"/>
            <a:chOff x="1754567" y="2653126"/>
            <a:chExt cx="2135981" cy="213598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8673B6D-CD39-8F43-B273-B0BA2FE713E6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016CFF7-792E-0B49-996F-7363577364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52E46C9-1291-7D4D-BFAA-EB768C142FEA}"/>
              </a:ext>
            </a:extLst>
          </p:cNvPr>
          <p:cNvSpPr txBox="1"/>
          <p:nvPr/>
        </p:nvSpPr>
        <p:spPr>
          <a:xfrm>
            <a:off x="2728237" y="2882314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BD9CE-B183-E743-B96B-8FE6B33B47A5}"/>
              </a:ext>
            </a:extLst>
          </p:cNvPr>
          <p:cNvSpPr txBox="1"/>
          <p:nvPr/>
        </p:nvSpPr>
        <p:spPr>
          <a:xfrm rot="16200000">
            <a:off x="1200285" y="2025046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76B856-BC7A-0C41-BC4E-6780AF627AEE}"/>
              </a:ext>
            </a:extLst>
          </p:cNvPr>
          <p:cNvSpPr txBox="1"/>
          <p:nvPr/>
        </p:nvSpPr>
        <p:spPr>
          <a:xfrm>
            <a:off x="3040387" y="1614031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maximum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ECC23-EE9B-374C-8C19-3AF02127FACD}"/>
              </a:ext>
            </a:extLst>
          </p:cNvPr>
          <p:cNvSpPr txBox="1"/>
          <p:nvPr/>
        </p:nvSpPr>
        <p:spPr>
          <a:xfrm>
            <a:off x="3056824" y="2550372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minimum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3C60E4-ABE4-AC41-BEB9-9E4D2C52BCF1}"/>
              </a:ext>
            </a:extLst>
          </p:cNvPr>
          <p:cNvGrpSpPr/>
          <p:nvPr/>
        </p:nvGrpSpPr>
        <p:grpSpPr>
          <a:xfrm>
            <a:off x="4148960" y="2300272"/>
            <a:ext cx="2125348" cy="603649"/>
            <a:chOff x="1754567" y="2653126"/>
            <a:chExt cx="2135981" cy="213598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C149267-B55B-964B-B92E-426167C5BC3F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34FF6B-CE2F-8643-9E81-75C7D67515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F166DA2-BFEA-8641-8B1A-C3A0711798FA}"/>
              </a:ext>
            </a:extLst>
          </p:cNvPr>
          <p:cNvSpPr txBox="1"/>
          <p:nvPr/>
        </p:nvSpPr>
        <p:spPr>
          <a:xfrm>
            <a:off x="4603027" y="2901328"/>
            <a:ext cx="133528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Environmental Temperature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BFB23B-CEF8-E849-86CF-725229F922B2}"/>
              </a:ext>
            </a:extLst>
          </p:cNvPr>
          <p:cNvSpPr txBox="1"/>
          <p:nvPr/>
        </p:nvSpPr>
        <p:spPr>
          <a:xfrm rot="16200000">
            <a:off x="3388707" y="2250925"/>
            <a:ext cx="140700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Speed of Movement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E7C0D8-362A-D24D-AB86-82BAAA990758}"/>
              </a:ext>
            </a:extLst>
          </p:cNvPr>
          <p:cNvSpPr txBox="1"/>
          <p:nvPr/>
        </p:nvSpPr>
        <p:spPr>
          <a:xfrm>
            <a:off x="3401647" y="3082646"/>
            <a:ext cx="596758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Seasonality</a:t>
            </a:r>
          </a:p>
        </p:txBody>
      </p:sp>
      <p:pic>
        <p:nvPicPr>
          <p:cNvPr id="95" name="Graphic 94" descr="Earth globe: Americas with solid fill">
            <a:extLst>
              <a:ext uri="{FF2B5EF4-FFF2-40B4-BE49-F238E27FC236}">
                <a16:creationId xmlns:a16="http://schemas.microsoft.com/office/drawing/2014/main" id="{CF28A2F6-90E8-DF48-B1C9-F4A4AC58E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7254" y="4638813"/>
            <a:ext cx="1264001" cy="1264001"/>
          </a:xfrm>
          <a:prstGeom prst="rect">
            <a:avLst/>
          </a:prstGeom>
        </p:spPr>
      </p:pic>
      <p:sp>
        <p:nvSpPr>
          <p:cNvPr id="98" name="Arc 97">
            <a:extLst>
              <a:ext uri="{FF2B5EF4-FFF2-40B4-BE49-F238E27FC236}">
                <a16:creationId xmlns:a16="http://schemas.microsoft.com/office/drawing/2014/main" id="{83846A90-DC5E-AC48-B10F-C980DACDC208}"/>
              </a:ext>
            </a:extLst>
          </p:cNvPr>
          <p:cNvSpPr/>
          <p:nvPr/>
        </p:nvSpPr>
        <p:spPr>
          <a:xfrm>
            <a:off x="3973389" y="4256201"/>
            <a:ext cx="1550155" cy="1153007"/>
          </a:xfrm>
          <a:prstGeom prst="arc">
            <a:avLst>
              <a:gd name="adj1" fmla="val 3094370"/>
              <a:gd name="adj2" fmla="val 86906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DCC8CD-D6E1-434A-89FC-5A28300479C9}"/>
              </a:ext>
            </a:extLst>
          </p:cNvPr>
          <p:cNvGrpSpPr/>
          <p:nvPr/>
        </p:nvGrpSpPr>
        <p:grpSpPr>
          <a:xfrm>
            <a:off x="1834146" y="2003501"/>
            <a:ext cx="2081486" cy="432542"/>
            <a:chOff x="1834146" y="2114709"/>
            <a:chExt cx="1727293" cy="432542"/>
          </a:xfrm>
        </p:grpSpPr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3C2E4C8F-59B0-AB4B-995A-66E78DFC47BF}"/>
                </a:ext>
              </a:extLst>
            </p:cNvPr>
            <p:cNvSpPr/>
            <p:nvPr/>
          </p:nvSpPr>
          <p:spPr>
            <a:xfrm>
              <a:off x="1834146" y="2225274"/>
              <a:ext cx="446427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0992EE41-1BF6-E54E-B835-FAED4CB174C5}"/>
                </a:ext>
              </a:extLst>
            </p:cNvPr>
            <p:cNvSpPr/>
            <p:nvPr/>
          </p:nvSpPr>
          <p:spPr>
            <a:xfrm>
              <a:off x="2279854" y="2114709"/>
              <a:ext cx="446427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79EB0791-D3D3-4141-8872-0A1A4DF33853}"/>
                </a:ext>
              </a:extLst>
            </p:cNvPr>
            <p:cNvSpPr/>
            <p:nvPr/>
          </p:nvSpPr>
          <p:spPr>
            <a:xfrm>
              <a:off x="2719416" y="2221261"/>
              <a:ext cx="403180" cy="3259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693987"/>
                <a:gd name="connsiteY0" fmla="*/ 937383 h 1002164"/>
                <a:gd name="connsiteX1" fmla="*/ 181708 w 1693987"/>
                <a:gd name="connsiteY1" fmla="*/ 1001860 h 1002164"/>
                <a:gd name="connsiteX2" fmla="*/ 410308 w 1693987"/>
                <a:gd name="connsiteY2" fmla="*/ 913937 h 1002164"/>
                <a:gd name="connsiteX3" fmla="*/ 586154 w 1693987"/>
                <a:gd name="connsiteY3" fmla="*/ 972552 h 1002164"/>
                <a:gd name="connsiteX4" fmla="*/ 756139 w 1693987"/>
                <a:gd name="connsiteY4" fmla="*/ 790844 h 1002164"/>
                <a:gd name="connsiteX5" fmla="*/ 1084385 w 1693987"/>
                <a:gd name="connsiteY5" fmla="*/ 5398 h 1002164"/>
                <a:gd name="connsiteX6" fmla="*/ 1459523 w 1693987"/>
                <a:gd name="connsiteY6" fmla="*/ 456737 h 1002164"/>
                <a:gd name="connsiteX7" fmla="*/ 1693985 w 1693987"/>
                <a:gd name="connsiteY7" fmla="*/ 702921 h 100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3987" h="1002164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335C4885-2C1A-424E-B7C3-D7A65B4F2AC4}"/>
                </a:ext>
              </a:extLst>
            </p:cNvPr>
            <p:cNvSpPr/>
            <p:nvPr/>
          </p:nvSpPr>
          <p:spPr>
            <a:xfrm>
              <a:off x="3115012" y="2131571"/>
              <a:ext cx="446427" cy="355447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39975 w 1875692"/>
                <a:gd name="connsiteY2" fmla="*/ 988485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08379" y="993343"/>
                    <a:pt x="181708" y="1001860"/>
                  </a:cubicBezTo>
                  <a:cubicBezTo>
                    <a:pt x="255037" y="1010377"/>
                    <a:pt x="372567" y="993370"/>
                    <a:pt x="439975" y="988485"/>
                  </a:cubicBezTo>
                  <a:cubicBezTo>
                    <a:pt x="507383" y="983600"/>
                    <a:pt x="533460" y="1005492"/>
                    <a:pt x="586154" y="972552"/>
                  </a:cubicBezTo>
                  <a:cubicBezTo>
                    <a:pt x="638848" y="939612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>
            <a:extLst>
              <a:ext uri="{FF2B5EF4-FFF2-40B4-BE49-F238E27FC236}">
                <a16:creationId xmlns:a16="http://schemas.microsoft.com/office/drawing/2014/main" id="{C5745A3B-DE41-B94F-9603-DCC9A1A2B16C}"/>
              </a:ext>
            </a:extLst>
          </p:cNvPr>
          <p:cNvSpPr>
            <a:spLocks noChangeAspect="1"/>
          </p:cNvSpPr>
          <p:nvPr/>
        </p:nvSpPr>
        <p:spPr>
          <a:xfrm>
            <a:off x="1868275" y="2336390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9AA7863-6DBA-0E42-B0CE-2735333BD0C6}"/>
              </a:ext>
            </a:extLst>
          </p:cNvPr>
          <p:cNvSpPr>
            <a:spLocks noChangeAspect="1"/>
          </p:cNvSpPr>
          <p:nvPr/>
        </p:nvSpPr>
        <p:spPr>
          <a:xfrm>
            <a:off x="2141396" y="2097074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57CB7-2888-1A4A-AE16-9447E0B15724}"/>
              </a:ext>
            </a:extLst>
          </p:cNvPr>
          <p:cNvSpPr txBox="1"/>
          <p:nvPr/>
        </p:nvSpPr>
        <p:spPr>
          <a:xfrm>
            <a:off x="4152130" y="1833166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Lower movement 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</a:t>
            </a:r>
            <a:endParaRPr lang="en-US" sz="700" dirty="0">
              <a:latin typeface="Helvetica" pitchFamily="2" charset="0"/>
            </a:endParaRPr>
          </a:p>
          <a:p>
            <a:r>
              <a:rPr lang="en-US" sz="700" dirty="0">
                <a:latin typeface="Helvetica" pitchFamily="2" charset="0"/>
              </a:rPr>
              <a:t>Fewer arrivals, </a:t>
            </a:r>
          </a:p>
          <a:p>
            <a:r>
              <a:rPr lang="en-US" sz="700" dirty="0">
                <a:latin typeface="Helvetica" pitchFamily="2" charset="0"/>
              </a:rPr>
              <a:t>Fewer departures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63DA1A9-26E1-1648-BDDA-B25820BF618B}"/>
              </a:ext>
            </a:extLst>
          </p:cNvPr>
          <p:cNvSpPr txBox="1"/>
          <p:nvPr/>
        </p:nvSpPr>
        <p:spPr>
          <a:xfrm>
            <a:off x="5345769" y="1703812"/>
            <a:ext cx="11614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Higher movement 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</a:t>
            </a:r>
            <a:endParaRPr lang="en-US" sz="700" dirty="0">
              <a:latin typeface="Helvetica" pitchFamily="2" charset="0"/>
            </a:endParaRPr>
          </a:p>
          <a:p>
            <a:r>
              <a:rPr lang="en-US" sz="700" dirty="0">
                <a:latin typeface="Helvetica" pitchFamily="2" charset="0"/>
              </a:rPr>
              <a:t>More arrivals, </a:t>
            </a:r>
          </a:p>
          <a:p>
            <a:r>
              <a:rPr lang="en-US" sz="700" dirty="0">
                <a:latin typeface="Helvetica" pitchFamily="2" charset="0"/>
              </a:rPr>
              <a:t>More departures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0F5A62A-30AD-184C-8796-CF64E0E24CC2}"/>
              </a:ext>
            </a:extLst>
          </p:cNvPr>
          <p:cNvCxnSpPr>
            <a:cxnSpLocks/>
          </p:cNvCxnSpPr>
          <p:nvPr/>
        </p:nvCxnSpPr>
        <p:spPr>
          <a:xfrm>
            <a:off x="4643170" y="2616401"/>
            <a:ext cx="0" cy="2503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7633C0F-4AFF-184A-A680-2EEB32B12CBA}"/>
              </a:ext>
            </a:extLst>
          </p:cNvPr>
          <p:cNvCxnSpPr>
            <a:cxnSpLocks/>
          </p:cNvCxnSpPr>
          <p:nvPr/>
        </p:nvCxnSpPr>
        <p:spPr>
          <a:xfrm>
            <a:off x="5533001" y="2100542"/>
            <a:ext cx="0" cy="7662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91F2556-2222-D946-AD41-75BEE638A4F9}"/>
              </a:ext>
            </a:extLst>
          </p:cNvPr>
          <p:cNvSpPr txBox="1"/>
          <p:nvPr/>
        </p:nvSpPr>
        <p:spPr>
          <a:xfrm>
            <a:off x="3962100" y="4528334"/>
            <a:ext cx="248149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Warming </a:t>
            </a:r>
            <a:r>
              <a:rPr lang="en-US" sz="600" dirty="0">
                <a:latin typeface="Helvetica" pitchFamily="2" charset="0"/>
                <a:sym typeface="Wingdings" pitchFamily="2" charset="2"/>
              </a:rPr>
              <a:t> Arrivals of warm-water species in temperate regions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60D26E7-3CE6-C249-8E57-3747DCEEBE37}"/>
              </a:ext>
            </a:extLst>
          </p:cNvPr>
          <p:cNvSpPr/>
          <p:nvPr/>
        </p:nvSpPr>
        <p:spPr>
          <a:xfrm>
            <a:off x="4176584" y="2100542"/>
            <a:ext cx="1804086" cy="766226"/>
          </a:xfrm>
          <a:custGeom>
            <a:avLst/>
            <a:gdLst>
              <a:gd name="connsiteX0" fmla="*/ 0 w 1804086"/>
              <a:gd name="connsiteY0" fmla="*/ 753869 h 766226"/>
              <a:gd name="connsiteX1" fmla="*/ 642551 w 1804086"/>
              <a:gd name="connsiteY1" fmla="*/ 420236 h 766226"/>
              <a:gd name="connsiteX2" fmla="*/ 1359243 w 1804086"/>
              <a:gd name="connsiteY2" fmla="*/ 107 h 766226"/>
              <a:gd name="connsiteX3" fmla="*/ 1655805 w 1804086"/>
              <a:gd name="connsiteY3" fmla="*/ 383166 h 766226"/>
              <a:gd name="connsiteX4" fmla="*/ 1804086 w 1804086"/>
              <a:gd name="connsiteY4" fmla="*/ 766226 h 76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086" h="766226">
                <a:moveTo>
                  <a:pt x="0" y="753869"/>
                </a:moveTo>
                <a:cubicBezTo>
                  <a:pt x="208005" y="649866"/>
                  <a:pt x="416011" y="545863"/>
                  <a:pt x="642551" y="420236"/>
                </a:cubicBezTo>
                <a:cubicBezTo>
                  <a:pt x="869091" y="294609"/>
                  <a:pt x="1190367" y="6285"/>
                  <a:pt x="1359243" y="107"/>
                </a:cubicBezTo>
                <a:cubicBezTo>
                  <a:pt x="1528119" y="-6071"/>
                  <a:pt x="1581665" y="255480"/>
                  <a:pt x="1655805" y="383166"/>
                </a:cubicBezTo>
                <a:cubicBezTo>
                  <a:pt x="1729945" y="510852"/>
                  <a:pt x="1767015" y="638539"/>
                  <a:pt x="1804086" y="76622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7FB71F1-958F-274F-8451-2E18C389B940}"/>
              </a:ext>
            </a:extLst>
          </p:cNvPr>
          <p:cNvSpPr>
            <a:spLocks noChangeAspect="1"/>
          </p:cNvSpPr>
          <p:nvPr/>
        </p:nvSpPr>
        <p:spPr>
          <a:xfrm>
            <a:off x="2405506" y="2382870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9A2FA82-2A6B-F64D-B726-A9503A898D03}"/>
              </a:ext>
            </a:extLst>
          </p:cNvPr>
          <p:cNvSpPr>
            <a:spLocks noChangeAspect="1"/>
          </p:cNvSpPr>
          <p:nvPr/>
        </p:nvSpPr>
        <p:spPr>
          <a:xfrm>
            <a:off x="2676734" y="1988127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92A3101-B50E-1F49-A8A0-AC0917C007F3}"/>
              </a:ext>
            </a:extLst>
          </p:cNvPr>
          <p:cNvSpPr>
            <a:spLocks noChangeAspect="1"/>
          </p:cNvSpPr>
          <p:nvPr/>
        </p:nvSpPr>
        <p:spPr>
          <a:xfrm>
            <a:off x="3206903" y="2094624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76B63C74-84D1-8143-ACC6-6ADF8A569FBD}"/>
              </a:ext>
            </a:extLst>
          </p:cNvPr>
          <p:cNvSpPr>
            <a:spLocks noChangeAspect="1"/>
          </p:cNvSpPr>
          <p:nvPr/>
        </p:nvSpPr>
        <p:spPr>
          <a:xfrm>
            <a:off x="3684115" y="2003419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47B32F9-D9C4-0F42-9F73-B4FB8F64EB1D}"/>
              </a:ext>
            </a:extLst>
          </p:cNvPr>
          <p:cNvSpPr>
            <a:spLocks noChangeAspect="1"/>
          </p:cNvSpPr>
          <p:nvPr/>
        </p:nvSpPr>
        <p:spPr>
          <a:xfrm>
            <a:off x="2943064" y="2423257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94DFB97-C708-8343-AC75-5AB1342F8660}"/>
              </a:ext>
            </a:extLst>
          </p:cNvPr>
          <p:cNvSpPr>
            <a:spLocks noChangeAspect="1"/>
          </p:cNvSpPr>
          <p:nvPr/>
        </p:nvSpPr>
        <p:spPr>
          <a:xfrm>
            <a:off x="3422889" y="2337559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3D029D2-2FB8-2C4D-916F-AE53076FBEAB}"/>
              </a:ext>
            </a:extLst>
          </p:cNvPr>
          <p:cNvSpPr>
            <a:spLocks noChangeAspect="1"/>
          </p:cNvSpPr>
          <p:nvPr/>
        </p:nvSpPr>
        <p:spPr>
          <a:xfrm>
            <a:off x="3076857" y="169095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F03B5B6-2D4D-1D46-84C2-0AA12204C2AF}"/>
              </a:ext>
            </a:extLst>
          </p:cNvPr>
          <p:cNvSpPr>
            <a:spLocks noChangeAspect="1"/>
          </p:cNvSpPr>
          <p:nvPr/>
        </p:nvSpPr>
        <p:spPr>
          <a:xfrm>
            <a:off x="3088075" y="2629415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2E54DB-EE48-374F-81F0-7B29906360D1}"/>
              </a:ext>
            </a:extLst>
          </p:cNvPr>
          <p:cNvSpPr txBox="1"/>
          <p:nvPr/>
        </p:nvSpPr>
        <p:spPr>
          <a:xfrm>
            <a:off x="2256890" y="2755846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ECF288F-E81A-0249-AEC8-C2D6AA29509C}"/>
              </a:ext>
            </a:extLst>
          </p:cNvPr>
          <p:cNvSpPr txBox="1"/>
          <p:nvPr/>
        </p:nvSpPr>
        <p:spPr>
          <a:xfrm>
            <a:off x="3269965" y="2755846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109FC1B-1F62-F341-A1C1-F0B826073661}"/>
              </a:ext>
            </a:extLst>
          </p:cNvPr>
          <p:cNvSpPr txBox="1"/>
          <p:nvPr/>
        </p:nvSpPr>
        <p:spPr>
          <a:xfrm>
            <a:off x="2786628" y="2755846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DEC9F17-5E6D-A642-8566-ECE1C5C84022}"/>
              </a:ext>
            </a:extLst>
          </p:cNvPr>
          <p:cNvGrpSpPr/>
          <p:nvPr/>
        </p:nvGrpSpPr>
        <p:grpSpPr>
          <a:xfrm>
            <a:off x="1810746" y="3127934"/>
            <a:ext cx="2135981" cy="1148722"/>
            <a:chOff x="1754567" y="2653126"/>
            <a:chExt cx="2135981" cy="2135982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5DA47B0-717B-EB4F-90DF-2B5A954DEDE7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9667499-C87F-C949-ADC3-D5350EDC3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FCC47933-8E94-E543-9784-E0E093C7A927}"/>
              </a:ext>
            </a:extLst>
          </p:cNvPr>
          <p:cNvSpPr txBox="1"/>
          <p:nvPr/>
        </p:nvSpPr>
        <p:spPr>
          <a:xfrm>
            <a:off x="2727266" y="4380740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07A189E-D1BC-2647-8033-16433862E71E}"/>
              </a:ext>
            </a:extLst>
          </p:cNvPr>
          <p:cNvSpPr txBox="1"/>
          <p:nvPr/>
        </p:nvSpPr>
        <p:spPr>
          <a:xfrm rot="16200000">
            <a:off x="1199314" y="3523472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76EB32A-41D1-C044-AD33-E31CE154CF43}"/>
              </a:ext>
            </a:extLst>
          </p:cNvPr>
          <p:cNvGrpSpPr/>
          <p:nvPr/>
        </p:nvGrpSpPr>
        <p:grpSpPr>
          <a:xfrm>
            <a:off x="1833175" y="3501927"/>
            <a:ext cx="2081486" cy="432542"/>
            <a:chOff x="1834146" y="2114709"/>
            <a:chExt cx="1727293" cy="432542"/>
          </a:xfrm>
        </p:grpSpPr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52D49B43-24ED-D548-BD65-1169E41CB559}"/>
                </a:ext>
              </a:extLst>
            </p:cNvPr>
            <p:cNvSpPr/>
            <p:nvPr/>
          </p:nvSpPr>
          <p:spPr>
            <a:xfrm>
              <a:off x="1834146" y="2225274"/>
              <a:ext cx="446427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89C37FDA-96F9-7C4E-8710-A0C84FA3112A}"/>
                </a:ext>
              </a:extLst>
            </p:cNvPr>
            <p:cNvSpPr/>
            <p:nvPr/>
          </p:nvSpPr>
          <p:spPr>
            <a:xfrm>
              <a:off x="2279854" y="2114709"/>
              <a:ext cx="446427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F927D0BE-68B3-7F45-945D-1F1E8A5F91C0}"/>
                </a:ext>
              </a:extLst>
            </p:cNvPr>
            <p:cNvSpPr/>
            <p:nvPr/>
          </p:nvSpPr>
          <p:spPr>
            <a:xfrm>
              <a:off x="2719416" y="2221261"/>
              <a:ext cx="403180" cy="3259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693987"/>
                <a:gd name="connsiteY0" fmla="*/ 937383 h 1002164"/>
                <a:gd name="connsiteX1" fmla="*/ 181708 w 1693987"/>
                <a:gd name="connsiteY1" fmla="*/ 1001860 h 1002164"/>
                <a:gd name="connsiteX2" fmla="*/ 410308 w 1693987"/>
                <a:gd name="connsiteY2" fmla="*/ 913937 h 1002164"/>
                <a:gd name="connsiteX3" fmla="*/ 586154 w 1693987"/>
                <a:gd name="connsiteY3" fmla="*/ 972552 h 1002164"/>
                <a:gd name="connsiteX4" fmla="*/ 756139 w 1693987"/>
                <a:gd name="connsiteY4" fmla="*/ 790844 h 1002164"/>
                <a:gd name="connsiteX5" fmla="*/ 1084385 w 1693987"/>
                <a:gd name="connsiteY5" fmla="*/ 5398 h 1002164"/>
                <a:gd name="connsiteX6" fmla="*/ 1459523 w 1693987"/>
                <a:gd name="connsiteY6" fmla="*/ 456737 h 1002164"/>
                <a:gd name="connsiteX7" fmla="*/ 1693985 w 1693987"/>
                <a:gd name="connsiteY7" fmla="*/ 702921 h 100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3987" h="1002164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4800D880-6FEA-DE44-AB6B-34F234501A2F}"/>
                </a:ext>
              </a:extLst>
            </p:cNvPr>
            <p:cNvSpPr/>
            <p:nvPr/>
          </p:nvSpPr>
          <p:spPr>
            <a:xfrm>
              <a:off x="3115012" y="2131571"/>
              <a:ext cx="446427" cy="355447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39975 w 1875692"/>
                <a:gd name="connsiteY2" fmla="*/ 988485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08379" y="993343"/>
                    <a:pt x="181708" y="1001860"/>
                  </a:cubicBezTo>
                  <a:cubicBezTo>
                    <a:pt x="255037" y="1010377"/>
                    <a:pt x="372567" y="993370"/>
                    <a:pt x="439975" y="988485"/>
                  </a:cubicBezTo>
                  <a:cubicBezTo>
                    <a:pt x="507383" y="983600"/>
                    <a:pt x="533460" y="1005492"/>
                    <a:pt x="586154" y="972552"/>
                  </a:cubicBezTo>
                  <a:cubicBezTo>
                    <a:pt x="638848" y="939612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Oval 167">
            <a:extLst>
              <a:ext uri="{FF2B5EF4-FFF2-40B4-BE49-F238E27FC236}">
                <a16:creationId xmlns:a16="http://schemas.microsoft.com/office/drawing/2014/main" id="{4A12CFA6-7737-E74C-A340-6647C2C8F30C}"/>
              </a:ext>
            </a:extLst>
          </p:cNvPr>
          <p:cNvSpPr>
            <a:spLocks noChangeAspect="1"/>
          </p:cNvSpPr>
          <p:nvPr/>
        </p:nvSpPr>
        <p:spPr>
          <a:xfrm>
            <a:off x="1867304" y="383481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0A75F97-2B31-3241-983A-959C08192942}"/>
              </a:ext>
            </a:extLst>
          </p:cNvPr>
          <p:cNvSpPr>
            <a:spLocks noChangeAspect="1"/>
          </p:cNvSpPr>
          <p:nvPr/>
        </p:nvSpPr>
        <p:spPr>
          <a:xfrm>
            <a:off x="2140425" y="359550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4751E71-600B-1545-8818-C90BCA88188E}"/>
              </a:ext>
            </a:extLst>
          </p:cNvPr>
          <p:cNvSpPr>
            <a:spLocks noChangeAspect="1"/>
          </p:cNvSpPr>
          <p:nvPr/>
        </p:nvSpPr>
        <p:spPr>
          <a:xfrm>
            <a:off x="2404535" y="388129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32D2B52-B1E3-0C46-9DD4-B6534FB52E2E}"/>
              </a:ext>
            </a:extLst>
          </p:cNvPr>
          <p:cNvSpPr>
            <a:spLocks noChangeAspect="1"/>
          </p:cNvSpPr>
          <p:nvPr/>
        </p:nvSpPr>
        <p:spPr>
          <a:xfrm>
            <a:off x="2675763" y="3486553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EDCBE168-D7D1-4F46-8C5E-349125A1C66D}"/>
              </a:ext>
            </a:extLst>
          </p:cNvPr>
          <p:cNvSpPr>
            <a:spLocks noChangeAspect="1"/>
          </p:cNvSpPr>
          <p:nvPr/>
        </p:nvSpPr>
        <p:spPr>
          <a:xfrm>
            <a:off x="3205932" y="359305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A60AB0A6-15DC-7640-936C-E0D9025642C1}"/>
              </a:ext>
            </a:extLst>
          </p:cNvPr>
          <p:cNvSpPr>
            <a:spLocks noChangeAspect="1"/>
          </p:cNvSpPr>
          <p:nvPr/>
        </p:nvSpPr>
        <p:spPr>
          <a:xfrm>
            <a:off x="3683144" y="3501845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0EFF728-5EDB-2149-B69E-D186F89A3B4D}"/>
              </a:ext>
            </a:extLst>
          </p:cNvPr>
          <p:cNvSpPr>
            <a:spLocks noChangeAspect="1"/>
          </p:cNvSpPr>
          <p:nvPr/>
        </p:nvSpPr>
        <p:spPr>
          <a:xfrm>
            <a:off x="2942093" y="3921683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58051D8-82EF-D040-B879-0593E5557A95}"/>
              </a:ext>
            </a:extLst>
          </p:cNvPr>
          <p:cNvSpPr>
            <a:spLocks noChangeAspect="1"/>
          </p:cNvSpPr>
          <p:nvPr/>
        </p:nvSpPr>
        <p:spPr>
          <a:xfrm>
            <a:off x="3421918" y="3835985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744DAAD-7A94-1E43-BF58-5DDE0D1B7DFA}"/>
              </a:ext>
            </a:extLst>
          </p:cNvPr>
          <p:cNvSpPr txBox="1"/>
          <p:nvPr/>
        </p:nvSpPr>
        <p:spPr>
          <a:xfrm>
            <a:off x="2255919" y="425427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F5B3A85-F683-A44D-BA11-3CA0F981C737}"/>
              </a:ext>
            </a:extLst>
          </p:cNvPr>
          <p:cNvSpPr txBox="1"/>
          <p:nvPr/>
        </p:nvSpPr>
        <p:spPr>
          <a:xfrm>
            <a:off x="3268994" y="425427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6975E36-803B-F947-9F10-B645C2CF0CBA}"/>
              </a:ext>
            </a:extLst>
          </p:cNvPr>
          <p:cNvSpPr txBox="1"/>
          <p:nvPr/>
        </p:nvSpPr>
        <p:spPr>
          <a:xfrm>
            <a:off x="2785657" y="425427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94CA2F-DF4D-2B47-8AD1-FF3225A55CAF}"/>
              </a:ext>
            </a:extLst>
          </p:cNvPr>
          <p:cNvCxnSpPr>
            <a:cxnSpLocks/>
          </p:cNvCxnSpPr>
          <p:nvPr/>
        </p:nvCxnSpPr>
        <p:spPr>
          <a:xfrm>
            <a:off x="2151462" y="3609924"/>
            <a:ext cx="0" cy="2377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ADFD35C-3B0D-A34A-917A-A203FB787812}"/>
              </a:ext>
            </a:extLst>
          </p:cNvPr>
          <p:cNvCxnSpPr>
            <a:cxnSpLocks/>
          </p:cNvCxnSpPr>
          <p:nvPr/>
        </p:nvCxnSpPr>
        <p:spPr>
          <a:xfrm flipH="1">
            <a:off x="2120572" y="3845614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268043E-379B-5B45-9DC4-3FB00FF1CB66}"/>
              </a:ext>
            </a:extLst>
          </p:cNvPr>
          <p:cNvCxnSpPr>
            <a:cxnSpLocks/>
          </p:cNvCxnSpPr>
          <p:nvPr/>
        </p:nvCxnSpPr>
        <p:spPr>
          <a:xfrm flipH="1">
            <a:off x="2120572" y="3613218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BCBF6612-C8B8-6145-89C1-D9FB1B3D2BD9}"/>
              </a:ext>
            </a:extLst>
          </p:cNvPr>
          <p:cNvCxnSpPr>
            <a:cxnSpLocks/>
          </p:cNvCxnSpPr>
          <p:nvPr/>
        </p:nvCxnSpPr>
        <p:spPr>
          <a:xfrm>
            <a:off x="2691644" y="3501610"/>
            <a:ext cx="0" cy="39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8BB4E28-9A47-5547-90E7-F064FB827377}"/>
              </a:ext>
            </a:extLst>
          </p:cNvPr>
          <p:cNvCxnSpPr>
            <a:cxnSpLocks/>
          </p:cNvCxnSpPr>
          <p:nvPr/>
        </p:nvCxnSpPr>
        <p:spPr>
          <a:xfrm flipH="1">
            <a:off x="2660754" y="3891676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A1379A8-AC82-C64A-B60D-8D68F4ABEE16}"/>
              </a:ext>
            </a:extLst>
          </p:cNvPr>
          <p:cNvCxnSpPr>
            <a:cxnSpLocks/>
          </p:cNvCxnSpPr>
          <p:nvPr/>
        </p:nvCxnSpPr>
        <p:spPr>
          <a:xfrm flipH="1">
            <a:off x="2660754" y="3504904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5834BF9-B01E-BD48-AB57-D078F72B67FB}"/>
              </a:ext>
            </a:extLst>
          </p:cNvPr>
          <p:cNvCxnSpPr>
            <a:cxnSpLocks/>
          </p:cNvCxnSpPr>
          <p:nvPr/>
        </p:nvCxnSpPr>
        <p:spPr>
          <a:xfrm>
            <a:off x="3217579" y="3607870"/>
            <a:ext cx="0" cy="3267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2FB63E02-FB77-5140-9E70-993FCE09B403}"/>
              </a:ext>
            </a:extLst>
          </p:cNvPr>
          <p:cNvCxnSpPr>
            <a:cxnSpLocks/>
          </p:cNvCxnSpPr>
          <p:nvPr/>
        </p:nvCxnSpPr>
        <p:spPr>
          <a:xfrm flipH="1">
            <a:off x="3186689" y="3934599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A97B9A9-30FE-FC44-A628-846EA2574ADC}"/>
              </a:ext>
            </a:extLst>
          </p:cNvPr>
          <p:cNvCxnSpPr>
            <a:cxnSpLocks/>
          </p:cNvCxnSpPr>
          <p:nvPr/>
        </p:nvCxnSpPr>
        <p:spPr>
          <a:xfrm flipH="1">
            <a:off x="3186689" y="3611164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BE6EEE0-9BA7-D540-B4DE-7AE3546B4ADC}"/>
              </a:ext>
            </a:extLst>
          </p:cNvPr>
          <p:cNvCxnSpPr>
            <a:cxnSpLocks/>
          </p:cNvCxnSpPr>
          <p:nvPr/>
        </p:nvCxnSpPr>
        <p:spPr>
          <a:xfrm>
            <a:off x="3695067" y="3515409"/>
            <a:ext cx="0" cy="33020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7620278-17C9-A040-82CE-FB7BAD935C13}"/>
              </a:ext>
            </a:extLst>
          </p:cNvPr>
          <p:cNvCxnSpPr>
            <a:cxnSpLocks/>
          </p:cNvCxnSpPr>
          <p:nvPr/>
        </p:nvCxnSpPr>
        <p:spPr>
          <a:xfrm flipH="1">
            <a:off x="3664177" y="3850057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AA16EA23-4312-5B45-A414-F83675987B5C}"/>
              </a:ext>
            </a:extLst>
          </p:cNvPr>
          <p:cNvCxnSpPr>
            <a:cxnSpLocks/>
          </p:cNvCxnSpPr>
          <p:nvPr/>
        </p:nvCxnSpPr>
        <p:spPr>
          <a:xfrm flipH="1">
            <a:off x="3664177" y="3518703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2316C50-76AD-294F-8641-C9FD7431CAA5}"/>
              </a:ext>
            </a:extLst>
          </p:cNvPr>
          <p:cNvCxnSpPr>
            <a:cxnSpLocks/>
            <a:endCxn id="168" idx="6"/>
          </p:cNvCxnSpPr>
          <p:nvPr/>
        </p:nvCxnSpPr>
        <p:spPr>
          <a:xfrm flipH="1">
            <a:off x="1894736" y="3848532"/>
            <a:ext cx="245690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473CB4D-2E77-D141-8D4A-1BF4FA06596B}"/>
              </a:ext>
            </a:extLst>
          </p:cNvPr>
          <p:cNvCxnSpPr>
            <a:cxnSpLocks/>
          </p:cNvCxnSpPr>
          <p:nvPr/>
        </p:nvCxnSpPr>
        <p:spPr>
          <a:xfrm flipH="1">
            <a:off x="2415064" y="3896854"/>
            <a:ext cx="276580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EADE8AB-D908-7A42-AFB7-A01DA86904D4}"/>
              </a:ext>
            </a:extLst>
          </p:cNvPr>
          <p:cNvCxnSpPr>
            <a:cxnSpLocks/>
          </p:cNvCxnSpPr>
          <p:nvPr/>
        </p:nvCxnSpPr>
        <p:spPr>
          <a:xfrm flipH="1">
            <a:off x="2952772" y="3937010"/>
            <a:ext cx="264807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B94C528-CCCB-4C44-B9E1-2BFA6915399E}"/>
              </a:ext>
            </a:extLst>
          </p:cNvPr>
          <p:cNvCxnSpPr>
            <a:cxnSpLocks/>
          </p:cNvCxnSpPr>
          <p:nvPr/>
        </p:nvCxnSpPr>
        <p:spPr>
          <a:xfrm flipH="1">
            <a:off x="3430260" y="3850374"/>
            <a:ext cx="264807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0440BCC-9E69-B142-B6F7-417470D460E5}"/>
              </a:ext>
            </a:extLst>
          </p:cNvPr>
          <p:cNvCxnSpPr>
            <a:cxnSpLocks/>
          </p:cNvCxnSpPr>
          <p:nvPr/>
        </p:nvCxnSpPr>
        <p:spPr>
          <a:xfrm>
            <a:off x="3433313" y="3118222"/>
            <a:ext cx="0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E64AE751-D232-364B-94A5-B81E4BBED87C}"/>
              </a:ext>
            </a:extLst>
          </p:cNvPr>
          <p:cNvCxnSpPr>
            <a:cxnSpLocks/>
          </p:cNvCxnSpPr>
          <p:nvPr/>
        </p:nvCxnSpPr>
        <p:spPr>
          <a:xfrm flipH="1">
            <a:off x="3402423" y="3209662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26574AA-61EC-0B44-A94D-B644E31FABB5}"/>
              </a:ext>
            </a:extLst>
          </p:cNvPr>
          <p:cNvCxnSpPr>
            <a:cxnSpLocks/>
          </p:cNvCxnSpPr>
          <p:nvPr/>
        </p:nvCxnSpPr>
        <p:spPr>
          <a:xfrm flipH="1">
            <a:off x="3402423" y="3121516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323E04B-4640-5741-AAB7-66CCE4C82C16}"/>
              </a:ext>
            </a:extLst>
          </p:cNvPr>
          <p:cNvGrpSpPr/>
          <p:nvPr/>
        </p:nvGrpSpPr>
        <p:grpSpPr>
          <a:xfrm>
            <a:off x="1804740" y="4609350"/>
            <a:ext cx="2135981" cy="1148722"/>
            <a:chOff x="1754567" y="2653126"/>
            <a:chExt cx="2135981" cy="2135982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4D3ACAE4-9ACE-C742-8766-6412A3BD9259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20C5E7E1-B7FA-4B46-BA0B-2820389F77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51F2F195-F74E-3042-B8BF-55D784A9E8E9}"/>
              </a:ext>
            </a:extLst>
          </p:cNvPr>
          <p:cNvSpPr txBox="1"/>
          <p:nvPr/>
        </p:nvSpPr>
        <p:spPr>
          <a:xfrm rot="16200000">
            <a:off x="1193308" y="5004888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DF577730-C428-F543-85AF-C5BE5C1CD147}"/>
              </a:ext>
            </a:extLst>
          </p:cNvPr>
          <p:cNvGrpSpPr/>
          <p:nvPr/>
        </p:nvGrpSpPr>
        <p:grpSpPr>
          <a:xfrm>
            <a:off x="1827169" y="4983343"/>
            <a:ext cx="2081486" cy="432542"/>
            <a:chOff x="1834146" y="2114709"/>
            <a:chExt cx="1727293" cy="432542"/>
          </a:xfrm>
        </p:grpSpPr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A17C5AE8-9C77-5F4E-BABB-26D32BAD489C}"/>
                </a:ext>
              </a:extLst>
            </p:cNvPr>
            <p:cNvSpPr/>
            <p:nvPr/>
          </p:nvSpPr>
          <p:spPr>
            <a:xfrm>
              <a:off x="1834146" y="2225274"/>
              <a:ext cx="446427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44ED3E30-A2C7-354F-A06E-8686DFDA5410}"/>
                </a:ext>
              </a:extLst>
            </p:cNvPr>
            <p:cNvSpPr/>
            <p:nvPr/>
          </p:nvSpPr>
          <p:spPr>
            <a:xfrm>
              <a:off x="2279854" y="2114709"/>
              <a:ext cx="446427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71E99725-D74E-F74A-8A62-5AC7ACA7E530}"/>
                </a:ext>
              </a:extLst>
            </p:cNvPr>
            <p:cNvSpPr/>
            <p:nvPr/>
          </p:nvSpPr>
          <p:spPr>
            <a:xfrm>
              <a:off x="2719416" y="2221261"/>
              <a:ext cx="403180" cy="3259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693987"/>
                <a:gd name="connsiteY0" fmla="*/ 937383 h 1002164"/>
                <a:gd name="connsiteX1" fmla="*/ 181708 w 1693987"/>
                <a:gd name="connsiteY1" fmla="*/ 1001860 h 1002164"/>
                <a:gd name="connsiteX2" fmla="*/ 410308 w 1693987"/>
                <a:gd name="connsiteY2" fmla="*/ 913937 h 1002164"/>
                <a:gd name="connsiteX3" fmla="*/ 586154 w 1693987"/>
                <a:gd name="connsiteY3" fmla="*/ 972552 h 1002164"/>
                <a:gd name="connsiteX4" fmla="*/ 756139 w 1693987"/>
                <a:gd name="connsiteY4" fmla="*/ 790844 h 1002164"/>
                <a:gd name="connsiteX5" fmla="*/ 1084385 w 1693987"/>
                <a:gd name="connsiteY5" fmla="*/ 5398 h 1002164"/>
                <a:gd name="connsiteX6" fmla="*/ 1459523 w 1693987"/>
                <a:gd name="connsiteY6" fmla="*/ 456737 h 1002164"/>
                <a:gd name="connsiteX7" fmla="*/ 1693985 w 1693987"/>
                <a:gd name="connsiteY7" fmla="*/ 702921 h 100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3987" h="1002164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A5DD4ECE-96D0-9D4E-89EE-8AC17019BAC4}"/>
                </a:ext>
              </a:extLst>
            </p:cNvPr>
            <p:cNvSpPr/>
            <p:nvPr/>
          </p:nvSpPr>
          <p:spPr>
            <a:xfrm>
              <a:off x="3115012" y="2131571"/>
              <a:ext cx="446427" cy="355447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39975 w 1875692"/>
                <a:gd name="connsiteY2" fmla="*/ 988485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08379" y="993343"/>
                    <a:pt x="181708" y="1001860"/>
                  </a:cubicBezTo>
                  <a:cubicBezTo>
                    <a:pt x="255037" y="1010377"/>
                    <a:pt x="372567" y="993370"/>
                    <a:pt x="439975" y="988485"/>
                  </a:cubicBezTo>
                  <a:cubicBezTo>
                    <a:pt x="507383" y="983600"/>
                    <a:pt x="533460" y="1005492"/>
                    <a:pt x="586154" y="972552"/>
                  </a:cubicBezTo>
                  <a:cubicBezTo>
                    <a:pt x="638848" y="939612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7" name="Oval 246">
            <a:extLst>
              <a:ext uri="{FF2B5EF4-FFF2-40B4-BE49-F238E27FC236}">
                <a16:creationId xmlns:a16="http://schemas.microsoft.com/office/drawing/2014/main" id="{6115FC4E-6A89-2546-844A-423A67D4B8CE}"/>
              </a:ext>
            </a:extLst>
          </p:cNvPr>
          <p:cNvSpPr>
            <a:spLocks noChangeAspect="1"/>
          </p:cNvSpPr>
          <p:nvPr/>
        </p:nvSpPr>
        <p:spPr>
          <a:xfrm>
            <a:off x="1861298" y="5316232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3A82DBA1-AB7B-0E4A-B6EC-1D4D532E0487}"/>
              </a:ext>
            </a:extLst>
          </p:cNvPr>
          <p:cNvSpPr>
            <a:spLocks noChangeAspect="1"/>
          </p:cNvSpPr>
          <p:nvPr/>
        </p:nvSpPr>
        <p:spPr>
          <a:xfrm>
            <a:off x="2134419" y="507691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1B8C4CE4-267E-BD46-9A3A-8D992CF5D1A1}"/>
              </a:ext>
            </a:extLst>
          </p:cNvPr>
          <p:cNvSpPr>
            <a:spLocks noChangeAspect="1"/>
          </p:cNvSpPr>
          <p:nvPr/>
        </p:nvSpPr>
        <p:spPr>
          <a:xfrm>
            <a:off x="2398529" y="5362712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2454CB49-89CF-6B4D-8C9B-8F6ABEF660C0}"/>
              </a:ext>
            </a:extLst>
          </p:cNvPr>
          <p:cNvSpPr>
            <a:spLocks noChangeAspect="1"/>
          </p:cNvSpPr>
          <p:nvPr/>
        </p:nvSpPr>
        <p:spPr>
          <a:xfrm>
            <a:off x="2669757" y="4967969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673D1E9-B64A-1A45-B4C8-E08ACE3A6322}"/>
              </a:ext>
            </a:extLst>
          </p:cNvPr>
          <p:cNvSpPr>
            <a:spLocks noChangeAspect="1"/>
          </p:cNvSpPr>
          <p:nvPr/>
        </p:nvSpPr>
        <p:spPr>
          <a:xfrm>
            <a:off x="3199926" y="507446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C18768AA-285B-E44E-9EE1-63B765DFC721}"/>
              </a:ext>
            </a:extLst>
          </p:cNvPr>
          <p:cNvSpPr>
            <a:spLocks noChangeAspect="1"/>
          </p:cNvSpPr>
          <p:nvPr/>
        </p:nvSpPr>
        <p:spPr>
          <a:xfrm>
            <a:off x="3677138" y="498326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5BD2E7C2-7EAD-BA4C-B677-16BF3AC9FD27}"/>
              </a:ext>
            </a:extLst>
          </p:cNvPr>
          <p:cNvSpPr>
            <a:spLocks noChangeAspect="1"/>
          </p:cNvSpPr>
          <p:nvPr/>
        </p:nvSpPr>
        <p:spPr>
          <a:xfrm>
            <a:off x="2936087" y="5403099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2AC95650-E430-C74A-8D2E-F0D389048A6B}"/>
              </a:ext>
            </a:extLst>
          </p:cNvPr>
          <p:cNvSpPr>
            <a:spLocks noChangeAspect="1"/>
          </p:cNvSpPr>
          <p:nvPr/>
        </p:nvSpPr>
        <p:spPr>
          <a:xfrm>
            <a:off x="3415912" y="5317401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8EFF340-B194-964D-9444-A3103B564CC8}"/>
              </a:ext>
            </a:extLst>
          </p:cNvPr>
          <p:cNvSpPr txBox="1"/>
          <p:nvPr/>
        </p:nvSpPr>
        <p:spPr>
          <a:xfrm>
            <a:off x="2249913" y="57356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01A2D87-8F0B-9D4E-93B0-2C7851807EC6}"/>
              </a:ext>
            </a:extLst>
          </p:cNvPr>
          <p:cNvSpPr txBox="1"/>
          <p:nvPr/>
        </p:nvSpPr>
        <p:spPr>
          <a:xfrm>
            <a:off x="3262988" y="57356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665269C-FAB1-3648-B9C8-6C3E4A610CFD}"/>
              </a:ext>
            </a:extLst>
          </p:cNvPr>
          <p:cNvSpPr txBox="1"/>
          <p:nvPr/>
        </p:nvSpPr>
        <p:spPr>
          <a:xfrm>
            <a:off x="2779651" y="57356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B768E497-23FB-3644-B93D-160777BEEAD2}"/>
              </a:ext>
            </a:extLst>
          </p:cNvPr>
          <p:cNvSpPr txBox="1"/>
          <p:nvPr/>
        </p:nvSpPr>
        <p:spPr>
          <a:xfrm>
            <a:off x="2685527" y="5871759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5343BD4-F888-8B46-BA80-3C1EFBC66BBA}"/>
              </a:ext>
            </a:extLst>
          </p:cNvPr>
          <p:cNvSpPr txBox="1"/>
          <p:nvPr/>
        </p:nvSpPr>
        <p:spPr>
          <a:xfrm>
            <a:off x="3450539" y="4587898"/>
            <a:ext cx="51348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Warming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11969FAC-228C-8347-8DCD-34A3CC980D76}"/>
              </a:ext>
            </a:extLst>
          </p:cNvPr>
          <p:cNvSpPr txBox="1"/>
          <p:nvPr/>
        </p:nvSpPr>
        <p:spPr>
          <a:xfrm>
            <a:off x="3454803" y="5535948"/>
            <a:ext cx="51348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Cooling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FC96F41F-732B-554E-A9EA-ADCDCC215A1E}"/>
              </a:ext>
            </a:extLst>
          </p:cNvPr>
          <p:cNvCxnSpPr>
            <a:cxnSpLocks/>
          </p:cNvCxnSpPr>
          <p:nvPr/>
        </p:nvCxnSpPr>
        <p:spPr>
          <a:xfrm flipV="1">
            <a:off x="3485213" y="4629323"/>
            <a:ext cx="0" cy="116368"/>
          </a:xfrm>
          <a:prstGeom prst="straightConnector1">
            <a:avLst/>
          </a:prstGeom>
          <a:ln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5AB5FB2-2EE9-E94C-854E-602A7487B20A}"/>
              </a:ext>
            </a:extLst>
          </p:cNvPr>
          <p:cNvCxnSpPr>
            <a:cxnSpLocks/>
          </p:cNvCxnSpPr>
          <p:nvPr/>
        </p:nvCxnSpPr>
        <p:spPr>
          <a:xfrm>
            <a:off x="3492190" y="5580182"/>
            <a:ext cx="0" cy="116287"/>
          </a:xfrm>
          <a:prstGeom prst="straightConnector1">
            <a:avLst/>
          </a:prstGeom>
          <a:ln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63BB0AA0-3751-8643-9299-8F292196DA3B}"/>
              </a:ext>
            </a:extLst>
          </p:cNvPr>
          <p:cNvGrpSpPr/>
          <p:nvPr/>
        </p:nvGrpSpPr>
        <p:grpSpPr>
          <a:xfrm>
            <a:off x="1804293" y="6142595"/>
            <a:ext cx="2135981" cy="1148722"/>
            <a:chOff x="1754567" y="2653126"/>
            <a:chExt cx="2135981" cy="2135982"/>
          </a:xfrm>
        </p:grpSpPr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5C4C654A-FDE3-2440-9620-200854EDC70B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A68F917C-87D1-004E-ABC1-FDB36DC35B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10D261CA-8D7E-E94D-9241-8E4D798E8418}"/>
              </a:ext>
            </a:extLst>
          </p:cNvPr>
          <p:cNvSpPr txBox="1"/>
          <p:nvPr/>
        </p:nvSpPr>
        <p:spPr>
          <a:xfrm rot="16200000">
            <a:off x="1192861" y="6538133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62D51330-2235-1C4C-976A-A7B007088E44}"/>
              </a:ext>
            </a:extLst>
          </p:cNvPr>
          <p:cNvGrpSpPr/>
          <p:nvPr/>
        </p:nvGrpSpPr>
        <p:grpSpPr>
          <a:xfrm>
            <a:off x="1826722" y="6516588"/>
            <a:ext cx="2081486" cy="432542"/>
            <a:chOff x="1834146" y="2114709"/>
            <a:chExt cx="1727293" cy="432542"/>
          </a:xfrm>
        </p:grpSpPr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F9C235E7-BDCB-B340-8009-122831528E91}"/>
                </a:ext>
              </a:extLst>
            </p:cNvPr>
            <p:cNvSpPr/>
            <p:nvPr/>
          </p:nvSpPr>
          <p:spPr>
            <a:xfrm>
              <a:off x="1834146" y="2225274"/>
              <a:ext cx="446427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5156A640-0F6F-E041-99D4-6F2DC2B3E1B7}"/>
                </a:ext>
              </a:extLst>
            </p:cNvPr>
            <p:cNvSpPr/>
            <p:nvPr/>
          </p:nvSpPr>
          <p:spPr>
            <a:xfrm>
              <a:off x="2279854" y="2114709"/>
              <a:ext cx="446427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6D04AFA6-E191-E843-A3FF-8D00A237952E}"/>
                </a:ext>
              </a:extLst>
            </p:cNvPr>
            <p:cNvSpPr/>
            <p:nvPr/>
          </p:nvSpPr>
          <p:spPr>
            <a:xfrm>
              <a:off x="2719416" y="2221261"/>
              <a:ext cx="403180" cy="3259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693987"/>
                <a:gd name="connsiteY0" fmla="*/ 937383 h 1002164"/>
                <a:gd name="connsiteX1" fmla="*/ 181708 w 1693987"/>
                <a:gd name="connsiteY1" fmla="*/ 1001860 h 1002164"/>
                <a:gd name="connsiteX2" fmla="*/ 410308 w 1693987"/>
                <a:gd name="connsiteY2" fmla="*/ 913937 h 1002164"/>
                <a:gd name="connsiteX3" fmla="*/ 586154 w 1693987"/>
                <a:gd name="connsiteY3" fmla="*/ 972552 h 1002164"/>
                <a:gd name="connsiteX4" fmla="*/ 756139 w 1693987"/>
                <a:gd name="connsiteY4" fmla="*/ 790844 h 1002164"/>
                <a:gd name="connsiteX5" fmla="*/ 1084385 w 1693987"/>
                <a:gd name="connsiteY5" fmla="*/ 5398 h 1002164"/>
                <a:gd name="connsiteX6" fmla="*/ 1459523 w 1693987"/>
                <a:gd name="connsiteY6" fmla="*/ 456737 h 1002164"/>
                <a:gd name="connsiteX7" fmla="*/ 1693985 w 1693987"/>
                <a:gd name="connsiteY7" fmla="*/ 702921 h 100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3987" h="1002164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24F87B6A-F23F-C847-88A3-FB704FEC3AC0}"/>
                </a:ext>
              </a:extLst>
            </p:cNvPr>
            <p:cNvSpPr/>
            <p:nvPr/>
          </p:nvSpPr>
          <p:spPr>
            <a:xfrm>
              <a:off x="3115012" y="2131571"/>
              <a:ext cx="446427" cy="355447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39975 w 1875692"/>
                <a:gd name="connsiteY2" fmla="*/ 988485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08379" y="993343"/>
                    <a:pt x="181708" y="1001860"/>
                  </a:cubicBezTo>
                  <a:cubicBezTo>
                    <a:pt x="255037" y="1010377"/>
                    <a:pt x="372567" y="993370"/>
                    <a:pt x="439975" y="988485"/>
                  </a:cubicBezTo>
                  <a:cubicBezTo>
                    <a:pt x="507383" y="983600"/>
                    <a:pt x="533460" y="1005492"/>
                    <a:pt x="586154" y="972552"/>
                  </a:cubicBezTo>
                  <a:cubicBezTo>
                    <a:pt x="638848" y="939612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4" name="Oval 293">
            <a:extLst>
              <a:ext uri="{FF2B5EF4-FFF2-40B4-BE49-F238E27FC236}">
                <a16:creationId xmlns:a16="http://schemas.microsoft.com/office/drawing/2014/main" id="{1F4C361A-7947-8F4D-90CA-331B68C29879}"/>
              </a:ext>
            </a:extLst>
          </p:cNvPr>
          <p:cNvSpPr>
            <a:spLocks noChangeAspect="1"/>
          </p:cNvSpPr>
          <p:nvPr/>
        </p:nvSpPr>
        <p:spPr>
          <a:xfrm>
            <a:off x="1860851" y="6849477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DFFBD3F6-0B77-5F48-9D4D-AB86AD05A214}"/>
              </a:ext>
            </a:extLst>
          </p:cNvPr>
          <p:cNvSpPr>
            <a:spLocks noChangeAspect="1"/>
          </p:cNvSpPr>
          <p:nvPr/>
        </p:nvSpPr>
        <p:spPr>
          <a:xfrm>
            <a:off x="2133972" y="661016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260310AA-F7CF-6E4F-9E55-DC03218CC8DE}"/>
              </a:ext>
            </a:extLst>
          </p:cNvPr>
          <p:cNvSpPr>
            <a:spLocks noChangeAspect="1"/>
          </p:cNvSpPr>
          <p:nvPr/>
        </p:nvSpPr>
        <p:spPr>
          <a:xfrm>
            <a:off x="2398082" y="6895957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2F9798F8-7325-1342-A86F-80193006B04B}"/>
              </a:ext>
            </a:extLst>
          </p:cNvPr>
          <p:cNvSpPr>
            <a:spLocks noChangeAspect="1"/>
          </p:cNvSpPr>
          <p:nvPr/>
        </p:nvSpPr>
        <p:spPr>
          <a:xfrm>
            <a:off x="2669310" y="6501214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8780F085-08DA-6D4A-8FFF-BCF45BA9811C}"/>
              </a:ext>
            </a:extLst>
          </p:cNvPr>
          <p:cNvSpPr>
            <a:spLocks noChangeAspect="1"/>
          </p:cNvSpPr>
          <p:nvPr/>
        </p:nvSpPr>
        <p:spPr>
          <a:xfrm>
            <a:off x="3199479" y="660771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18230411-BE9F-234D-B896-CF7BD9533F4F}"/>
              </a:ext>
            </a:extLst>
          </p:cNvPr>
          <p:cNvSpPr>
            <a:spLocks noChangeAspect="1"/>
          </p:cNvSpPr>
          <p:nvPr/>
        </p:nvSpPr>
        <p:spPr>
          <a:xfrm>
            <a:off x="3676691" y="651650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313A6F5B-7B7F-3D42-AA65-FB3C25B97626}"/>
              </a:ext>
            </a:extLst>
          </p:cNvPr>
          <p:cNvSpPr>
            <a:spLocks noChangeAspect="1"/>
          </p:cNvSpPr>
          <p:nvPr/>
        </p:nvSpPr>
        <p:spPr>
          <a:xfrm>
            <a:off x="2935640" y="6936344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E263D18E-90EB-EC46-A85D-A843BB15F0C9}"/>
              </a:ext>
            </a:extLst>
          </p:cNvPr>
          <p:cNvSpPr>
            <a:spLocks noChangeAspect="1"/>
          </p:cNvSpPr>
          <p:nvPr/>
        </p:nvSpPr>
        <p:spPr>
          <a:xfrm>
            <a:off x="3415465" y="685064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455AA878-B144-D14F-BA63-DA0DFCE88685}"/>
              </a:ext>
            </a:extLst>
          </p:cNvPr>
          <p:cNvSpPr txBox="1"/>
          <p:nvPr/>
        </p:nvSpPr>
        <p:spPr>
          <a:xfrm>
            <a:off x="2249466" y="7268933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BF52B88-EFB9-0243-B62C-4C7CC535A6E4}"/>
              </a:ext>
            </a:extLst>
          </p:cNvPr>
          <p:cNvSpPr txBox="1"/>
          <p:nvPr/>
        </p:nvSpPr>
        <p:spPr>
          <a:xfrm>
            <a:off x="3262541" y="7268933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9BC2765-4CA0-3442-A6A6-73552706A6E5}"/>
              </a:ext>
            </a:extLst>
          </p:cNvPr>
          <p:cNvSpPr txBox="1"/>
          <p:nvPr/>
        </p:nvSpPr>
        <p:spPr>
          <a:xfrm>
            <a:off x="2779204" y="7268933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FB273EC3-73E5-8F4F-BE70-5DA77DD675AA}"/>
              </a:ext>
            </a:extLst>
          </p:cNvPr>
          <p:cNvCxnSpPr>
            <a:cxnSpLocks/>
            <a:stCxn id="295" idx="6"/>
          </p:cNvCxnSpPr>
          <p:nvPr/>
        </p:nvCxnSpPr>
        <p:spPr>
          <a:xfrm flipV="1">
            <a:off x="2161404" y="6514931"/>
            <a:ext cx="498903" cy="108946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0CC39CCD-8182-6A4B-B913-D1ABA884934F}"/>
              </a:ext>
            </a:extLst>
          </p:cNvPr>
          <p:cNvCxnSpPr>
            <a:cxnSpLocks/>
            <a:endCxn id="298" idx="2"/>
          </p:cNvCxnSpPr>
          <p:nvPr/>
        </p:nvCxnSpPr>
        <p:spPr>
          <a:xfrm>
            <a:off x="2685992" y="6512297"/>
            <a:ext cx="513487" cy="10913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5B3AE4E7-959D-8644-9922-5AD06787C48B}"/>
              </a:ext>
            </a:extLst>
          </p:cNvPr>
          <p:cNvCxnSpPr>
            <a:cxnSpLocks/>
            <a:endCxn id="296" idx="4"/>
          </p:cNvCxnSpPr>
          <p:nvPr/>
        </p:nvCxnSpPr>
        <p:spPr>
          <a:xfrm>
            <a:off x="1873931" y="6873974"/>
            <a:ext cx="537867" cy="49415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CD1FAE90-6638-D44E-8C7D-7390C428159B}"/>
              </a:ext>
            </a:extLst>
          </p:cNvPr>
          <p:cNvCxnSpPr>
            <a:cxnSpLocks/>
            <a:endCxn id="301" idx="3"/>
          </p:cNvCxnSpPr>
          <p:nvPr/>
        </p:nvCxnSpPr>
        <p:spPr>
          <a:xfrm flipV="1">
            <a:off x="2949354" y="6874061"/>
            <a:ext cx="470128" cy="8222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7C054137-9BED-724A-B4EC-B8AE9E343E27}"/>
              </a:ext>
            </a:extLst>
          </p:cNvPr>
          <p:cNvSpPr txBox="1"/>
          <p:nvPr/>
        </p:nvSpPr>
        <p:spPr>
          <a:xfrm>
            <a:off x="3349829" y="6121143"/>
            <a:ext cx="655103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Absolute temperature change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FED289F6-B860-CE42-9D53-557BC7F2C898}"/>
              </a:ext>
            </a:extLst>
          </p:cNvPr>
          <p:cNvCxnSpPr>
            <a:cxnSpLocks/>
          </p:cNvCxnSpPr>
          <p:nvPr/>
        </p:nvCxnSpPr>
        <p:spPr>
          <a:xfrm flipV="1">
            <a:off x="3400964" y="6232436"/>
            <a:ext cx="0" cy="1054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C9499DF2-75EE-A649-8840-C67B660E98B2}"/>
              </a:ext>
            </a:extLst>
          </p:cNvPr>
          <p:cNvCxnSpPr>
            <a:stCxn id="247" idx="2"/>
            <a:endCxn id="249" idx="5"/>
          </p:cNvCxnSpPr>
          <p:nvPr/>
        </p:nvCxnSpPr>
        <p:spPr>
          <a:xfrm>
            <a:off x="1861298" y="5329948"/>
            <a:ext cx="560646" cy="56179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ACCA132D-A7D0-CF44-B57C-72A74E53F71C}"/>
              </a:ext>
            </a:extLst>
          </p:cNvPr>
          <p:cNvSpPr txBox="1"/>
          <p:nvPr/>
        </p:nvSpPr>
        <p:spPr>
          <a:xfrm>
            <a:off x="2710579" y="737279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8D005EFC-6DD8-C141-BA93-9D0585A056D5}"/>
              </a:ext>
            </a:extLst>
          </p:cNvPr>
          <p:cNvCxnSpPr>
            <a:cxnSpLocks/>
          </p:cNvCxnSpPr>
          <p:nvPr/>
        </p:nvCxnSpPr>
        <p:spPr>
          <a:xfrm flipV="1">
            <a:off x="2135314" y="4999283"/>
            <a:ext cx="538442" cy="98646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BCEDA1CD-F635-8448-898D-352E2CED82BA}"/>
              </a:ext>
            </a:extLst>
          </p:cNvPr>
          <p:cNvCxnSpPr>
            <a:cxnSpLocks/>
            <a:endCxn id="251" idx="5"/>
          </p:cNvCxnSpPr>
          <p:nvPr/>
        </p:nvCxnSpPr>
        <p:spPr>
          <a:xfrm>
            <a:off x="2682297" y="4988199"/>
            <a:ext cx="541044" cy="109682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77C63015-A7CE-2B43-A11E-48606FAD7C63}"/>
              </a:ext>
            </a:extLst>
          </p:cNvPr>
          <p:cNvCxnSpPr>
            <a:cxnSpLocks/>
            <a:endCxn id="252" idx="4"/>
          </p:cNvCxnSpPr>
          <p:nvPr/>
        </p:nvCxnSpPr>
        <p:spPr>
          <a:xfrm flipV="1">
            <a:off x="3206903" y="5010693"/>
            <a:ext cx="483951" cy="85042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A8E241A-5576-C84F-BB42-89F4A2306D77}"/>
              </a:ext>
            </a:extLst>
          </p:cNvPr>
          <p:cNvCxnSpPr>
            <a:cxnSpLocks/>
          </p:cNvCxnSpPr>
          <p:nvPr/>
        </p:nvCxnSpPr>
        <p:spPr>
          <a:xfrm flipV="1">
            <a:off x="2405020" y="4986791"/>
            <a:ext cx="0" cy="111651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6512A27-6B99-0A4F-AFB9-64EF6E879E18}"/>
              </a:ext>
            </a:extLst>
          </p:cNvPr>
          <p:cNvCxnSpPr>
            <a:cxnSpLocks/>
          </p:cNvCxnSpPr>
          <p:nvPr/>
        </p:nvCxnSpPr>
        <p:spPr>
          <a:xfrm>
            <a:off x="2943673" y="4986791"/>
            <a:ext cx="0" cy="106819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FB760943-2B34-D841-BF8C-78C1103A2614}"/>
              </a:ext>
            </a:extLst>
          </p:cNvPr>
          <p:cNvCxnSpPr>
            <a:cxnSpLocks/>
          </p:cNvCxnSpPr>
          <p:nvPr/>
        </p:nvCxnSpPr>
        <p:spPr>
          <a:xfrm>
            <a:off x="2144972" y="5330019"/>
            <a:ext cx="0" cy="90428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F22554F5-DDE2-7A4C-B31D-2AB75CB3F955}"/>
              </a:ext>
            </a:extLst>
          </p:cNvPr>
          <p:cNvCxnSpPr>
            <a:cxnSpLocks/>
          </p:cNvCxnSpPr>
          <p:nvPr/>
        </p:nvCxnSpPr>
        <p:spPr>
          <a:xfrm flipV="1">
            <a:off x="3213521" y="5344737"/>
            <a:ext cx="121" cy="85197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313BBB71-50EA-A942-8A1E-4DF8445E9894}"/>
              </a:ext>
            </a:extLst>
          </p:cNvPr>
          <p:cNvCxnSpPr>
            <a:cxnSpLocks/>
          </p:cNvCxnSpPr>
          <p:nvPr/>
        </p:nvCxnSpPr>
        <p:spPr>
          <a:xfrm>
            <a:off x="2689808" y="5370367"/>
            <a:ext cx="0" cy="90428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E8DF41FA-80CD-DC47-9D9E-F767B2E2C1A7}"/>
              </a:ext>
            </a:extLst>
          </p:cNvPr>
          <p:cNvCxnSpPr>
            <a:cxnSpLocks/>
          </p:cNvCxnSpPr>
          <p:nvPr/>
        </p:nvCxnSpPr>
        <p:spPr>
          <a:xfrm flipV="1">
            <a:off x="3444604" y="4994510"/>
            <a:ext cx="121" cy="85197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B496CB9B-76B7-9142-8C70-310B3944D85F}"/>
              </a:ext>
            </a:extLst>
          </p:cNvPr>
          <p:cNvCxnSpPr>
            <a:cxnSpLocks/>
          </p:cNvCxnSpPr>
          <p:nvPr/>
        </p:nvCxnSpPr>
        <p:spPr>
          <a:xfrm flipV="1">
            <a:off x="2434675" y="6514930"/>
            <a:ext cx="0" cy="10997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5A449E83-FF09-2946-8A06-8C6F302DDC38}"/>
              </a:ext>
            </a:extLst>
          </p:cNvPr>
          <p:cNvCxnSpPr>
            <a:cxnSpLocks/>
          </p:cNvCxnSpPr>
          <p:nvPr/>
        </p:nvCxnSpPr>
        <p:spPr>
          <a:xfrm flipV="1">
            <a:off x="2154141" y="6857137"/>
            <a:ext cx="0" cy="6376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3921E250-1EAF-E34F-9415-0E2799992583}"/>
              </a:ext>
            </a:extLst>
          </p:cNvPr>
          <p:cNvCxnSpPr>
            <a:cxnSpLocks/>
          </p:cNvCxnSpPr>
          <p:nvPr/>
        </p:nvCxnSpPr>
        <p:spPr>
          <a:xfrm flipV="1">
            <a:off x="2949803" y="6506932"/>
            <a:ext cx="0" cy="11449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E7C4B2F6-0B0B-B447-8021-60995D1A298C}"/>
              </a:ext>
            </a:extLst>
          </p:cNvPr>
          <p:cNvCxnSpPr>
            <a:cxnSpLocks/>
          </p:cNvCxnSpPr>
          <p:nvPr/>
        </p:nvCxnSpPr>
        <p:spPr>
          <a:xfrm flipH="1" flipV="1">
            <a:off x="3436605" y="6528646"/>
            <a:ext cx="2795" cy="10078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F04F34AE-C0D1-0C41-B0E4-776DD97A158D}"/>
              </a:ext>
            </a:extLst>
          </p:cNvPr>
          <p:cNvCxnSpPr>
            <a:cxnSpLocks/>
            <a:endCxn id="300" idx="4"/>
          </p:cNvCxnSpPr>
          <p:nvPr/>
        </p:nvCxnSpPr>
        <p:spPr>
          <a:xfrm>
            <a:off x="2413960" y="6907991"/>
            <a:ext cx="535396" cy="55785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7404A4CF-96E7-514E-A291-387E04F55720}"/>
              </a:ext>
            </a:extLst>
          </p:cNvPr>
          <p:cNvCxnSpPr>
            <a:cxnSpLocks/>
            <a:endCxn id="299" idx="5"/>
          </p:cNvCxnSpPr>
          <p:nvPr/>
        </p:nvCxnSpPr>
        <p:spPr>
          <a:xfrm flipV="1">
            <a:off x="3211950" y="6539921"/>
            <a:ext cx="488156" cy="7603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85C43665-7676-1343-B034-3E178E600010}"/>
              </a:ext>
            </a:extLst>
          </p:cNvPr>
          <p:cNvCxnSpPr>
            <a:cxnSpLocks/>
          </p:cNvCxnSpPr>
          <p:nvPr/>
        </p:nvCxnSpPr>
        <p:spPr>
          <a:xfrm flipH="1" flipV="1">
            <a:off x="2689479" y="6876495"/>
            <a:ext cx="2795" cy="10078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2F1DED9E-8095-B44F-80DB-0C9938907635}"/>
              </a:ext>
            </a:extLst>
          </p:cNvPr>
          <p:cNvCxnSpPr>
            <a:cxnSpLocks/>
          </p:cNvCxnSpPr>
          <p:nvPr/>
        </p:nvCxnSpPr>
        <p:spPr>
          <a:xfrm flipH="1" flipV="1">
            <a:off x="3234083" y="6876909"/>
            <a:ext cx="2795" cy="10078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F8FA0617-BFC0-B14C-9BB5-43C3164226C0}"/>
              </a:ext>
            </a:extLst>
          </p:cNvPr>
          <p:cNvCxnSpPr>
            <a:cxnSpLocks/>
          </p:cNvCxnSpPr>
          <p:nvPr/>
        </p:nvCxnSpPr>
        <p:spPr>
          <a:xfrm>
            <a:off x="2405202" y="5379722"/>
            <a:ext cx="544601" cy="50809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82123B78-1602-3348-9237-5217C32D87A9}"/>
              </a:ext>
            </a:extLst>
          </p:cNvPr>
          <p:cNvCxnSpPr>
            <a:cxnSpLocks/>
          </p:cNvCxnSpPr>
          <p:nvPr/>
        </p:nvCxnSpPr>
        <p:spPr>
          <a:xfrm flipV="1">
            <a:off x="2949307" y="5336648"/>
            <a:ext cx="475808" cy="8235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8993DD4D-F783-4541-866B-13E6BE1D0120}"/>
              </a:ext>
            </a:extLst>
          </p:cNvPr>
          <p:cNvGrpSpPr/>
          <p:nvPr/>
        </p:nvGrpSpPr>
        <p:grpSpPr>
          <a:xfrm>
            <a:off x="4145678" y="3128757"/>
            <a:ext cx="2135981" cy="1148722"/>
            <a:chOff x="1754567" y="2653126"/>
            <a:chExt cx="2135981" cy="2135982"/>
          </a:xfrm>
        </p:grpSpPr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D9880E1F-2B9E-684B-9F2E-01A754711A47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A689BDD2-53DE-E54F-A1B8-EC26F7AAFE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1" name="TextBox 370">
            <a:extLst>
              <a:ext uri="{FF2B5EF4-FFF2-40B4-BE49-F238E27FC236}">
                <a16:creationId xmlns:a16="http://schemas.microsoft.com/office/drawing/2014/main" id="{DC42041B-43B3-E041-B45E-62255B74E327}"/>
              </a:ext>
            </a:extLst>
          </p:cNvPr>
          <p:cNvSpPr txBox="1"/>
          <p:nvPr/>
        </p:nvSpPr>
        <p:spPr>
          <a:xfrm rot="16200000">
            <a:off x="3587145" y="352429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B704D98D-FD25-754C-8B3A-8ECEE3780DB1}"/>
              </a:ext>
            </a:extLst>
          </p:cNvPr>
          <p:cNvSpPr txBox="1"/>
          <p:nvPr/>
        </p:nvSpPr>
        <p:spPr>
          <a:xfrm>
            <a:off x="5065647" y="4268660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A24993DA-E381-CC49-AFC6-E7B8A8AFD464}"/>
              </a:ext>
            </a:extLst>
          </p:cNvPr>
          <p:cNvGrpSpPr/>
          <p:nvPr/>
        </p:nvGrpSpPr>
        <p:grpSpPr>
          <a:xfrm>
            <a:off x="4205896" y="3442348"/>
            <a:ext cx="1942350" cy="779469"/>
            <a:chOff x="4273905" y="3487376"/>
            <a:chExt cx="1075073" cy="431429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CF4651C6-173D-4B48-8706-FC17AA57D295}"/>
                </a:ext>
              </a:extLst>
            </p:cNvPr>
            <p:cNvSpPr/>
            <p:nvPr/>
          </p:nvSpPr>
          <p:spPr>
            <a:xfrm>
              <a:off x="4273905" y="3613315"/>
              <a:ext cx="537970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Freeform 373">
              <a:extLst>
                <a:ext uri="{FF2B5EF4-FFF2-40B4-BE49-F238E27FC236}">
                  <a16:creationId xmlns:a16="http://schemas.microsoft.com/office/drawing/2014/main" id="{8AE37AAF-5291-4349-AB50-A650DE34FF56}"/>
                </a:ext>
              </a:extLst>
            </p:cNvPr>
            <p:cNvSpPr/>
            <p:nvPr/>
          </p:nvSpPr>
          <p:spPr>
            <a:xfrm>
              <a:off x="4811008" y="3502750"/>
              <a:ext cx="537970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F95FB878-7A01-1541-8D00-3E7F93A4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8034" y="3835639"/>
              <a:ext cx="27432" cy="27432"/>
            </a:xfrm>
            <a:prstGeom prst="ellipse">
              <a:avLst/>
            </a:prstGeom>
            <a:solidFill>
              <a:srgbClr val="2F61FF"/>
            </a:solidFill>
            <a:ln>
              <a:solidFill>
                <a:srgbClr val="434DF3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82A0D134-291B-6643-817D-2B057EB32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1155" y="3596323"/>
              <a:ext cx="27432" cy="27432"/>
            </a:xfrm>
            <a:prstGeom prst="ellipse">
              <a:avLst/>
            </a:prstGeom>
            <a:solidFill>
              <a:srgbClr val="FF120F"/>
            </a:solidFill>
            <a:ln>
              <a:solidFill>
                <a:srgbClr val="FF120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412B80F1-22D5-4F46-88CD-10CC98B81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5265" y="3882119"/>
              <a:ext cx="27432" cy="27432"/>
            </a:xfrm>
            <a:prstGeom prst="ellipse">
              <a:avLst/>
            </a:prstGeom>
            <a:solidFill>
              <a:srgbClr val="2F61FF"/>
            </a:solidFill>
            <a:ln>
              <a:solidFill>
                <a:srgbClr val="434DF3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78177981-8A98-CB44-8F09-4400351A11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6493" y="3487376"/>
              <a:ext cx="27432" cy="27432"/>
            </a:xfrm>
            <a:prstGeom prst="ellipse">
              <a:avLst/>
            </a:prstGeom>
            <a:solidFill>
              <a:srgbClr val="FF120F"/>
            </a:solidFill>
            <a:ln>
              <a:solidFill>
                <a:srgbClr val="FF120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3C823550-F996-AD49-A42F-2E66278C3153}"/>
                </a:ext>
              </a:extLst>
            </p:cNvPr>
            <p:cNvCxnSpPr>
              <a:cxnSpLocks/>
            </p:cNvCxnSpPr>
            <p:nvPr/>
          </p:nvCxnSpPr>
          <p:spPr>
            <a:xfrm>
              <a:off x="4592192" y="3610747"/>
              <a:ext cx="0" cy="2377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81DF0B5B-EEE0-DE43-8C97-394E99044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302" y="3846437"/>
              <a:ext cx="7037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4A508AAA-3A2B-3F45-BBE3-14A092A00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302" y="3614041"/>
              <a:ext cx="7037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60E321D7-C6B0-004D-A41A-939AC62EAFFD}"/>
                </a:ext>
              </a:extLst>
            </p:cNvPr>
            <p:cNvCxnSpPr>
              <a:cxnSpLocks/>
            </p:cNvCxnSpPr>
            <p:nvPr/>
          </p:nvCxnSpPr>
          <p:spPr>
            <a:xfrm>
              <a:off x="5132374" y="3502433"/>
              <a:ext cx="0" cy="3900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31F3A672-58A6-B145-BE8E-97AE7CF6F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1484" y="3896682"/>
              <a:ext cx="7037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31155058-FE33-DB46-B62F-45440FBCFC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1484" y="3505727"/>
              <a:ext cx="7037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C842B8FE-7F6B-CF4A-9F0F-C32E1AB691FF}"/>
                </a:ext>
              </a:extLst>
            </p:cNvPr>
            <p:cNvCxnSpPr>
              <a:cxnSpLocks/>
              <a:endCxn id="377" idx="6"/>
            </p:cNvCxnSpPr>
            <p:nvPr/>
          </p:nvCxnSpPr>
          <p:spPr>
            <a:xfrm flipH="1">
              <a:off x="4335466" y="3849355"/>
              <a:ext cx="245690" cy="0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D3CD97A3-0D8F-9948-948A-953C203A69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5794" y="3893494"/>
              <a:ext cx="276580" cy="0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8" name="TextBox 407">
            <a:extLst>
              <a:ext uri="{FF2B5EF4-FFF2-40B4-BE49-F238E27FC236}">
                <a16:creationId xmlns:a16="http://schemas.microsoft.com/office/drawing/2014/main" id="{A4A4F997-A1B6-074A-977B-8708BA384AEF}"/>
              </a:ext>
            </a:extLst>
          </p:cNvPr>
          <p:cNvSpPr txBox="1"/>
          <p:nvPr/>
        </p:nvSpPr>
        <p:spPr>
          <a:xfrm>
            <a:off x="4230774" y="3081805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Lower seasonality 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 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More arrivals,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Fewer departures</a:t>
            </a:r>
            <a:endParaRPr lang="en-US" sz="700" dirty="0">
              <a:latin typeface="Helvetica" pitchFamily="2" charset="0"/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91D1E4E8-78DE-0F41-A935-AD248E5C9C60}"/>
              </a:ext>
            </a:extLst>
          </p:cNvPr>
          <p:cNvSpPr txBox="1"/>
          <p:nvPr/>
        </p:nvSpPr>
        <p:spPr>
          <a:xfrm>
            <a:off x="5283001" y="3055473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Higher seasonality 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 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Fewer arrivals,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More departures</a:t>
            </a:r>
            <a:endParaRPr lang="en-US" sz="700" dirty="0">
              <a:latin typeface="Helvetica" pitchFamily="2" charset="0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C2DECDA2-78E4-5E4C-8A2D-00CF4F219B0A}"/>
              </a:ext>
            </a:extLst>
          </p:cNvPr>
          <p:cNvSpPr txBox="1"/>
          <p:nvPr/>
        </p:nvSpPr>
        <p:spPr>
          <a:xfrm>
            <a:off x="5076456" y="4398840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D36D4307-5188-584D-9184-ADD74D02E143}"/>
              </a:ext>
            </a:extLst>
          </p:cNvPr>
          <p:cNvSpPr txBox="1"/>
          <p:nvPr/>
        </p:nvSpPr>
        <p:spPr>
          <a:xfrm>
            <a:off x="6084644" y="4270964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B856EF3A-4D42-6A46-BC06-A3D008C14990}"/>
              </a:ext>
            </a:extLst>
          </p:cNvPr>
          <p:cNvGrpSpPr/>
          <p:nvPr/>
        </p:nvGrpSpPr>
        <p:grpSpPr>
          <a:xfrm>
            <a:off x="5193704" y="4650797"/>
            <a:ext cx="1073425" cy="1148722"/>
            <a:chOff x="1754567" y="2653126"/>
            <a:chExt cx="2135981" cy="2135982"/>
          </a:xfrm>
        </p:grpSpPr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D3A306E8-523A-1441-98EC-BB72D32E585B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F1F50827-D627-EA45-ACFA-4F71AD75C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5" name="TextBox 414">
            <a:extLst>
              <a:ext uri="{FF2B5EF4-FFF2-40B4-BE49-F238E27FC236}">
                <a16:creationId xmlns:a16="http://schemas.microsoft.com/office/drawing/2014/main" id="{0C3ED36D-1216-4D43-89EB-319A2837B816}"/>
              </a:ext>
            </a:extLst>
          </p:cNvPr>
          <p:cNvSpPr txBox="1"/>
          <p:nvPr/>
        </p:nvSpPr>
        <p:spPr>
          <a:xfrm>
            <a:off x="5348313" y="5767299"/>
            <a:ext cx="9402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Marine Diversity</a:t>
            </a:r>
          </a:p>
        </p:txBody>
      </p:sp>
      <p:sp>
        <p:nvSpPr>
          <p:cNvPr id="416" name="Freeform 415">
            <a:extLst>
              <a:ext uri="{FF2B5EF4-FFF2-40B4-BE49-F238E27FC236}">
                <a16:creationId xmlns:a16="http://schemas.microsoft.com/office/drawing/2014/main" id="{68E2B39B-F18C-D74E-A564-F01662DE06F1}"/>
              </a:ext>
            </a:extLst>
          </p:cNvPr>
          <p:cNvSpPr/>
          <p:nvPr/>
        </p:nvSpPr>
        <p:spPr>
          <a:xfrm>
            <a:off x="5263971" y="4791634"/>
            <a:ext cx="582741" cy="929514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89" h="929514">
                <a:moveTo>
                  <a:pt x="0" y="0"/>
                </a:moveTo>
                <a:cubicBezTo>
                  <a:pt x="17003" y="98871"/>
                  <a:pt x="34006" y="197742"/>
                  <a:pt x="68013" y="279610"/>
                </a:cubicBezTo>
                <a:cubicBezTo>
                  <a:pt x="102020" y="361478"/>
                  <a:pt x="201521" y="424452"/>
                  <a:pt x="204040" y="491206"/>
                </a:cubicBezTo>
                <a:cubicBezTo>
                  <a:pt x="206559" y="557960"/>
                  <a:pt x="112096" y="607081"/>
                  <a:pt x="83127" y="680132"/>
                </a:cubicBezTo>
                <a:cubicBezTo>
                  <a:pt x="54158" y="753183"/>
                  <a:pt x="42193" y="841348"/>
                  <a:pt x="30228" y="929514"/>
                </a:cubicBezTo>
              </a:path>
            </a:pathLst>
          </a:custGeom>
          <a:ln w="12700">
            <a:solidFill>
              <a:srgbClr val="595959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Freeform 416">
            <a:extLst>
              <a:ext uri="{FF2B5EF4-FFF2-40B4-BE49-F238E27FC236}">
                <a16:creationId xmlns:a16="http://schemas.microsoft.com/office/drawing/2014/main" id="{1A6DF1F6-70C5-6F43-99C8-06DD63DBBE23}"/>
              </a:ext>
            </a:extLst>
          </p:cNvPr>
          <p:cNvSpPr/>
          <p:nvPr/>
        </p:nvSpPr>
        <p:spPr>
          <a:xfrm>
            <a:off x="5213494" y="4786187"/>
            <a:ext cx="831913" cy="942142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  <a:gd name="connsiteX0" fmla="*/ 0 w 204089"/>
              <a:gd name="connsiteY0" fmla="*/ 0 h 1132801"/>
              <a:gd name="connsiteX1" fmla="*/ 68013 w 204089"/>
              <a:gd name="connsiteY1" fmla="*/ 279610 h 1132801"/>
              <a:gd name="connsiteX2" fmla="*/ 204040 w 204089"/>
              <a:gd name="connsiteY2" fmla="*/ 491206 h 1132801"/>
              <a:gd name="connsiteX3" fmla="*/ 83127 w 204089"/>
              <a:gd name="connsiteY3" fmla="*/ 680132 h 1132801"/>
              <a:gd name="connsiteX4" fmla="*/ 15789 w 204089"/>
              <a:gd name="connsiteY4" fmla="*/ 1132801 h 1132801"/>
              <a:gd name="connsiteX0" fmla="*/ 0 w 204089"/>
              <a:gd name="connsiteY0" fmla="*/ 0 h 1132926"/>
              <a:gd name="connsiteX1" fmla="*/ 68013 w 204089"/>
              <a:gd name="connsiteY1" fmla="*/ 279610 h 1132926"/>
              <a:gd name="connsiteX2" fmla="*/ 204040 w 204089"/>
              <a:gd name="connsiteY2" fmla="*/ 491206 h 1132926"/>
              <a:gd name="connsiteX3" fmla="*/ 83127 w 204089"/>
              <a:gd name="connsiteY3" fmla="*/ 680132 h 1132926"/>
              <a:gd name="connsiteX4" fmla="*/ 15789 w 204089"/>
              <a:gd name="connsiteY4" fmla="*/ 1132801 h 1132926"/>
              <a:gd name="connsiteX0" fmla="*/ 0 w 218528"/>
              <a:gd name="connsiteY0" fmla="*/ 0 h 1411107"/>
              <a:gd name="connsiteX1" fmla="*/ 82452 w 218528"/>
              <a:gd name="connsiteY1" fmla="*/ 557791 h 1411107"/>
              <a:gd name="connsiteX2" fmla="*/ 218479 w 218528"/>
              <a:gd name="connsiteY2" fmla="*/ 769387 h 1411107"/>
              <a:gd name="connsiteX3" fmla="*/ 97566 w 218528"/>
              <a:gd name="connsiteY3" fmla="*/ 958313 h 1411107"/>
              <a:gd name="connsiteX4" fmla="*/ 30228 w 218528"/>
              <a:gd name="connsiteY4" fmla="*/ 1410982 h 1411107"/>
              <a:gd name="connsiteX0" fmla="*/ 0 w 218765"/>
              <a:gd name="connsiteY0" fmla="*/ 0 h 1411107"/>
              <a:gd name="connsiteX1" fmla="*/ 59975 w 218765"/>
              <a:gd name="connsiteY1" fmla="*/ 594132 h 1411107"/>
              <a:gd name="connsiteX2" fmla="*/ 218479 w 218765"/>
              <a:gd name="connsiteY2" fmla="*/ 769387 h 1411107"/>
              <a:gd name="connsiteX3" fmla="*/ 97566 w 218765"/>
              <a:gd name="connsiteY3" fmla="*/ 958313 h 1411107"/>
              <a:gd name="connsiteX4" fmla="*/ 30228 w 218765"/>
              <a:gd name="connsiteY4" fmla="*/ 1410982 h 1411107"/>
              <a:gd name="connsiteX0" fmla="*/ 0 w 218531"/>
              <a:gd name="connsiteY0" fmla="*/ 0 h 1411094"/>
              <a:gd name="connsiteX1" fmla="*/ 59975 w 218531"/>
              <a:gd name="connsiteY1" fmla="*/ 594132 h 1411094"/>
              <a:gd name="connsiteX2" fmla="*/ 218479 w 218531"/>
              <a:gd name="connsiteY2" fmla="*/ 769387 h 1411094"/>
              <a:gd name="connsiteX3" fmla="*/ 77132 w 218531"/>
              <a:gd name="connsiteY3" fmla="*/ 912889 h 1411094"/>
              <a:gd name="connsiteX4" fmla="*/ 30228 w 218531"/>
              <a:gd name="connsiteY4" fmla="*/ 1410982 h 1411094"/>
              <a:gd name="connsiteX0" fmla="*/ 0 w 216488"/>
              <a:gd name="connsiteY0" fmla="*/ 0 h 1333872"/>
              <a:gd name="connsiteX1" fmla="*/ 57932 w 216488"/>
              <a:gd name="connsiteY1" fmla="*/ 516910 h 1333872"/>
              <a:gd name="connsiteX2" fmla="*/ 216436 w 216488"/>
              <a:gd name="connsiteY2" fmla="*/ 692165 h 1333872"/>
              <a:gd name="connsiteX3" fmla="*/ 75089 w 216488"/>
              <a:gd name="connsiteY3" fmla="*/ 835667 h 1333872"/>
              <a:gd name="connsiteX4" fmla="*/ 28185 w 216488"/>
              <a:gd name="connsiteY4" fmla="*/ 1333760 h 1333872"/>
              <a:gd name="connsiteX0" fmla="*/ 0 w 216488"/>
              <a:gd name="connsiteY0" fmla="*/ 0 h 1333872"/>
              <a:gd name="connsiteX1" fmla="*/ 57932 w 216488"/>
              <a:gd name="connsiteY1" fmla="*/ 516910 h 1333872"/>
              <a:gd name="connsiteX2" fmla="*/ 216436 w 216488"/>
              <a:gd name="connsiteY2" fmla="*/ 692165 h 1333872"/>
              <a:gd name="connsiteX3" fmla="*/ 75089 w 216488"/>
              <a:gd name="connsiteY3" fmla="*/ 835667 h 1333872"/>
              <a:gd name="connsiteX4" fmla="*/ 17967 w 216488"/>
              <a:gd name="connsiteY4" fmla="*/ 1333760 h 1333872"/>
              <a:gd name="connsiteX0" fmla="*/ 0 w 216437"/>
              <a:gd name="connsiteY0" fmla="*/ 0 h 1333875"/>
              <a:gd name="connsiteX1" fmla="*/ 57932 w 216437"/>
              <a:gd name="connsiteY1" fmla="*/ 516910 h 1333875"/>
              <a:gd name="connsiteX2" fmla="*/ 216436 w 216437"/>
              <a:gd name="connsiteY2" fmla="*/ 692165 h 1333875"/>
              <a:gd name="connsiteX3" fmla="*/ 60785 w 216437"/>
              <a:gd name="connsiteY3" fmla="*/ 844752 h 1333875"/>
              <a:gd name="connsiteX4" fmla="*/ 17967 w 216437"/>
              <a:gd name="connsiteY4" fmla="*/ 1333760 h 1333875"/>
              <a:gd name="connsiteX0" fmla="*/ 0 w 216437"/>
              <a:gd name="connsiteY0" fmla="*/ 0 h 1333888"/>
              <a:gd name="connsiteX1" fmla="*/ 57932 w 216437"/>
              <a:gd name="connsiteY1" fmla="*/ 516910 h 1333888"/>
              <a:gd name="connsiteX2" fmla="*/ 216436 w 216437"/>
              <a:gd name="connsiteY2" fmla="*/ 692165 h 1333888"/>
              <a:gd name="connsiteX3" fmla="*/ 60785 w 216437"/>
              <a:gd name="connsiteY3" fmla="*/ 890178 h 1333888"/>
              <a:gd name="connsiteX4" fmla="*/ 17967 w 216437"/>
              <a:gd name="connsiteY4" fmla="*/ 1333760 h 133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37" h="1333888">
                <a:moveTo>
                  <a:pt x="0" y="0"/>
                </a:moveTo>
                <a:cubicBezTo>
                  <a:pt x="17003" y="98871"/>
                  <a:pt x="21859" y="401549"/>
                  <a:pt x="57932" y="516910"/>
                </a:cubicBezTo>
                <a:cubicBezTo>
                  <a:pt x="94005" y="632271"/>
                  <a:pt x="215961" y="629954"/>
                  <a:pt x="216436" y="692165"/>
                </a:cubicBezTo>
                <a:cubicBezTo>
                  <a:pt x="216911" y="754376"/>
                  <a:pt x="89754" y="817127"/>
                  <a:pt x="60785" y="890178"/>
                </a:cubicBezTo>
                <a:cubicBezTo>
                  <a:pt x="31816" y="963229"/>
                  <a:pt x="25119" y="1341888"/>
                  <a:pt x="17967" y="1333760"/>
                </a:cubicBezTo>
              </a:path>
            </a:pathLst>
          </a:custGeom>
          <a:ln w="12700">
            <a:solidFill>
              <a:srgbClr val="2F61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Freeform 417">
            <a:extLst>
              <a:ext uri="{FF2B5EF4-FFF2-40B4-BE49-F238E27FC236}">
                <a16:creationId xmlns:a16="http://schemas.microsoft.com/office/drawing/2014/main" id="{091A67C2-5221-FC49-B1AC-637DD04064AF}"/>
              </a:ext>
            </a:extLst>
          </p:cNvPr>
          <p:cNvSpPr/>
          <p:nvPr/>
        </p:nvSpPr>
        <p:spPr>
          <a:xfrm>
            <a:off x="5286386" y="4806056"/>
            <a:ext cx="425670" cy="929514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  <a:gd name="connsiteX0" fmla="*/ 0 w 127278"/>
              <a:gd name="connsiteY0" fmla="*/ 0 h 929514"/>
              <a:gd name="connsiteX1" fmla="*/ 68013 w 127278"/>
              <a:gd name="connsiteY1" fmla="*/ 279610 h 929514"/>
              <a:gd name="connsiteX2" fmla="*/ 127038 w 127278"/>
              <a:gd name="connsiteY2" fmla="*/ 491206 h 929514"/>
              <a:gd name="connsiteX3" fmla="*/ 83127 w 127278"/>
              <a:gd name="connsiteY3" fmla="*/ 680132 h 929514"/>
              <a:gd name="connsiteX4" fmla="*/ 30228 w 127278"/>
              <a:gd name="connsiteY4" fmla="*/ 929514 h 929514"/>
              <a:gd name="connsiteX0" fmla="*/ 0 w 142081"/>
              <a:gd name="connsiteY0" fmla="*/ 0 h 929514"/>
              <a:gd name="connsiteX1" fmla="*/ 132181 w 142081"/>
              <a:gd name="connsiteY1" fmla="*/ 263568 h 929514"/>
              <a:gd name="connsiteX2" fmla="*/ 127038 w 142081"/>
              <a:gd name="connsiteY2" fmla="*/ 491206 h 929514"/>
              <a:gd name="connsiteX3" fmla="*/ 83127 w 142081"/>
              <a:gd name="connsiteY3" fmla="*/ 680132 h 929514"/>
              <a:gd name="connsiteX4" fmla="*/ 30228 w 142081"/>
              <a:gd name="connsiteY4" fmla="*/ 929514 h 929514"/>
              <a:gd name="connsiteX0" fmla="*/ 0 w 174148"/>
              <a:gd name="connsiteY0" fmla="*/ 0 h 929514"/>
              <a:gd name="connsiteX1" fmla="*/ 132181 w 174148"/>
              <a:gd name="connsiteY1" fmla="*/ 263568 h 929514"/>
              <a:gd name="connsiteX2" fmla="*/ 127038 w 174148"/>
              <a:gd name="connsiteY2" fmla="*/ 491206 h 929514"/>
              <a:gd name="connsiteX3" fmla="*/ 166546 w 174148"/>
              <a:gd name="connsiteY3" fmla="*/ 686549 h 929514"/>
              <a:gd name="connsiteX4" fmla="*/ 30228 w 174148"/>
              <a:gd name="connsiteY4" fmla="*/ 929514 h 929514"/>
              <a:gd name="connsiteX0" fmla="*/ 0 w 173886"/>
              <a:gd name="connsiteY0" fmla="*/ 0 h 929514"/>
              <a:gd name="connsiteX1" fmla="*/ 151432 w 173886"/>
              <a:gd name="connsiteY1" fmla="*/ 263568 h 929514"/>
              <a:gd name="connsiteX2" fmla="*/ 127038 w 173886"/>
              <a:gd name="connsiteY2" fmla="*/ 491206 h 929514"/>
              <a:gd name="connsiteX3" fmla="*/ 166546 w 173886"/>
              <a:gd name="connsiteY3" fmla="*/ 686549 h 929514"/>
              <a:gd name="connsiteX4" fmla="*/ 30228 w 173886"/>
              <a:gd name="connsiteY4" fmla="*/ 929514 h 92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886" h="929514">
                <a:moveTo>
                  <a:pt x="0" y="0"/>
                </a:moveTo>
                <a:cubicBezTo>
                  <a:pt x="17003" y="98871"/>
                  <a:pt x="130259" y="181700"/>
                  <a:pt x="151432" y="263568"/>
                </a:cubicBezTo>
                <a:cubicBezTo>
                  <a:pt x="172605" y="345436"/>
                  <a:pt x="124519" y="420709"/>
                  <a:pt x="127038" y="491206"/>
                </a:cubicBezTo>
                <a:cubicBezTo>
                  <a:pt x="129557" y="561703"/>
                  <a:pt x="195515" y="613498"/>
                  <a:pt x="166546" y="686549"/>
                </a:cubicBezTo>
                <a:cubicBezTo>
                  <a:pt x="137577" y="759600"/>
                  <a:pt x="42193" y="841348"/>
                  <a:pt x="30228" y="929514"/>
                </a:cubicBezTo>
              </a:path>
            </a:pathLst>
          </a:custGeom>
          <a:ln w="12700">
            <a:solidFill>
              <a:srgbClr val="FF120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6562F9AC-8298-A849-9CA9-16F68780634E}"/>
              </a:ext>
            </a:extLst>
          </p:cNvPr>
          <p:cNvSpPr txBox="1"/>
          <p:nvPr/>
        </p:nvSpPr>
        <p:spPr>
          <a:xfrm rot="16200000">
            <a:off x="3565020" y="5258032"/>
            <a:ext cx="1083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Latitude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84D21685-2ED7-664E-A03F-7C5C4158D2FB}"/>
              </a:ext>
            </a:extLst>
          </p:cNvPr>
          <p:cNvSpPr txBox="1"/>
          <p:nvPr/>
        </p:nvSpPr>
        <p:spPr>
          <a:xfrm>
            <a:off x="3877610" y="5873158"/>
            <a:ext cx="2629643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  <a:sym typeface="Wingdings" pitchFamily="2" charset="2"/>
              </a:rPr>
              <a:t>Cooling  Departures of cold-water species from temperate regions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099DE81E-2B24-8A43-92D1-F4E19CA23335}"/>
              </a:ext>
            </a:extLst>
          </p:cNvPr>
          <p:cNvSpPr txBox="1"/>
          <p:nvPr/>
        </p:nvSpPr>
        <p:spPr>
          <a:xfrm>
            <a:off x="5787342" y="4715949"/>
            <a:ext cx="47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Baseline</a:t>
            </a:r>
          </a:p>
          <a:p>
            <a:r>
              <a:rPr lang="en-US" sz="600" dirty="0"/>
              <a:t>Cooling</a:t>
            </a:r>
          </a:p>
          <a:p>
            <a:r>
              <a:rPr lang="en-US" sz="600" dirty="0"/>
              <a:t>Warming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F650F4FE-87E9-3544-BF5D-FD31E9850F6A}"/>
              </a:ext>
            </a:extLst>
          </p:cNvPr>
          <p:cNvCxnSpPr>
            <a:cxnSpLocks/>
          </p:cNvCxnSpPr>
          <p:nvPr/>
        </p:nvCxnSpPr>
        <p:spPr>
          <a:xfrm flipH="1">
            <a:off x="5713874" y="4810235"/>
            <a:ext cx="123711" cy="0"/>
          </a:xfrm>
          <a:prstGeom prst="line">
            <a:avLst/>
          </a:prstGeom>
          <a:ln w="9525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87E51C5C-BB9D-D244-8B15-90ECB10BCEA8}"/>
              </a:ext>
            </a:extLst>
          </p:cNvPr>
          <p:cNvCxnSpPr>
            <a:cxnSpLocks/>
          </p:cNvCxnSpPr>
          <p:nvPr/>
        </p:nvCxnSpPr>
        <p:spPr>
          <a:xfrm flipH="1">
            <a:off x="5713874" y="4904761"/>
            <a:ext cx="123711" cy="0"/>
          </a:xfrm>
          <a:prstGeom prst="line">
            <a:avLst/>
          </a:prstGeom>
          <a:ln w="9525">
            <a:solidFill>
              <a:srgbClr val="2F61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F7E1C9E1-A7AC-1E42-A1A7-34199448DCD7}"/>
              </a:ext>
            </a:extLst>
          </p:cNvPr>
          <p:cNvCxnSpPr>
            <a:cxnSpLocks/>
          </p:cNvCxnSpPr>
          <p:nvPr/>
        </p:nvCxnSpPr>
        <p:spPr>
          <a:xfrm flipH="1">
            <a:off x="5713874" y="4993534"/>
            <a:ext cx="123711" cy="0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35EB6D30-4F46-2C47-BE8F-71B7579E2DAD}"/>
              </a:ext>
            </a:extLst>
          </p:cNvPr>
          <p:cNvGrpSpPr/>
          <p:nvPr/>
        </p:nvGrpSpPr>
        <p:grpSpPr>
          <a:xfrm>
            <a:off x="4222679" y="6140388"/>
            <a:ext cx="1955410" cy="1148722"/>
            <a:chOff x="1754567" y="2653126"/>
            <a:chExt cx="2135981" cy="2135982"/>
          </a:xfrm>
        </p:grpSpPr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D1252DFD-5100-234E-83D6-E538A1989B47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8AF0F299-4CDA-DB4C-9B23-8B17C8B6FF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2D6696C5-048F-044A-8CDB-B9F703FE420B}"/>
              </a:ext>
            </a:extLst>
          </p:cNvPr>
          <p:cNvCxnSpPr/>
          <p:nvPr/>
        </p:nvCxnSpPr>
        <p:spPr>
          <a:xfrm>
            <a:off x="6169908" y="6142593"/>
            <a:ext cx="0" cy="11487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3" name="TextBox 432">
            <a:extLst>
              <a:ext uri="{FF2B5EF4-FFF2-40B4-BE49-F238E27FC236}">
                <a16:creationId xmlns:a16="http://schemas.microsoft.com/office/drawing/2014/main" id="{F6202121-C0F2-4B42-A4F0-4C3B45963DF2}"/>
              </a:ext>
            </a:extLst>
          </p:cNvPr>
          <p:cNvSpPr txBox="1"/>
          <p:nvPr/>
        </p:nvSpPr>
        <p:spPr>
          <a:xfrm rot="16200000">
            <a:off x="3549452" y="6600422"/>
            <a:ext cx="113440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Arrivals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173D46EE-8158-614B-90A9-D455C2DE15B9}"/>
              </a:ext>
            </a:extLst>
          </p:cNvPr>
          <p:cNvSpPr txBox="1"/>
          <p:nvPr/>
        </p:nvSpPr>
        <p:spPr>
          <a:xfrm rot="16200000">
            <a:off x="5687886" y="6600422"/>
            <a:ext cx="113440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Departures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6913FEC2-E2E4-8D4A-8974-EE8E2D0BC309}"/>
              </a:ext>
            </a:extLst>
          </p:cNvPr>
          <p:cNvSpPr txBox="1"/>
          <p:nvPr/>
        </p:nvSpPr>
        <p:spPr>
          <a:xfrm>
            <a:off x="4240134" y="7363741"/>
            <a:ext cx="19254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Temperature Change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E480C46B-B731-5143-A534-12A13308DEF4}"/>
              </a:ext>
            </a:extLst>
          </p:cNvPr>
          <p:cNvCxnSpPr/>
          <p:nvPr/>
        </p:nvCxnSpPr>
        <p:spPr>
          <a:xfrm>
            <a:off x="4317357" y="6337875"/>
            <a:ext cx="872516" cy="783413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9FAC39F1-1E45-2042-AC3D-4640C0C8C7A4}"/>
              </a:ext>
            </a:extLst>
          </p:cNvPr>
          <p:cNvCxnSpPr>
            <a:cxnSpLocks/>
          </p:cNvCxnSpPr>
          <p:nvPr/>
        </p:nvCxnSpPr>
        <p:spPr>
          <a:xfrm flipH="1">
            <a:off x="5184724" y="6337077"/>
            <a:ext cx="741787" cy="78686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>
            <a:extLst>
              <a:ext uri="{FF2B5EF4-FFF2-40B4-BE49-F238E27FC236}">
                <a16:creationId xmlns:a16="http://schemas.microsoft.com/office/drawing/2014/main" id="{93849DDC-8AA1-0545-83CB-B8B34D3EAD34}"/>
              </a:ext>
            </a:extLst>
          </p:cNvPr>
          <p:cNvSpPr txBox="1"/>
          <p:nvPr/>
        </p:nvSpPr>
        <p:spPr>
          <a:xfrm>
            <a:off x="4249670" y="7277846"/>
            <a:ext cx="7332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2F61FF"/>
                </a:solidFill>
                <a:latin typeface="Helvetica" pitchFamily="2" charset="0"/>
              </a:rPr>
              <a:t>Cooling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3C5554A0-5216-8D43-A853-0CE5F38F6EA8}"/>
              </a:ext>
            </a:extLst>
          </p:cNvPr>
          <p:cNvSpPr txBox="1"/>
          <p:nvPr/>
        </p:nvSpPr>
        <p:spPr>
          <a:xfrm>
            <a:off x="5355118" y="7277846"/>
            <a:ext cx="7985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FF120F"/>
                </a:solidFill>
                <a:latin typeface="Helvetica" pitchFamily="2" charset="0"/>
              </a:rPr>
              <a:t>Warming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52212AEA-4AB4-2C4C-B62E-623CBF07243A}"/>
              </a:ext>
            </a:extLst>
          </p:cNvPr>
          <p:cNvSpPr txBox="1"/>
          <p:nvPr/>
        </p:nvSpPr>
        <p:spPr>
          <a:xfrm>
            <a:off x="4751408" y="7277846"/>
            <a:ext cx="8738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Helvetica" pitchFamily="2" charset="0"/>
              </a:rPr>
              <a:t>No Change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BDBEDCEE-A9AC-3347-B408-8A9C3D1DB8CD}"/>
              </a:ext>
            </a:extLst>
          </p:cNvPr>
          <p:cNvSpPr txBox="1"/>
          <p:nvPr/>
        </p:nvSpPr>
        <p:spPr>
          <a:xfrm>
            <a:off x="4414851" y="6091434"/>
            <a:ext cx="14132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Helvetica" pitchFamily="2" charset="0"/>
              </a:rPr>
              <a:t>More arrivals and departures in years of large changes in temperature</a:t>
            </a:r>
          </a:p>
        </p:txBody>
      </p: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732D5545-4C80-484A-AC0E-2011B05343FA}"/>
              </a:ext>
            </a:extLst>
          </p:cNvPr>
          <p:cNvCxnSpPr>
            <a:cxnSpLocks/>
          </p:cNvCxnSpPr>
          <p:nvPr/>
        </p:nvCxnSpPr>
        <p:spPr>
          <a:xfrm flipH="1">
            <a:off x="4346294" y="6208604"/>
            <a:ext cx="179407" cy="12927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410005B8-A981-2B4C-ACB6-F4D36676F589}"/>
              </a:ext>
            </a:extLst>
          </p:cNvPr>
          <p:cNvCxnSpPr>
            <a:cxnSpLocks/>
          </p:cNvCxnSpPr>
          <p:nvPr/>
        </p:nvCxnSpPr>
        <p:spPr>
          <a:xfrm>
            <a:off x="5712056" y="6232436"/>
            <a:ext cx="177910" cy="1054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99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1B40BB-8D8F-7F41-AEB3-2E264118E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59471"/>
              </p:ext>
            </p:extLst>
          </p:nvPr>
        </p:nvGraphicFramePr>
        <p:xfrm>
          <a:off x="471488" y="1583084"/>
          <a:ext cx="5915025" cy="59436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102669">
                  <a:extLst>
                    <a:ext uri="{9D8B030D-6E8A-4147-A177-3AD203B41FA5}">
                      <a16:colId xmlns:a16="http://schemas.microsoft.com/office/drawing/2014/main" val="1878300171"/>
                    </a:ext>
                  </a:extLst>
                </a:gridCol>
                <a:gridCol w="2449203">
                  <a:extLst>
                    <a:ext uri="{9D8B030D-6E8A-4147-A177-3AD203B41FA5}">
                      <a16:colId xmlns:a16="http://schemas.microsoft.com/office/drawing/2014/main" val="2498546950"/>
                    </a:ext>
                  </a:extLst>
                </a:gridCol>
                <a:gridCol w="2363153">
                  <a:extLst>
                    <a:ext uri="{9D8B030D-6E8A-4147-A177-3AD203B41FA5}">
                      <a16:colId xmlns:a16="http://schemas.microsoft.com/office/drawing/2014/main" val="2554679951"/>
                    </a:ext>
                  </a:extLst>
                </a:gridCol>
              </a:tblGrid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Metabolic hypothesis</a:t>
                      </a:r>
                    </a:p>
                    <a:p>
                      <a:endParaRPr lang="en-US" sz="600" b="0" dirty="0">
                        <a:latin typeface="Helvetica" pitchFamily="2" charset="0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50" b="0" i="1" dirty="0">
                          <a:latin typeface="Helvetica" pitchFamily="2" charset="0"/>
                        </a:rPr>
                        <a:t>Smith et al. 1998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50" b="0" i="1" dirty="0">
                          <a:latin typeface="Helvetica" pitchFamily="2" charset="0"/>
                        </a:rPr>
                        <a:t>Claireaux et al. 2006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Dillon et al. 2012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11371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Seasonality hypothesis</a:t>
                      </a:r>
                    </a:p>
                    <a:p>
                      <a:endParaRPr lang="en-US" sz="1000" b="1" dirty="0">
                        <a:latin typeface="Helvetica" pitchFamily="2" charset="0"/>
                      </a:endParaRP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Conover 1992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Yamahira and Conover 2002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Beaukhof et al. 2019</a:t>
                      </a:r>
                    </a:p>
                    <a:p>
                      <a:endParaRPr lang="en-US" sz="1000" b="1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22492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Tropicalization hypothesis</a:t>
                      </a:r>
                    </a:p>
                    <a:p>
                      <a:endParaRPr lang="en-US" sz="1000" b="1" dirty="0">
                        <a:latin typeface="Helvetica" pitchFamily="2" charset="0"/>
                      </a:endParaRPr>
                    </a:p>
                    <a:p>
                      <a:endParaRPr lang="en-US" sz="600" b="0" dirty="0">
                        <a:latin typeface="Helvetica" pitchFamily="2" charset="0"/>
                      </a:endParaRP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Jablonski et al. 2013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Brown 2014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Vergés et al. 2016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Chaudhary et al. 2021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67350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Opportunistic hypothesis</a:t>
                      </a:r>
                    </a:p>
                    <a:p>
                      <a:endParaRPr lang="en-US" sz="1000" b="1" dirty="0">
                        <a:latin typeface="Helvetica" pitchFamily="2" charset="0"/>
                      </a:endParaRP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Godínez-Domínguez et al. 2000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Funes-Rodríguez et al. 2006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Day et al. 2018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139254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12A446B6-1296-F24F-8363-DB7BA2EA2D6C}"/>
              </a:ext>
            </a:extLst>
          </p:cNvPr>
          <p:cNvGrpSpPr/>
          <p:nvPr/>
        </p:nvGrpSpPr>
        <p:grpSpPr>
          <a:xfrm>
            <a:off x="1811717" y="1629508"/>
            <a:ext cx="2135981" cy="1148722"/>
            <a:chOff x="1754567" y="2653126"/>
            <a:chExt cx="2135981" cy="213598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8673B6D-CD39-8F43-B273-B0BA2FE713E6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016CFF7-792E-0B49-996F-7363577364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52E46C9-1291-7D4D-BFAA-EB768C142FEA}"/>
              </a:ext>
            </a:extLst>
          </p:cNvPr>
          <p:cNvSpPr txBox="1"/>
          <p:nvPr/>
        </p:nvSpPr>
        <p:spPr>
          <a:xfrm>
            <a:off x="2728237" y="2882314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BD9CE-B183-E743-B96B-8FE6B33B47A5}"/>
              </a:ext>
            </a:extLst>
          </p:cNvPr>
          <p:cNvSpPr txBox="1"/>
          <p:nvPr/>
        </p:nvSpPr>
        <p:spPr>
          <a:xfrm rot="16200000">
            <a:off x="1200285" y="2025046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76B856-BC7A-0C41-BC4E-6780AF627AEE}"/>
              </a:ext>
            </a:extLst>
          </p:cNvPr>
          <p:cNvSpPr txBox="1"/>
          <p:nvPr/>
        </p:nvSpPr>
        <p:spPr>
          <a:xfrm>
            <a:off x="3040387" y="1614031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maximum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ECC23-EE9B-374C-8C19-3AF02127FACD}"/>
              </a:ext>
            </a:extLst>
          </p:cNvPr>
          <p:cNvSpPr txBox="1"/>
          <p:nvPr/>
        </p:nvSpPr>
        <p:spPr>
          <a:xfrm>
            <a:off x="3056824" y="2550372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minimum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E7C0D8-362A-D24D-AB86-82BAAA990758}"/>
              </a:ext>
            </a:extLst>
          </p:cNvPr>
          <p:cNvSpPr txBox="1"/>
          <p:nvPr/>
        </p:nvSpPr>
        <p:spPr>
          <a:xfrm>
            <a:off x="3401647" y="3082646"/>
            <a:ext cx="596758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Seasonality</a:t>
            </a:r>
          </a:p>
        </p:txBody>
      </p:sp>
      <p:pic>
        <p:nvPicPr>
          <p:cNvPr id="95" name="Graphic 94" descr="Earth globe: Americas with solid fill">
            <a:extLst>
              <a:ext uri="{FF2B5EF4-FFF2-40B4-BE49-F238E27FC236}">
                <a16:creationId xmlns:a16="http://schemas.microsoft.com/office/drawing/2014/main" id="{CF28A2F6-90E8-DF48-B1C9-F4A4AC58E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7254" y="4638813"/>
            <a:ext cx="1264001" cy="1264001"/>
          </a:xfrm>
          <a:prstGeom prst="rect">
            <a:avLst/>
          </a:prstGeom>
        </p:spPr>
      </p:pic>
      <p:sp>
        <p:nvSpPr>
          <p:cNvPr id="98" name="Arc 97">
            <a:extLst>
              <a:ext uri="{FF2B5EF4-FFF2-40B4-BE49-F238E27FC236}">
                <a16:creationId xmlns:a16="http://schemas.microsoft.com/office/drawing/2014/main" id="{83846A90-DC5E-AC48-B10F-C980DACDC208}"/>
              </a:ext>
            </a:extLst>
          </p:cNvPr>
          <p:cNvSpPr/>
          <p:nvPr/>
        </p:nvSpPr>
        <p:spPr>
          <a:xfrm>
            <a:off x="3973389" y="4256201"/>
            <a:ext cx="1550155" cy="1153007"/>
          </a:xfrm>
          <a:prstGeom prst="arc">
            <a:avLst>
              <a:gd name="adj1" fmla="val 3094370"/>
              <a:gd name="adj2" fmla="val 86906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DCC8CD-D6E1-434A-89FC-5A28300479C9}"/>
              </a:ext>
            </a:extLst>
          </p:cNvPr>
          <p:cNvGrpSpPr/>
          <p:nvPr/>
        </p:nvGrpSpPr>
        <p:grpSpPr>
          <a:xfrm>
            <a:off x="1834146" y="2003501"/>
            <a:ext cx="2081486" cy="432542"/>
            <a:chOff x="1834146" y="2114709"/>
            <a:chExt cx="1727293" cy="432542"/>
          </a:xfrm>
        </p:grpSpPr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3C2E4C8F-59B0-AB4B-995A-66E78DFC47BF}"/>
                </a:ext>
              </a:extLst>
            </p:cNvPr>
            <p:cNvSpPr/>
            <p:nvPr/>
          </p:nvSpPr>
          <p:spPr>
            <a:xfrm>
              <a:off x="1834146" y="2225274"/>
              <a:ext cx="446427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0992EE41-1BF6-E54E-B835-FAED4CB174C5}"/>
                </a:ext>
              </a:extLst>
            </p:cNvPr>
            <p:cNvSpPr/>
            <p:nvPr/>
          </p:nvSpPr>
          <p:spPr>
            <a:xfrm>
              <a:off x="2279854" y="2114709"/>
              <a:ext cx="446427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79EB0791-D3D3-4141-8872-0A1A4DF33853}"/>
                </a:ext>
              </a:extLst>
            </p:cNvPr>
            <p:cNvSpPr/>
            <p:nvPr/>
          </p:nvSpPr>
          <p:spPr>
            <a:xfrm>
              <a:off x="2719416" y="2221261"/>
              <a:ext cx="403180" cy="3259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693987"/>
                <a:gd name="connsiteY0" fmla="*/ 937383 h 1002164"/>
                <a:gd name="connsiteX1" fmla="*/ 181708 w 1693987"/>
                <a:gd name="connsiteY1" fmla="*/ 1001860 h 1002164"/>
                <a:gd name="connsiteX2" fmla="*/ 410308 w 1693987"/>
                <a:gd name="connsiteY2" fmla="*/ 913937 h 1002164"/>
                <a:gd name="connsiteX3" fmla="*/ 586154 w 1693987"/>
                <a:gd name="connsiteY3" fmla="*/ 972552 h 1002164"/>
                <a:gd name="connsiteX4" fmla="*/ 756139 w 1693987"/>
                <a:gd name="connsiteY4" fmla="*/ 790844 h 1002164"/>
                <a:gd name="connsiteX5" fmla="*/ 1084385 w 1693987"/>
                <a:gd name="connsiteY5" fmla="*/ 5398 h 1002164"/>
                <a:gd name="connsiteX6" fmla="*/ 1459523 w 1693987"/>
                <a:gd name="connsiteY6" fmla="*/ 456737 h 1002164"/>
                <a:gd name="connsiteX7" fmla="*/ 1693985 w 1693987"/>
                <a:gd name="connsiteY7" fmla="*/ 702921 h 100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3987" h="1002164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335C4885-2C1A-424E-B7C3-D7A65B4F2AC4}"/>
                </a:ext>
              </a:extLst>
            </p:cNvPr>
            <p:cNvSpPr/>
            <p:nvPr/>
          </p:nvSpPr>
          <p:spPr>
            <a:xfrm>
              <a:off x="3115012" y="2131571"/>
              <a:ext cx="446427" cy="355447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39975 w 1875692"/>
                <a:gd name="connsiteY2" fmla="*/ 988485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08379" y="993343"/>
                    <a:pt x="181708" y="1001860"/>
                  </a:cubicBezTo>
                  <a:cubicBezTo>
                    <a:pt x="255037" y="1010377"/>
                    <a:pt x="372567" y="993370"/>
                    <a:pt x="439975" y="988485"/>
                  </a:cubicBezTo>
                  <a:cubicBezTo>
                    <a:pt x="507383" y="983600"/>
                    <a:pt x="533460" y="1005492"/>
                    <a:pt x="586154" y="972552"/>
                  </a:cubicBezTo>
                  <a:cubicBezTo>
                    <a:pt x="638848" y="939612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>
            <a:extLst>
              <a:ext uri="{FF2B5EF4-FFF2-40B4-BE49-F238E27FC236}">
                <a16:creationId xmlns:a16="http://schemas.microsoft.com/office/drawing/2014/main" id="{C5745A3B-DE41-B94F-9603-DCC9A1A2B16C}"/>
              </a:ext>
            </a:extLst>
          </p:cNvPr>
          <p:cNvSpPr>
            <a:spLocks noChangeAspect="1"/>
          </p:cNvSpPr>
          <p:nvPr/>
        </p:nvSpPr>
        <p:spPr>
          <a:xfrm>
            <a:off x="1868275" y="2336390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9AA7863-6DBA-0E42-B0CE-2735333BD0C6}"/>
              </a:ext>
            </a:extLst>
          </p:cNvPr>
          <p:cNvSpPr>
            <a:spLocks noChangeAspect="1"/>
          </p:cNvSpPr>
          <p:nvPr/>
        </p:nvSpPr>
        <p:spPr>
          <a:xfrm>
            <a:off x="2141396" y="2097074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91F2556-2222-D946-AD41-75BEE638A4F9}"/>
              </a:ext>
            </a:extLst>
          </p:cNvPr>
          <p:cNvSpPr txBox="1"/>
          <p:nvPr/>
        </p:nvSpPr>
        <p:spPr>
          <a:xfrm>
            <a:off x="3962100" y="4528334"/>
            <a:ext cx="248149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Warming </a:t>
            </a:r>
            <a:r>
              <a:rPr lang="en-US" sz="600" dirty="0">
                <a:latin typeface="Helvetica" pitchFamily="2" charset="0"/>
                <a:sym typeface="Wingdings" pitchFamily="2" charset="2"/>
              </a:rPr>
              <a:t> Arrivals of warm-water species in temperate regions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7FB71F1-958F-274F-8451-2E18C389B940}"/>
              </a:ext>
            </a:extLst>
          </p:cNvPr>
          <p:cNvSpPr>
            <a:spLocks noChangeAspect="1"/>
          </p:cNvSpPr>
          <p:nvPr/>
        </p:nvSpPr>
        <p:spPr>
          <a:xfrm>
            <a:off x="2405506" y="2382870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9A2FA82-2A6B-F64D-B726-A9503A898D03}"/>
              </a:ext>
            </a:extLst>
          </p:cNvPr>
          <p:cNvSpPr>
            <a:spLocks noChangeAspect="1"/>
          </p:cNvSpPr>
          <p:nvPr/>
        </p:nvSpPr>
        <p:spPr>
          <a:xfrm>
            <a:off x="2676734" y="1988127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92A3101-B50E-1F49-A8A0-AC0917C007F3}"/>
              </a:ext>
            </a:extLst>
          </p:cNvPr>
          <p:cNvSpPr>
            <a:spLocks noChangeAspect="1"/>
          </p:cNvSpPr>
          <p:nvPr/>
        </p:nvSpPr>
        <p:spPr>
          <a:xfrm>
            <a:off x="3206903" y="2094624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76B63C74-84D1-8143-ACC6-6ADF8A569FBD}"/>
              </a:ext>
            </a:extLst>
          </p:cNvPr>
          <p:cNvSpPr>
            <a:spLocks noChangeAspect="1"/>
          </p:cNvSpPr>
          <p:nvPr/>
        </p:nvSpPr>
        <p:spPr>
          <a:xfrm>
            <a:off x="3684115" y="2003419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47B32F9-D9C4-0F42-9F73-B4FB8F64EB1D}"/>
              </a:ext>
            </a:extLst>
          </p:cNvPr>
          <p:cNvSpPr>
            <a:spLocks noChangeAspect="1"/>
          </p:cNvSpPr>
          <p:nvPr/>
        </p:nvSpPr>
        <p:spPr>
          <a:xfrm>
            <a:off x="2943064" y="2423257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94DFB97-C708-8343-AC75-5AB1342F8660}"/>
              </a:ext>
            </a:extLst>
          </p:cNvPr>
          <p:cNvSpPr>
            <a:spLocks noChangeAspect="1"/>
          </p:cNvSpPr>
          <p:nvPr/>
        </p:nvSpPr>
        <p:spPr>
          <a:xfrm>
            <a:off x="3422889" y="2337559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3D029D2-2FB8-2C4D-916F-AE53076FBEAB}"/>
              </a:ext>
            </a:extLst>
          </p:cNvPr>
          <p:cNvSpPr>
            <a:spLocks noChangeAspect="1"/>
          </p:cNvSpPr>
          <p:nvPr/>
        </p:nvSpPr>
        <p:spPr>
          <a:xfrm>
            <a:off x="3076857" y="169095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F03B5B6-2D4D-1D46-84C2-0AA12204C2AF}"/>
              </a:ext>
            </a:extLst>
          </p:cNvPr>
          <p:cNvSpPr>
            <a:spLocks noChangeAspect="1"/>
          </p:cNvSpPr>
          <p:nvPr/>
        </p:nvSpPr>
        <p:spPr>
          <a:xfrm>
            <a:off x="3088075" y="2629415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2E54DB-EE48-374F-81F0-7B29906360D1}"/>
              </a:ext>
            </a:extLst>
          </p:cNvPr>
          <p:cNvSpPr txBox="1"/>
          <p:nvPr/>
        </p:nvSpPr>
        <p:spPr>
          <a:xfrm>
            <a:off x="2256890" y="2755846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ECF288F-E81A-0249-AEC8-C2D6AA29509C}"/>
              </a:ext>
            </a:extLst>
          </p:cNvPr>
          <p:cNvSpPr txBox="1"/>
          <p:nvPr/>
        </p:nvSpPr>
        <p:spPr>
          <a:xfrm>
            <a:off x="3269965" y="2755846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109FC1B-1F62-F341-A1C1-F0B826073661}"/>
              </a:ext>
            </a:extLst>
          </p:cNvPr>
          <p:cNvSpPr txBox="1"/>
          <p:nvPr/>
        </p:nvSpPr>
        <p:spPr>
          <a:xfrm>
            <a:off x="2786628" y="2755846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DEC9F17-5E6D-A642-8566-ECE1C5C84022}"/>
              </a:ext>
            </a:extLst>
          </p:cNvPr>
          <p:cNvGrpSpPr/>
          <p:nvPr/>
        </p:nvGrpSpPr>
        <p:grpSpPr>
          <a:xfrm>
            <a:off x="1810746" y="3127934"/>
            <a:ext cx="2135981" cy="1148722"/>
            <a:chOff x="1754567" y="2653126"/>
            <a:chExt cx="2135981" cy="2135982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5DA47B0-717B-EB4F-90DF-2B5A954DEDE7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9667499-C87F-C949-ADC3-D5350EDC3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FCC47933-8E94-E543-9784-E0E093C7A927}"/>
              </a:ext>
            </a:extLst>
          </p:cNvPr>
          <p:cNvSpPr txBox="1"/>
          <p:nvPr/>
        </p:nvSpPr>
        <p:spPr>
          <a:xfrm>
            <a:off x="2727266" y="4380740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07A189E-D1BC-2647-8033-16433862E71E}"/>
              </a:ext>
            </a:extLst>
          </p:cNvPr>
          <p:cNvSpPr txBox="1"/>
          <p:nvPr/>
        </p:nvSpPr>
        <p:spPr>
          <a:xfrm rot="16200000">
            <a:off x="1199314" y="3523472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76EB32A-41D1-C044-AD33-E31CE154CF43}"/>
              </a:ext>
            </a:extLst>
          </p:cNvPr>
          <p:cNvGrpSpPr/>
          <p:nvPr/>
        </p:nvGrpSpPr>
        <p:grpSpPr>
          <a:xfrm>
            <a:off x="1833175" y="3501927"/>
            <a:ext cx="2081486" cy="432542"/>
            <a:chOff x="1834146" y="2114709"/>
            <a:chExt cx="1727293" cy="432542"/>
          </a:xfrm>
        </p:grpSpPr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52D49B43-24ED-D548-BD65-1169E41CB559}"/>
                </a:ext>
              </a:extLst>
            </p:cNvPr>
            <p:cNvSpPr/>
            <p:nvPr/>
          </p:nvSpPr>
          <p:spPr>
            <a:xfrm>
              <a:off x="1834146" y="2225274"/>
              <a:ext cx="446427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89C37FDA-96F9-7C4E-8710-A0C84FA3112A}"/>
                </a:ext>
              </a:extLst>
            </p:cNvPr>
            <p:cNvSpPr/>
            <p:nvPr/>
          </p:nvSpPr>
          <p:spPr>
            <a:xfrm>
              <a:off x="2279854" y="2114709"/>
              <a:ext cx="446427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F927D0BE-68B3-7F45-945D-1F1E8A5F91C0}"/>
                </a:ext>
              </a:extLst>
            </p:cNvPr>
            <p:cNvSpPr/>
            <p:nvPr/>
          </p:nvSpPr>
          <p:spPr>
            <a:xfrm>
              <a:off x="2719416" y="2221261"/>
              <a:ext cx="403180" cy="3259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693987"/>
                <a:gd name="connsiteY0" fmla="*/ 937383 h 1002164"/>
                <a:gd name="connsiteX1" fmla="*/ 181708 w 1693987"/>
                <a:gd name="connsiteY1" fmla="*/ 1001860 h 1002164"/>
                <a:gd name="connsiteX2" fmla="*/ 410308 w 1693987"/>
                <a:gd name="connsiteY2" fmla="*/ 913937 h 1002164"/>
                <a:gd name="connsiteX3" fmla="*/ 586154 w 1693987"/>
                <a:gd name="connsiteY3" fmla="*/ 972552 h 1002164"/>
                <a:gd name="connsiteX4" fmla="*/ 756139 w 1693987"/>
                <a:gd name="connsiteY4" fmla="*/ 790844 h 1002164"/>
                <a:gd name="connsiteX5" fmla="*/ 1084385 w 1693987"/>
                <a:gd name="connsiteY5" fmla="*/ 5398 h 1002164"/>
                <a:gd name="connsiteX6" fmla="*/ 1459523 w 1693987"/>
                <a:gd name="connsiteY6" fmla="*/ 456737 h 1002164"/>
                <a:gd name="connsiteX7" fmla="*/ 1693985 w 1693987"/>
                <a:gd name="connsiteY7" fmla="*/ 702921 h 100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3987" h="1002164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4800D880-6FEA-DE44-AB6B-34F234501A2F}"/>
                </a:ext>
              </a:extLst>
            </p:cNvPr>
            <p:cNvSpPr/>
            <p:nvPr/>
          </p:nvSpPr>
          <p:spPr>
            <a:xfrm>
              <a:off x="3115012" y="2131571"/>
              <a:ext cx="446427" cy="355447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39975 w 1875692"/>
                <a:gd name="connsiteY2" fmla="*/ 988485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08379" y="993343"/>
                    <a:pt x="181708" y="1001860"/>
                  </a:cubicBezTo>
                  <a:cubicBezTo>
                    <a:pt x="255037" y="1010377"/>
                    <a:pt x="372567" y="993370"/>
                    <a:pt x="439975" y="988485"/>
                  </a:cubicBezTo>
                  <a:cubicBezTo>
                    <a:pt x="507383" y="983600"/>
                    <a:pt x="533460" y="1005492"/>
                    <a:pt x="586154" y="972552"/>
                  </a:cubicBezTo>
                  <a:cubicBezTo>
                    <a:pt x="638848" y="939612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Oval 167">
            <a:extLst>
              <a:ext uri="{FF2B5EF4-FFF2-40B4-BE49-F238E27FC236}">
                <a16:creationId xmlns:a16="http://schemas.microsoft.com/office/drawing/2014/main" id="{4A12CFA6-7737-E74C-A340-6647C2C8F30C}"/>
              </a:ext>
            </a:extLst>
          </p:cNvPr>
          <p:cNvSpPr>
            <a:spLocks noChangeAspect="1"/>
          </p:cNvSpPr>
          <p:nvPr/>
        </p:nvSpPr>
        <p:spPr>
          <a:xfrm>
            <a:off x="1867304" y="383481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0A75F97-2B31-3241-983A-959C08192942}"/>
              </a:ext>
            </a:extLst>
          </p:cNvPr>
          <p:cNvSpPr>
            <a:spLocks noChangeAspect="1"/>
          </p:cNvSpPr>
          <p:nvPr/>
        </p:nvSpPr>
        <p:spPr>
          <a:xfrm>
            <a:off x="2140425" y="359550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4751E71-600B-1545-8818-C90BCA88188E}"/>
              </a:ext>
            </a:extLst>
          </p:cNvPr>
          <p:cNvSpPr>
            <a:spLocks noChangeAspect="1"/>
          </p:cNvSpPr>
          <p:nvPr/>
        </p:nvSpPr>
        <p:spPr>
          <a:xfrm>
            <a:off x="2404535" y="388129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32D2B52-B1E3-0C46-9DD4-B6534FB52E2E}"/>
              </a:ext>
            </a:extLst>
          </p:cNvPr>
          <p:cNvSpPr>
            <a:spLocks noChangeAspect="1"/>
          </p:cNvSpPr>
          <p:nvPr/>
        </p:nvSpPr>
        <p:spPr>
          <a:xfrm>
            <a:off x="2675763" y="3486553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EDCBE168-D7D1-4F46-8C5E-349125A1C66D}"/>
              </a:ext>
            </a:extLst>
          </p:cNvPr>
          <p:cNvSpPr>
            <a:spLocks noChangeAspect="1"/>
          </p:cNvSpPr>
          <p:nvPr/>
        </p:nvSpPr>
        <p:spPr>
          <a:xfrm>
            <a:off x="3205932" y="359305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A60AB0A6-15DC-7640-936C-E0D9025642C1}"/>
              </a:ext>
            </a:extLst>
          </p:cNvPr>
          <p:cNvSpPr>
            <a:spLocks noChangeAspect="1"/>
          </p:cNvSpPr>
          <p:nvPr/>
        </p:nvSpPr>
        <p:spPr>
          <a:xfrm>
            <a:off x="3683144" y="3501845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0EFF728-5EDB-2149-B69E-D186F89A3B4D}"/>
              </a:ext>
            </a:extLst>
          </p:cNvPr>
          <p:cNvSpPr>
            <a:spLocks noChangeAspect="1"/>
          </p:cNvSpPr>
          <p:nvPr/>
        </p:nvSpPr>
        <p:spPr>
          <a:xfrm>
            <a:off x="2942093" y="3921683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58051D8-82EF-D040-B879-0593E5557A95}"/>
              </a:ext>
            </a:extLst>
          </p:cNvPr>
          <p:cNvSpPr>
            <a:spLocks noChangeAspect="1"/>
          </p:cNvSpPr>
          <p:nvPr/>
        </p:nvSpPr>
        <p:spPr>
          <a:xfrm>
            <a:off x="3421918" y="3835985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744DAAD-7A94-1E43-BF58-5DDE0D1B7DFA}"/>
              </a:ext>
            </a:extLst>
          </p:cNvPr>
          <p:cNvSpPr txBox="1"/>
          <p:nvPr/>
        </p:nvSpPr>
        <p:spPr>
          <a:xfrm>
            <a:off x="2255919" y="425427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F5B3A85-F683-A44D-BA11-3CA0F981C737}"/>
              </a:ext>
            </a:extLst>
          </p:cNvPr>
          <p:cNvSpPr txBox="1"/>
          <p:nvPr/>
        </p:nvSpPr>
        <p:spPr>
          <a:xfrm>
            <a:off x="3268994" y="425427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6975E36-803B-F947-9F10-B645C2CF0CBA}"/>
              </a:ext>
            </a:extLst>
          </p:cNvPr>
          <p:cNvSpPr txBox="1"/>
          <p:nvPr/>
        </p:nvSpPr>
        <p:spPr>
          <a:xfrm>
            <a:off x="2785657" y="425427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94CA2F-DF4D-2B47-8AD1-FF3225A55CAF}"/>
              </a:ext>
            </a:extLst>
          </p:cNvPr>
          <p:cNvCxnSpPr>
            <a:cxnSpLocks/>
          </p:cNvCxnSpPr>
          <p:nvPr/>
        </p:nvCxnSpPr>
        <p:spPr>
          <a:xfrm>
            <a:off x="2151462" y="3609924"/>
            <a:ext cx="0" cy="2377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ADFD35C-3B0D-A34A-917A-A203FB787812}"/>
              </a:ext>
            </a:extLst>
          </p:cNvPr>
          <p:cNvCxnSpPr>
            <a:cxnSpLocks/>
          </p:cNvCxnSpPr>
          <p:nvPr/>
        </p:nvCxnSpPr>
        <p:spPr>
          <a:xfrm flipH="1">
            <a:off x="2120572" y="3845614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268043E-379B-5B45-9DC4-3FB00FF1CB66}"/>
              </a:ext>
            </a:extLst>
          </p:cNvPr>
          <p:cNvCxnSpPr>
            <a:cxnSpLocks/>
          </p:cNvCxnSpPr>
          <p:nvPr/>
        </p:nvCxnSpPr>
        <p:spPr>
          <a:xfrm flipH="1">
            <a:off x="2120572" y="3613218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BCBF6612-C8B8-6145-89C1-D9FB1B3D2BD9}"/>
              </a:ext>
            </a:extLst>
          </p:cNvPr>
          <p:cNvCxnSpPr>
            <a:cxnSpLocks/>
          </p:cNvCxnSpPr>
          <p:nvPr/>
        </p:nvCxnSpPr>
        <p:spPr>
          <a:xfrm>
            <a:off x="2691644" y="3501610"/>
            <a:ext cx="0" cy="39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8BB4E28-9A47-5547-90E7-F064FB827377}"/>
              </a:ext>
            </a:extLst>
          </p:cNvPr>
          <p:cNvCxnSpPr>
            <a:cxnSpLocks/>
          </p:cNvCxnSpPr>
          <p:nvPr/>
        </p:nvCxnSpPr>
        <p:spPr>
          <a:xfrm flipH="1">
            <a:off x="2660754" y="3891676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A1379A8-AC82-C64A-B60D-8D68F4ABEE16}"/>
              </a:ext>
            </a:extLst>
          </p:cNvPr>
          <p:cNvCxnSpPr>
            <a:cxnSpLocks/>
          </p:cNvCxnSpPr>
          <p:nvPr/>
        </p:nvCxnSpPr>
        <p:spPr>
          <a:xfrm flipH="1">
            <a:off x="2660754" y="3504904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5834BF9-B01E-BD48-AB57-D078F72B67FB}"/>
              </a:ext>
            </a:extLst>
          </p:cNvPr>
          <p:cNvCxnSpPr>
            <a:cxnSpLocks/>
          </p:cNvCxnSpPr>
          <p:nvPr/>
        </p:nvCxnSpPr>
        <p:spPr>
          <a:xfrm>
            <a:off x="3217579" y="3607870"/>
            <a:ext cx="0" cy="3267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2FB63E02-FB77-5140-9E70-993FCE09B403}"/>
              </a:ext>
            </a:extLst>
          </p:cNvPr>
          <p:cNvCxnSpPr>
            <a:cxnSpLocks/>
          </p:cNvCxnSpPr>
          <p:nvPr/>
        </p:nvCxnSpPr>
        <p:spPr>
          <a:xfrm flipH="1">
            <a:off x="3186689" y="3934599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A97B9A9-30FE-FC44-A628-846EA2574ADC}"/>
              </a:ext>
            </a:extLst>
          </p:cNvPr>
          <p:cNvCxnSpPr>
            <a:cxnSpLocks/>
          </p:cNvCxnSpPr>
          <p:nvPr/>
        </p:nvCxnSpPr>
        <p:spPr>
          <a:xfrm flipH="1">
            <a:off x="3186689" y="3611164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BE6EEE0-9BA7-D540-B4DE-7AE3546B4ADC}"/>
              </a:ext>
            </a:extLst>
          </p:cNvPr>
          <p:cNvCxnSpPr>
            <a:cxnSpLocks/>
          </p:cNvCxnSpPr>
          <p:nvPr/>
        </p:nvCxnSpPr>
        <p:spPr>
          <a:xfrm>
            <a:off x="3695067" y="3515409"/>
            <a:ext cx="0" cy="33020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7620278-17C9-A040-82CE-FB7BAD935C13}"/>
              </a:ext>
            </a:extLst>
          </p:cNvPr>
          <p:cNvCxnSpPr>
            <a:cxnSpLocks/>
          </p:cNvCxnSpPr>
          <p:nvPr/>
        </p:nvCxnSpPr>
        <p:spPr>
          <a:xfrm flipH="1">
            <a:off x="3664177" y="3850057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AA16EA23-4312-5B45-A414-F83675987B5C}"/>
              </a:ext>
            </a:extLst>
          </p:cNvPr>
          <p:cNvCxnSpPr>
            <a:cxnSpLocks/>
          </p:cNvCxnSpPr>
          <p:nvPr/>
        </p:nvCxnSpPr>
        <p:spPr>
          <a:xfrm flipH="1">
            <a:off x="3664177" y="3518703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2316C50-76AD-294F-8641-C9FD7431CAA5}"/>
              </a:ext>
            </a:extLst>
          </p:cNvPr>
          <p:cNvCxnSpPr>
            <a:cxnSpLocks/>
            <a:endCxn id="168" idx="6"/>
          </p:cNvCxnSpPr>
          <p:nvPr/>
        </p:nvCxnSpPr>
        <p:spPr>
          <a:xfrm flipH="1">
            <a:off x="1894736" y="3848532"/>
            <a:ext cx="245690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473CB4D-2E77-D141-8D4A-1BF4FA06596B}"/>
              </a:ext>
            </a:extLst>
          </p:cNvPr>
          <p:cNvCxnSpPr>
            <a:cxnSpLocks/>
          </p:cNvCxnSpPr>
          <p:nvPr/>
        </p:nvCxnSpPr>
        <p:spPr>
          <a:xfrm flipH="1">
            <a:off x="2415064" y="3896854"/>
            <a:ext cx="276580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EADE8AB-D908-7A42-AFB7-A01DA86904D4}"/>
              </a:ext>
            </a:extLst>
          </p:cNvPr>
          <p:cNvCxnSpPr>
            <a:cxnSpLocks/>
          </p:cNvCxnSpPr>
          <p:nvPr/>
        </p:nvCxnSpPr>
        <p:spPr>
          <a:xfrm flipH="1">
            <a:off x="2952772" y="3937010"/>
            <a:ext cx="264807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B94C528-CCCB-4C44-B9E1-2BFA6915399E}"/>
              </a:ext>
            </a:extLst>
          </p:cNvPr>
          <p:cNvCxnSpPr>
            <a:cxnSpLocks/>
          </p:cNvCxnSpPr>
          <p:nvPr/>
        </p:nvCxnSpPr>
        <p:spPr>
          <a:xfrm flipH="1">
            <a:off x="3430260" y="3850374"/>
            <a:ext cx="264807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0440BCC-9E69-B142-B6F7-417470D460E5}"/>
              </a:ext>
            </a:extLst>
          </p:cNvPr>
          <p:cNvCxnSpPr>
            <a:cxnSpLocks/>
          </p:cNvCxnSpPr>
          <p:nvPr/>
        </p:nvCxnSpPr>
        <p:spPr>
          <a:xfrm>
            <a:off x="3433313" y="3118222"/>
            <a:ext cx="0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E64AE751-D232-364B-94A5-B81E4BBED87C}"/>
              </a:ext>
            </a:extLst>
          </p:cNvPr>
          <p:cNvCxnSpPr>
            <a:cxnSpLocks/>
          </p:cNvCxnSpPr>
          <p:nvPr/>
        </p:nvCxnSpPr>
        <p:spPr>
          <a:xfrm flipH="1">
            <a:off x="3402423" y="3209662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26574AA-61EC-0B44-A94D-B644E31FABB5}"/>
              </a:ext>
            </a:extLst>
          </p:cNvPr>
          <p:cNvCxnSpPr>
            <a:cxnSpLocks/>
          </p:cNvCxnSpPr>
          <p:nvPr/>
        </p:nvCxnSpPr>
        <p:spPr>
          <a:xfrm flipH="1">
            <a:off x="3402423" y="3121516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323E04B-4640-5741-AAB7-66CCE4C82C16}"/>
              </a:ext>
            </a:extLst>
          </p:cNvPr>
          <p:cNvGrpSpPr/>
          <p:nvPr/>
        </p:nvGrpSpPr>
        <p:grpSpPr>
          <a:xfrm>
            <a:off x="1804740" y="4609350"/>
            <a:ext cx="2135981" cy="1148722"/>
            <a:chOff x="1754567" y="2653126"/>
            <a:chExt cx="2135981" cy="2135982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4D3ACAE4-9ACE-C742-8766-6412A3BD9259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20C5E7E1-B7FA-4B46-BA0B-2820389F77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51F2F195-F74E-3042-B8BF-55D784A9E8E9}"/>
              </a:ext>
            </a:extLst>
          </p:cNvPr>
          <p:cNvSpPr txBox="1"/>
          <p:nvPr/>
        </p:nvSpPr>
        <p:spPr>
          <a:xfrm rot="16200000">
            <a:off x="1193308" y="5004888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DF577730-C428-F543-85AF-C5BE5C1CD147}"/>
              </a:ext>
            </a:extLst>
          </p:cNvPr>
          <p:cNvGrpSpPr/>
          <p:nvPr/>
        </p:nvGrpSpPr>
        <p:grpSpPr>
          <a:xfrm>
            <a:off x="1827169" y="4983343"/>
            <a:ext cx="2081486" cy="432542"/>
            <a:chOff x="1834146" y="2114709"/>
            <a:chExt cx="1727293" cy="432542"/>
          </a:xfrm>
        </p:grpSpPr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A17C5AE8-9C77-5F4E-BABB-26D32BAD489C}"/>
                </a:ext>
              </a:extLst>
            </p:cNvPr>
            <p:cNvSpPr/>
            <p:nvPr/>
          </p:nvSpPr>
          <p:spPr>
            <a:xfrm>
              <a:off x="1834146" y="2225274"/>
              <a:ext cx="446427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44ED3E30-A2C7-354F-A06E-8686DFDA5410}"/>
                </a:ext>
              </a:extLst>
            </p:cNvPr>
            <p:cNvSpPr/>
            <p:nvPr/>
          </p:nvSpPr>
          <p:spPr>
            <a:xfrm>
              <a:off x="2279854" y="2114709"/>
              <a:ext cx="446427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71E99725-D74E-F74A-8A62-5AC7ACA7E530}"/>
                </a:ext>
              </a:extLst>
            </p:cNvPr>
            <p:cNvSpPr/>
            <p:nvPr/>
          </p:nvSpPr>
          <p:spPr>
            <a:xfrm>
              <a:off x="2719416" y="2221261"/>
              <a:ext cx="403180" cy="3259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693987"/>
                <a:gd name="connsiteY0" fmla="*/ 937383 h 1002164"/>
                <a:gd name="connsiteX1" fmla="*/ 181708 w 1693987"/>
                <a:gd name="connsiteY1" fmla="*/ 1001860 h 1002164"/>
                <a:gd name="connsiteX2" fmla="*/ 410308 w 1693987"/>
                <a:gd name="connsiteY2" fmla="*/ 913937 h 1002164"/>
                <a:gd name="connsiteX3" fmla="*/ 586154 w 1693987"/>
                <a:gd name="connsiteY3" fmla="*/ 972552 h 1002164"/>
                <a:gd name="connsiteX4" fmla="*/ 756139 w 1693987"/>
                <a:gd name="connsiteY4" fmla="*/ 790844 h 1002164"/>
                <a:gd name="connsiteX5" fmla="*/ 1084385 w 1693987"/>
                <a:gd name="connsiteY5" fmla="*/ 5398 h 1002164"/>
                <a:gd name="connsiteX6" fmla="*/ 1459523 w 1693987"/>
                <a:gd name="connsiteY6" fmla="*/ 456737 h 1002164"/>
                <a:gd name="connsiteX7" fmla="*/ 1693985 w 1693987"/>
                <a:gd name="connsiteY7" fmla="*/ 702921 h 100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3987" h="1002164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A5DD4ECE-96D0-9D4E-89EE-8AC17019BAC4}"/>
                </a:ext>
              </a:extLst>
            </p:cNvPr>
            <p:cNvSpPr/>
            <p:nvPr/>
          </p:nvSpPr>
          <p:spPr>
            <a:xfrm>
              <a:off x="3115012" y="2131571"/>
              <a:ext cx="446427" cy="355447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39975 w 1875692"/>
                <a:gd name="connsiteY2" fmla="*/ 988485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08379" y="993343"/>
                    <a:pt x="181708" y="1001860"/>
                  </a:cubicBezTo>
                  <a:cubicBezTo>
                    <a:pt x="255037" y="1010377"/>
                    <a:pt x="372567" y="993370"/>
                    <a:pt x="439975" y="988485"/>
                  </a:cubicBezTo>
                  <a:cubicBezTo>
                    <a:pt x="507383" y="983600"/>
                    <a:pt x="533460" y="1005492"/>
                    <a:pt x="586154" y="972552"/>
                  </a:cubicBezTo>
                  <a:cubicBezTo>
                    <a:pt x="638848" y="939612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7" name="Oval 246">
            <a:extLst>
              <a:ext uri="{FF2B5EF4-FFF2-40B4-BE49-F238E27FC236}">
                <a16:creationId xmlns:a16="http://schemas.microsoft.com/office/drawing/2014/main" id="{6115FC4E-6A89-2546-844A-423A67D4B8CE}"/>
              </a:ext>
            </a:extLst>
          </p:cNvPr>
          <p:cNvSpPr>
            <a:spLocks noChangeAspect="1"/>
          </p:cNvSpPr>
          <p:nvPr/>
        </p:nvSpPr>
        <p:spPr>
          <a:xfrm>
            <a:off x="1861298" y="5316232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3A82DBA1-AB7B-0E4A-B6EC-1D4D532E0487}"/>
              </a:ext>
            </a:extLst>
          </p:cNvPr>
          <p:cNvSpPr>
            <a:spLocks noChangeAspect="1"/>
          </p:cNvSpPr>
          <p:nvPr/>
        </p:nvSpPr>
        <p:spPr>
          <a:xfrm>
            <a:off x="2134419" y="507691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1B8C4CE4-267E-BD46-9A3A-8D992CF5D1A1}"/>
              </a:ext>
            </a:extLst>
          </p:cNvPr>
          <p:cNvSpPr>
            <a:spLocks noChangeAspect="1"/>
          </p:cNvSpPr>
          <p:nvPr/>
        </p:nvSpPr>
        <p:spPr>
          <a:xfrm>
            <a:off x="2398529" y="5362712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2454CB49-89CF-6B4D-8C9B-8F6ABEF660C0}"/>
              </a:ext>
            </a:extLst>
          </p:cNvPr>
          <p:cNvSpPr>
            <a:spLocks noChangeAspect="1"/>
          </p:cNvSpPr>
          <p:nvPr/>
        </p:nvSpPr>
        <p:spPr>
          <a:xfrm>
            <a:off x="2669757" y="4967969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673D1E9-B64A-1A45-B4C8-E08ACE3A6322}"/>
              </a:ext>
            </a:extLst>
          </p:cNvPr>
          <p:cNvSpPr>
            <a:spLocks noChangeAspect="1"/>
          </p:cNvSpPr>
          <p:nvPr/>
        </p:nvSpPr>
        <p:spPr>
          <a:xfrm>
            <a:off x="3199926" y="507446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C18768AA-285B-E44E-9EE1-63B765DFC721}"/>
              </a:ext>
            </a:extLst>
          </p:cNvPr>
          <p:cNvSpPr>
            <a:spLocks noChangeAspect="1"/>
          </p:cNvSpPr>
          <p:nvPr/>
        </p:nvSpPr>
        <p:spPr>
          <a:xfrm>
            <a:off x="3677138" y="498326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5BD2E7C2-7EAD-BA4C-B677-16BF3AC9FD27}"/>
              </a:ext>
            </a:extLst>
          </p:cNvPr>
          <p:cNvSpPr>
            <a:spLocks noChangeAspect="1"/>
          </p:cNvSpPr>
          <p:nvPr/>
        </p:nvSpPr>
        <p:spPr>
          <a:xfrm>
            <a:off x="2936087" y="5403099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2AC95650-E430-C74A-8D2E-F0D389048A6B}"/>
              </a:ext>
            </a:extLst>
          </p:cNvPr>
          <p:cNvSpPr>
            <a:spLocks noChangeAspect="1"/>
          </p:cNvSpPr>
          <p:nvPr/>
        </p:nvSpPr>
        <p:spPr>
          <a:xfrm>
            <a:off x="3415912" y="5317401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8EFF340-B194-964D-9444-A3103B564CC8}"/>
              </a:ext>
            </a:extLst>
          </p:cNvPr>
          <p:cNvSpPr txBox="1"/>
          <p:nvPr/>
        </p:nvSpPr>
        <p:spPr>
          <a:xfrm>
            <a:off x="2249913" y="57356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01A2D87-8F0B-9D4E-93B0-2C7851807EC6}"/>
              </a:ext>
            </a:extLst>
          </p:cNvPr>
          <p:cNvSpPr txBox="1"/>
          <p:nvPr/>
        </p:nvSpPr>
        <p:spPr>
          <a:xfrm>
            <a:off x="3262988" y="57356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665269C-FAB1-3648-B9C8-6C3E4A610CFD}"/>
              </a:ext>
            </a:extLst>
          </p:cNvPr>
          <p:cNvSpPr txBox="1"/>
          <p:nvPr/>
        </p:nvSpPr>
        <p:spPr>
          <a:xfrm>
            <a:off x="2779651" y="57356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B768E497-23FB-3644-B93D-160777BEEAD2}"/>
              </a:ext>
            </a:extLst>
          </p:cNvPr>
          <p:cNvSpPr txBox="1"/>
          <p:nvPr/>
        </p:nvSpPr>
        <p:spPr>
          <a:xfrm>
            <a:off x="2685527" y="5871759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5343BD4-F888-8B46-BA80-3C1EFBC66BBA}"/>
              </a:ext>
            </a:extLst>
          </p:cNvPr>
          <p:cNvSpPr txBox="1"/>
          <p:nvPr/>
        </p:nvSpPr>
        <p:spPr>
          <a:xfrm>
            <a:off x="3450539" y="4587898"/>
            <a:ext cx="51348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Warming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11969FAC-228C-8347-8DCD-34A3CC980D76}"/>
              </a:ext>
            </a:extLst>
          </p:cNvPr>
          <p:cNvSpPr txBox="1"/>
          <p:nvPr/>
        </p:nvSpPr>
        <p:spPr>
          <a:xfrm>
            <a:off x="3454803" y="5535948"/>
            <a:ext cx="51348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Cooling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FC96F41F-732B-554E-A9EA-ADCDCC215A1E}"/>
              </a:ext>
            </a:extLst>
          </p:cNvPr>
          <p:cNvCxnSpPr>
            <a:cxnSpLocks/>
          </p:cNvCxnSpPr>
          <p:nvPr/>
        </p:nvCxnSpPr>
        <p:spPr>
          <a:xfrm flipV="1">
            <a:off x="3485213" y="4629323"/>
            <a:ext cx="0" cy="116368"/>
          </a:xfrm>
          <a:prstGeom prst="straightConnector1">
            <a:avLst/>
          </a:prstGeom>
          <a:ln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5AB5FB2-2EE9-E94C-854E-602A7487B20A}"/>
              </a:ext>
            </a:extLst>
          </p:cNvPr>
          <p:cNvCxnSpPr>
            <a:cxnSpLocks/>
          </p:cNvCxnSpPr>
          <p:nvPr/>
        </p:nvCxnSpPr>
        <p:spPr>
          <a:xfrm>
            <a:off x="3492190" y="5580182"/>
            <a:ext cx="0" cy="116287"/>
          </a:xfrm>
          <a:prstGeom prst="straightConnector1">
            <a:avLst/>
          </a:prstGeom>
          <a:ln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63BB0AA0-3751-8643-9299-8F292196DA3B}"/>
              </a:ext>
            </a:extLst>
          </p:cNvPr>
          <p:cNvGrpSpPr/>
          <p:nvPr/>
        </p:nvGrpSpPr>
        <p:grpSpPr>
          <a:xfrm>
            <a:off x="1804293" y="6142595"/>
            <a:ext cx="2135981" cy="1148722"/>
            <a:chOff x="1754567" y="2653126"/>
            <a:chExt cx="2135981" cy="2135982"/>
          </a:xfrm>
        </p:grpSpPr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5C4C654A-FDE3-2440-9620-200854EDC70B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A68F917C-87D1-004E-ABC1-FDB36DC35B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10D261CA-8D7E-E94D-9241-8E4D798E8418}"/>
              </a:ext>
            </a:extLst>
          </p:cNvPr>
          <p:cNvSpPr txBox="1"/>
          <p:nvPr/>
        </p:nvSpPr>
        <p:spPr>
          <a:xfrm rot="16200000">
            <a:off x="1192861" y="6538133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62D51330-2235-1C4C-976A-A7B007088E44}"/>
              </a:ext>
            </a:extLst>
          </p:cNvPr>
          <p:cNvGrpSpPr/>
          <p:nvPr/>
        </p:nvGrpSpPr>
        <p:grpSpPr>
          <a:xfrm>
            <a:off x="1826722" y="6516588"/>
            <a:ext cx="2081486" cy="432542"/>
            <a:chOff x="1834146" y="2114709"/>
            <a:chExt cx="1727293" cy="432542"/>
          </a:xfrm>
        </p:grpSpPr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F9C235E7-BDCB-B340-8009-122831528E91}"/>
                </a:ext>
              </a:extLst>
            </p:cNvPr>
            <p:cNvSpPr/>
            <p:nvPr/>
          </p:nvSpPr>
          <p:spPr>
            <a:xfrm>
              <a:off x="1834146" y="2225274"/>
              <a:ext cx="446427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5156A640-0F6F-E041-99D4-6F2DC2B3E1B7}"/>
                </a:ext>
              </a:extLst>
            </p:cNvPr>
            <p:cNvSpPr/>
            <p:nvPr/>
          </p:nvSpPr>
          <p:spPr>
            <a:xfrm>
              <a:off x="2279854" y="2114709"/>
              <a:ext cx="446427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6D04AFA6-E191-E843-A3FF-8D00A237952E}"/>
                </a:ext>
              </a:extLst>
            </p:cNvPr>
            <p:cNvSpPr/>
            <p:nvPr/>
          </p:nvSpPr>
          <p:spPr>
            <a:xfrm>
              <a:off x="2719416" y="2221261"/>
              <a:ext cx="403180" cy="3259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693987"/>
                <a:gd name="connsiteY0" fmla="*/ 937383 h 1002164"/>
                <a:gd name="connsiteX1" fmla="*/ 181708 w 1693987"/>
                <a:gd name="connsiteY1" fmla="*/ 1001860 h 1002164"/>
                <a:gd name="connsiteX2" fmla="*/ 410308 w 1693987"/>
                <a:gd name="connsiteY2" fmla="*/ 913937 h 1002164"/>
                <a:gd name="connsiteX3" fmla="*/ 586154 w 1693987"/>
                <a:gd name="connsiteY3" fmla="*/ 972552 h 1002164"/>
                <a:gd name="connsiteX4" fmla="*/ 756139 w 1693987"/>
                <a:gd name="connsiteY4" fmla="*/ 790844 h 1002164"/>
                <a:gd name="connsiteX5" fmla="*/ 1084385 w 1693987"/>
                <a:gd name="connsiteY5" fmla="*/ 5398 h 1002164"/>
                <a:gd name="connsiteX6" fmla="*/ 1459523 w 1693987"/>
                <a:gd name="connsiteY6" fmla="*/ 456737 h 1002164"/>
                <a:gd name="connsiteX7" fmla="*/ 1693985 w 1693987"/>
                <a:gd name="connsiteY7" fmla="*/ 702921 h 100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3987" h="1002164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24F87B6A-F23F-C847-88A3-FB704FEC3AC0}"/>
                </a:ext>
              </a:extLst>
            </p:cNvPr>
            <p:cNvSpPr/>
            <p:nvPr/>
          </p:nvSpPr>
          <p:spPr>
            <a:xfrm>
              <a:off x="3115012" y="2131571"/>
              <a:ext cx="446427" cy="355447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39975 w 1875692"/>
                <a:gd name="connsiteY2" fmla="*/ 988485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08379" y="993343"/>
                    <a:pt x="181708" y="1001860"/>
                  </a:cubicBezTo>
                  <a:cubicBezTo>
                    <a:pt x="255037" y="1010377"/>
                    <a:pt x="372567" y="993370"/>
                    <a:pt x="439975" y="988485"/>
                  </a:cubicBezTo>
                  <a:cubicBezTo>
                    <a:pt x="507383" y="983600"/>
                    <a:pt x="533460" y="1005492"/>
                    <a:pt x="586154" y="972552"/>
                  </a:cubicBezTo>
                  <a:cubicBezTo>
                    <a:pt x="638848" y="939612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4" name="Oval 293">
            <a:extLst>
              <a:ext uri="{FF2B5EF4-FFF2-40B4-BE49-F238E27FC236}">
                <a16:creationId xmlns:a16="http://schemas.microsoft.com/office/drawing/2014/main" id="{1F4C361A-7947-8F4D-90CA-331B68C29879}"/>
              </a:ext>
            </a:extLst>
          </p:cNvPr>
          <p:cNvSpPr>
            <a:spLocks noChangeAspect="1"/>
          </p:cNvSpPr>
          <p:nvPr/>
        </p:nvSpPr>
        <p:spPr>
          <a:xfrm>
            <a:off x="1860851" y="6849477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DFFBD3F6-0B77-5F48-9D4D-AB86AD05A214}"/>
              </a:ext>
            </a:extLst>
          </p:cNvPr>
          <p:cNvSpPr>
            <a:spLocks noChangeAspect="1"/>
          </p:cNvSpPr>
          <p:nvPr/>
        </p:nvSpPr>
        <p:spPr>
          <a:xfrm>
            <a:off x="2133972" y="661016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260310AA-F7CF-6E4F-9E55-DC03218CC8DE}"/>
              </a:ext>
            </a:extLst>
          </p:cNvPr>
          <p:cNvSpPr>
            <a:spLocks noChangeAspect="1"/>
          </p:cNvSpPr>
          <p:nvPr/>
        </p:nvSpPr>
        <p:spPr>
          <a:xfrm>
            <a:off x="2398082" y="6895957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2F9798F8-7325-1342-A86F-80193006B04B}"/>
              </a:ext>
            </a:extLst>
          </p:cNvPr>
          <p:cNvSpPr>
            <a:spLocks noChangeAspect="1"/>
          </p:cNvSpPr>
          <p:nvPr/>
        </p:nvSpPr>
        <p:spPr>
          <a:xfrm>
            <a:off x="2669310" y="6501214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8780F085-08DA-6D4A-8FFF-BCF45BA9811C}"/>
              </a:ext>
            </a:extLst>
          </p:cNvPr>
          <p:cNvSpPr>
            <a:spLocks noChangeAspect="1"/>
          </p:cNvSpPr>
          <p:nvPr/>
        </p:nvSpPr>
        <p:spPr>
          <a:xfrm>
            <a:off x="3199479" y="660771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18230411-BE9F-234D-B896-CF7BD9533F4F}"/>
              </a:ext>
            </a:extLst>
          </p:cNvPr>
          <p:cNvSpPr>
            <a:spLocks noChangeAspect="1"/>
          </p:cNvSpPr>
          <p:nvPr/>
        </p:nvSpPr>
        <p:spPr>
          <a:xfrm>
            <a:off x="3676691" y="651650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313A6F5B-7B7F-3D42-AA65-FB3C25B97626}"/>
              </a:ext>
            </a:extLst>
          </p:cNvPr>
          <p:cNvSpPr>
            <a:spLocks noChangeAspect="1"/>
          </p:cNvSpPr>
          <p:nvPr/>
        </p:nvSpPr>
        <p:spPr>
          <a:xfrm>
            <a:off x="2935640" y="6936344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E263D18E-90EB-EC46-A85D-A843BB15F0C9}"/>
              </a:ext>
            </a:extLst>
          </p:cNvPr>
          <p:cNvSpPr>
            <a:spLocks noChangeAspect="1"/>
          </p:cNvSpPr>
          <p:nvPr/>
        </p:nvSpPr>
        <p:spPr>
          <a:xfrm>
            <a:off x="3415465" y="685064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455AA878-B144-D14F-BA63-DA0DFCE88685}"/>
              </a:ext>
            </a:extLst>
          </p:cNvPr>
          <p:cNvSpPr txBox="1"/>
          <p:nvPr/>
        </p:nvSpPr>
        <p:spPr>
          <a:xfrm>
            <a:off x="2249466" y="7268933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BF52B88-EFB9-0243-B62C-4C7CC535A6E4}"/>
              </a:ext>
            </a:extLst>
          </p:cNvPr>
          <p:cNvSpPr txBox="1"/>
          <p:nvPr/>
        </p:nvSpPr>
        <p:spPr>
          <a:xfrm>
            <a:off x="3262541" y="7268933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9BC2765-4CA0-3442-A6A6-73552706A6E5}"/>
              </a:ext>
            </a:extLst>
          </p:cNvPr>
          <p:cNvSpPr txBox="1"/>
          <p:nvPr/>
        </p:nvSpPr>
        <p:spPr>
          <a:xfrm>
            <a:off x="2779204" y="7268933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FB273EC3-73E5-8F4F-BE70-5DA77DD675AA}"/>
              </a:ext>
            </a:extLst>
          </p:cNvPr>
          <p:cNvCxnSpPr>
            <a:cxnSpLocks/>
            <a:stCxn id="295" idx="6"/>
          </p:cNvCxnSpPr>
          <p:nvPr/>
        </p:nvCxnSpPr>
        <p:spPr>
          <a:xfrm flipV="1">
            <a:off x="2161404" y="6514931"/>
            <a:ext cx="498903" cy="108946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0CC39CCD-8182-6A4B-B913-D1ABA884934F}"/>
              </a:ext>
            </a:extLst>
          </p:cNvPr>
          <p:cNvCxnSpPr>
            <a:cxnSpLocks/>
            <a:endCxn id="298" idx="2"/>
          </p:cNvCxnSpPr>
          <p:nvPr/>
        </p:nvCxnSpPr>
        <p:spPr>
          <a:xfrm>
            <a:off x="2685992" y="6512297"/>
            <a:ext cx="513487" cy="10913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5B3AE4E7-959D-8644-9922-5AD06787C48B}"/>
              </a:ext>
            </a:extLst>
          </p:cNvPr>
          <p:cNvCxnSpPr>
            <a:cxnSpLocks/>
            <a:endCxn id="296" idx="4"/>
          </p:cNvCxnSpPr>
          <p:nvPr/>
        </p:nvCxnSpPr>
        <p:spPr>
          <a:xfrm>
            <a:off x="1873931" y="6873974"/>
            <a:ext cx="537867" cy="49415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CD1FAE90-6638-D44E-8C7D-7390C428159B}"/>
              </a:ext>
            </a:extLst>
          </p:cNvPr>
          <p:cNvCxnSpPr>
            <a:cxnSpLocks/>
            <a:endCxn id="301" idx="3"/>
          </p:cNvCxnSpPr>
          <p:nvPr/>
        </p:nvCxnSpPr>
        <p:spPr>
          <a:xfrm flipV="1">
            <a:off x="2949354" y="6874061"/>
            <a:ext cx="470128" cy="8222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7C054137-9BED-724A-B4EC-B8AE9E343E27}"/>
              </a:ext>
            </a:extLst>
          </p:cNvPr>
          <p:cNvSpPr txBox="1"/>
          <p:nvPr/>
        </p:nvSpPr>
        <p:spPr>
          <a:xfrm>
            <a:off x="3349829" y="6121143"/>
            <a:ext cx="655103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Absolute temperature change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FED289F6-B860-CE42-9D53-557BC7F2C898}"/>
              </a:ext>
            </a:extLst>
          </p:cNvPr>
          <p:cNvCxnSpPr>
            <a:cxnSpLocks/>
          </p:cNvCxnSpPr>
          <p:nvPr/>
        </p:nvCxnSpPr>
        <p:spPr>
          <a:xfrm flipV="1">
            <a:off x="3400964" y="6232436"/>
            <a:ext cx="0" cy="1054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C9499DF2-75EE-A649-8840-C67B660E98B2}"/>
              </a:ext>
            </a:extLst>
          </p:cNvPr>
          <p:cNvCxnSpPr>
            <a:stCxn id="247" idx="2"/>
            <a:endCxn id="249" idx="5"/>
          </p:cNvCxnSpPr>
          <p:nvPr/>
        </p:nvCxnSpPr>
        <p:spPr>
          <a:xfrm>
            <a:off x="1861298" y="5329948"/>
            <a:ext cx="560646" cy="56179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ACCA132D-A7D0-CF44-B57C-72A74E53F71C}"/>
              </a:ext>
            </a:extLst>
          </p:cNvPr>
          <p:cNvSpPr txBox="1"/>
          <p:nvPr/>
        </p:nvSpPr>
        <p:spPr>
          <a:xfrm>
            <a:off x="2710579" y="737279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8D005EFC-6DD8-C141-BA93-9D0585A056D5}"/>
              </a:ext>
            </a:extLst>
          </p:cNvPr>
          <p:cNvCxnSpPr>
            <a:cxnSpLocks/>
          </p:cNvCxnSpPr>
          <p:nvPr/>
        </p:nvCxnSpPr>
        <p:spPr>
          <a:xfrm flipV="1">
            <a:off x="2135314" y="4999283"/>
            <a:ext cx="538442" cy="98646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BCEDA1CD-F635-8448-898D-352E2CED82BA}"/>
              </a:ext>
            </a:extLst>
          </p:cNvPr>
          <p:cNvCxnSpPr>
            <a:cxnSpLocks/>
            <a:endCxn id="251" idx="5"/>
          </p:cNvCxnSpPr>
          <p:nvPr/>
        </p:nvCxnSpPr>
        <p:spPr>
          <a:xfrm>
            <a:off x="2682297" y="4988199"/>
            <a:ext cx="541044" cy="109682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77C63015-A7CE-2B43-A11E-48606FAD7C63}"/>
              </a:ext>
            </a:extLst>
          </p:cNvPr>
          <p:cNvCxnSpPr>
            <a:cxnSpLocks/>
            <a:endCxn id="252" idx="4"/>
          </p:cNvCxnSpPr>
          <p:nvPr/>
        </p:nvCxnSpPr>
        <p:spPr>
          <a:xfrm flipV="1">
            <a:off x="3206903" y="5010693"/>
            <a:ext cx="483951" cy="85042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A8E241A-5576-C84F-BB42-89F4A2306D77}"/>
              </a:ext>
            </a:extLst>
          </p:cNvPr>
          <p:cNvCxnSpPr>
            <a:cxnSpLocks/>
          </p:cNvCxnSpPr>
          <p:nvPr/>
        </p:nvCxnSpPr>
        <p:spPr>
          <a:xfrm flipV="1">
            <a:off x="2405020" y="4986791"/>
            <a:ext cx="0" cy="111651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6512A27-6B99-0A4F-AFB9-64EF6E879E18}"/>
              </a:ext>
            </a:extLst>
          </p:cNvPr>
          <p:cNvCxnSpPr>
            <a:cxnSpLocks/>
          </p:cNvCxnSpPr>
          <p:nvPr/>
        </p:nvCxnSpPr>
        <p:spPr>
          <a:xfrm>
            <a:off x="2943673" y="4986791"/>
            <a:ext cx="0" cy="106819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FB760943-2B34-D841-BF8C-78C1103A2614}"/>
              </a:ext>
            </a:extLst>
          </p:cNvPr>
          <p:cNvCxnSpPr>
            <a:cxnSpLocks/>
          </p:cNvCxnSpPr>
          <p:nvPr/>
        </p:nvCxnSpPr>
        <p:spPr>
          <a:xfrm>
            <a:off x="2144972" y="5330019"/>
            <a:ext cx="0" cy="90428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F22554F5-DDE2-7A4C-B31D-2AB75CB3F955}"/>
              </a:ext>
            </a:extLst>
          </p:cNvPr>
          <p:cNvCxnSpPr>
            <a:cxnSpLocks/>
          </p:cNvCxnSpPr>
          <p:nvPr/>
        </p:nvCxnSpPr>
        <p:spPr>
          <a:xfrm flipV="1">
            <a:off x="3213521" y="5344737"/>
            <a:ext cx="121" cy="85197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313BBB71-50EA-A942-8A1E-4DF8445E9894}"/>
              </a:ext>
            </a:extLst>
          </p:cNvPr>
          <p:cNvCxnSpPr>
            <a:cxnSpLocks/>
          </p:cNvCxnSpPr>
          <p:nvPr/>
        </p:nvCxnSpPr>
        <p:spPr>
          <a:xfrm>
            <a:off x="2689808" y="5370367"/>
            <a:ext cx="0" cy="90428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E8DF41FA-80CD-DC47-9D9E-F767B2E2C1A7}"/>
              </a:ext>
            </a:extLst>
          </p:cNvPr>
          <p:cNvCxnSpPr>
            <a:cxnSpLocks/>
          </p:cNvCxnSpPr>
          <p:nvPr/>
        </p:nvCxnSpPr>
        <p:spPr>
          <a:xfrm flipV="1">
            <a:off x="3444604" y="4994510"/>
            <a:ext cx="121" cy="85197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B496CB9B-76B7-9142-8C70-310B3944D85F}"/>
              </a:ext>
            </a:extLst>
          </p:cNvPr>
          <p:cNvCxnSpPr>
            <a:cxnSpLocks/>
          </p:cNvCxnSpPr>
          <p:nvPr/>
        </p:nvCxnSpPr>
        <p:spPr>
          <a:xfrm flipV="1">
            <a:off x="2434675" y="6514930"/>
            <a:ext cx="0" cy="10997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5A449E83-FF09-2946-8A06-8C6F302DDC38}"/>
              </a:ext>
            </a:extLst>
          </p:cNvPr>
          <p:cNvCxnSpPr>
            <a:cxnSpLocks/>
          </p:cNvCxnSpPr>
          <p:nvPr/>
        </p:nvCxnSpPr>
        <p:spPr>
          <a:xfrm flipV="1">
            <a:off x="2154141" y="6857137"/>
            <a:ext cx="0" cy="6376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3921E250-1EAF-E34F-9415-0E2799992583}"/>
              </a:ext>
            </a:extLst>
          </p:cNvPr>
          <p:cNvCxnSpPr>
            <a:cxnSpLocks/>
          </p:cNvCxnSpPr>
          <p:nvPr/>
        </p:nvCxnSpPr>
        <p:spPr>
          <a:xfrm flipV="1">
            <a:off x="2949803" y="6506932"/>
            <a:ext cx="0" cy="11449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E7C4B2F6-0B0B-B447-8021-60995D1A298C}"/>
              </a:ext>
            </a:extLst>
          </p:cNvPr>
          <p:cNvCxnSpPr>
            <a:cxnSpLocks/>
          </p:cNvCxnSpPr>
          <p:nvPr/>
        </p:nvCxnSpPr>
        <p:spPr>
          <a:xfrm flipH="1" flipV="1">
            <a:off x="3436605" y="6528646"/>
            <a:ext cx="2795" cy="10078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F04F34AE-C0D1-0C41-B0E4-776DD97A158D}"/>
              </a:ext>
            </a:extLst>
          </p:cNvPr>
          <p:cNvCxnSpPr>
            <a:cxnSpLocks/>
            <a:endCxn id="300" idx="4"/>
          </p:cNvCxnSpPr>
          <p:nvPr/>
        </p:nvCxnSpPr>
        <p:spPr>
          <a:xfrm>
            <a:off x="2413960" y="6907991"/>
            <a:ext cx="535396" cy="55785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7404A4CF-96E7-514E-A291-387E04F55720}"/>
              </a:ext>
            </a:extLst>
          </p:cNvPr>
          <p:cNvCxnSpPr>
            <a:cxnSpLocks/>
            <a:endCxn id="299" idx="5"/>
          </p:cNvCxnSpPr>
          <p:nvPr/>
        </p:nvCxnSpPr>
        <p:spPr>
          <a:xfrm flipV="1">
            <a:off x="3211950" y="6539921"/>
            <a:ext cx="488156" cy="7603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85C43665-7676-1343-B034-3E178E600010}"/>
              </a:ext>
            </a:extLst>
          </p:cNvPr>
          <p:cNvCxnSpPr>
            <a:cxnSpLocks/>
          </p:cNvCxnSpPr>
          <p:nvPr/>
        </p:nvCxnSpPr>
        <p:spPr>
          <a:xfrm flipH="1" flipV="1">
            <a:off x="2689479" y="6876495"/>
            <a:ext cx="2795" cy="10078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2F1DED9E-8095-B44F-80DB-0C9938907635}"/>
              </a:ext>
            </a:extLst>
          </p:cNvPr>
          <p:cNvCxnSpPr>
            <a:cxnSpLocks/>
          </p:cNvCxnSpPr>
          <p:nvPr/>
        </p:nvCxnSpPr>
        <p:spPr>
          <a:xfrm flipH="1" flipV="1">
            <a:off x="3234083" y="6876909"/>
            <a:ext cx="2795" cy="10078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F8FA0617-BFC0-B14C-9BB5-43C3164226C0}"/>
              </a:ext>
            </a:extLst>
          </p:cNvPr>
          <p:cNvCxnSpPr>
            <a:cxnSpLocks/>
          </p:cNvCxnSpPr>
          <p:nvPr/>
        </p:nvCxnSpPr>
        <p:spPr>
          <a:xfrm>
            <a:off x="2405202" y="5379722"/>
            <a:ext cx="544601" cy="50809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82123B78-1602-3348-9237-5217C32D87A9}"/>
              </a:ext>
            </a:extLst>
          </p:cNvPr>
          <p:cNvCxnSpPr>
            <a:cxnSpLocks/>
          </p:cNvCxnSpPr>
          <p:nvPr/>
        </p:nvCxnSpPr>
        <p:spPr>
          <a:xfrm flipV="1">
            <a:off x="2949307" y="5336648"/>
            <a:ext cx="475808" cy="8235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8993DD4D-F783-4541-866B-13E6BE1D0120}"/>
              </a:ext>
            </a:extLst>
          </p:cNvPr>
          <p:cNvGrpSpPr/>
          <p:nvPr/>
        </p:nvGrpSpPr>
        <p:grpSpPr>
          <a:xfrm>
            <a:off x="4145678" y="3128757"/>
            <a:ext cx="2135981" cy="1148722"/>
            <a:chOff x="1754567" y="2653126"/>
            <a:chExt cx="2135981" cy="2135982"/>
          </a:xfrm>
        </p:grpSpPr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D9880E1F-2B9E-684B-9F2E-01A754711A47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A689BDD2-53DE-E54F-A1B8-EC26F7AAFE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1" name="TextBox 370">
            <a:extLst>
              <a:ext uri="{FF2B5EF4-FFF2-40B4-BE49-F238E27FC236}">
                <a16:creationId xmlns:a16="http://schemas.microsoft.com/office/drawing/2014/main" id="{DC42041B-43B3-E041-B45E-62255B74E327}"/>
              </a:ext>
            </a:extLst>
          </p:cNvPr>
          <p:cNvSpPr txBox="1"/>
          <p:nvPr/>
        </p:nvSpPr>
        <p:spPr>
          <a:xfrm rot="16200000">
            <a:off x="3587145" y="352429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B704D98D-FD25-754C-8B3A-8ECEE3780DB1}"/>
              </a:ext>
            </a:extLst>
          </p:cNvPr>
          <p:cNvSpPr txBox="1"/>
          <p:nvPr/>
        </p:nvSpPr>
        <p:spPr>
          <a:xfrm>
            <a:off x="5065647" y="4268660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A24993DA-E381-CC49-AFC6-E7B8A8AFD464}"/>
              </a:ext>
            </a:extLst>
          </p:cNvPr>
          <p:cNvGrpSpPr/>
          <p:nvPr/>
        </p:nvGrpSpPr>
        <p:grpSpPr>
          <a:xfrm>
            <a:off x="4205896" y="3442348"/>
            <a:ext cx="1942350" cy="779469"/>
            <a:chOff x="4273905" y="3487376"/>
            <a:chExt cx="1075073" cy="431429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CF4651C6-173D-4B48-8706-FC17AA57D295}"/>
                </a:ext>
              </a:extLst>
            </p:cNvPr>
            <p:cNvSpPr/>
            <p:nvPr/>
          </p:nvSpPr>
          <p:spPr>
            <a:xfrm>
              <a:off x="4273905" y="3613315"/>
              <a:ext cx="537970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Freeform 373">
              <a:extLst>
                <a:ext uri="{FF2B5EF4-FFF2-40B4-BE49-F238E27FC236}">
                  <a16:creationId xmlns:a16="http://schemas.microsoft.com/office/drawing/2014/main" id="{8AE37AAF-5291-4349-AB50-A650DE34FF56}"/>
                </a:ext>
              </a:extLst>
            </p:cNvPr>
            <p:cNvSpPr/>
            <p:nvPr/>
          </p:nvSpPr>
          <p:spPr>
            <a:xfrm>
              <a:off x="4811008" y="3502750"/>
              <a:ext cx="537970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F95FB878-7A01-1541-8D00-3E7F93A4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8034" y="3835639"/>
              <a:ext cx="27432" cy="27432"/>
            </a:xfrm>
            <a:prstGeom prst="ellipse">
              <a:avLst/>
            </a:prstGeom>
            <a:solidFill>
              <a:srgbClr val="2F61FF"/>
            </a:solidFill>
            <a:ln>
              <a:solidFill>
                <a:srgbClr val="434DF3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82A0D134-291B-6643-817D-2B057EB32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1155" y="3596323"/>
              <a:ext cx="27432" cy="27432"/>
            </a:xfrm>
            <a:prstGeom prst="ellipse">
              <a:avLst/>
            </a:prstGeom>
            <a:solidFill>
              <a:srgbClr val="FF120F"/>
            </a:solidFill>
            <a:ln>
              <a:solidFill>
                <a:srgbClr val="FF120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412B80F1-22D5-4F46-88CD-10CC98B81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5265" y="3882119"/>
              <a:ext cx="27432" cy="27432"/>
            </a:xfrm>
            <a:prstGeom prst="ellipse">
              <a:avLst/>
            </a:prstGeom>
            <a:solidFill>
              <a:srgbClr val="2F61FF"/>
            </a:solidFill>
            <a:ln>
              <a:solidFill>
                <a:srgbClr val="434DF3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78177981-8A98-CB44-8F09-4400351A11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6493" y="3487376"/>
              <a:ext cx="27432" cy="27432"/>
            </a:xfrm>
            <a:prstGeom prst="ellipse">
              <a:avLst/>
            </a:prstGeom>
            <a:solidFill>
              <a:srgbClr val="FF120F"/>
            </a:solidFill>
            <a:ln>
              <a:solidFill>
                <a:srgbClr val="FF120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3C823550-F996-AD49-A42F-2E66278C3153}"/>
                </a:ext>
              </a:extLst>
            </p:cNvPr>
            <p:cNvCxnSpPr>
              <a:cxnSpLocks/>
            </p:cNvCxnSpPr>
            <p:nvPr/>
          </p:nvCxnSpPr>
          <p:spPr>
            <a:xfrm>
              <a:off x="4592192" y="3610747"/>
              <a:ext cx="0" cy="2377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81DF0B5B-EEE0-DE43-8C97-394E99044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302" y="3846437"/>
              <a:ext cx="7037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4A508AAA-3A2B-3F45-BBE3-14A092A00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302" y="3614041"/>
              <a:ext cx="7037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60E321D7-C6B0-004D-A41A-939AC62EAFFD}"/>
                </a:ext>
              </a:extLst>
            </p:cNvPr>
            <p:cNvCxnSpPr>
              <a:cxnSpLocks/>
            </p:cNvCxnSpPr>
            <p:nvPr/>
          </p:nvCxnSpPr>
          <p:spPr>
            <a:xfrm>
              <a:off x="5132374" y="3502433"/>
              <a:ext cx="0" cy="3900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31F3A672-58A6-B145-BE8E-97AE7CF6F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1484" y="3896682"/>
              <a:ext cx="7037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31155058-FE33-DB46-B62F-45440FBCFC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1484" y="3505727"/>
              <a:ext cx="7037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C842B8FE-7F6B-CF4A-9F0F-C32E1AB691FF}"/>
                </a:ext>
              </a:extLst>
            </p:cNvPr>
            <p:cNvCxnSpPr>
              <a:cxnSpLocks/>
              <a:endCxn id="377" idx="6"/>
            </p:cNvCxnSpPr>
            <p:nvPr/>
          </p:nvCxnSpPr>
          <p:spPr>
            <a:xfrm flipH="1">
              <a:off x="4335466" y="3849355"/>
              <a:ext cx="245690" cy="0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D3CD97A3-0D8F-9948-948A-953C203A69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5794" y="3893494"/>
              <a:ext cx="276580" cy="0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8" name="TextBox 407">
            <a:extLst>
              <a:ext uri="{FF2B5EF4-FFF2-40B4-BE49-F238E27FC236}">
                <a16:creationId xmlns:a16="http://schemas.microsoft.com/office/drawing/2014/main" id="{A4A4F997-A1B6-074A-977B-8708BA384AEF}"/>
              </a:ext>
            </a:extLst>
          </p:cNvPr>
          <p:cNvSpPr txBox="1"/>
          <p:nvPr/>
        </p:nvSpPr>
        <p:spPr>
          <a:xfrm>
            <a:off x="4230774" y="3081805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Lower seasonality 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 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More arrivals,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Fewer departures</a:t>
            </a:r>
            <a:endParaRPr lang="en-US" sz="700" dirty="0">
              <a:latin typeface="Helvetica" pitchFamily="2" charset="0"/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91D1E4E8-78DE-0F41-A935-AD248E5C9C60}"/>
              </a:ext>
            </a:extLst>
          </p:cNvPr>
          <p:cNvSpPr txBox="1"/>
          <p:nvPr/>
        </p:nvSpPr>
        <p:spPr>
          <a:xfrm>
            <a:off x="5283001" y="3055473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Higher seasonality 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 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Fewer arrivals,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More departures</a:t>
            </a:r>
            <a:endParaRPr lang="en-US" sz="700" dirty="0">
              <a:latin typeface="Helvetica" pitchFamily="2" charset="0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C2DECDA2-78E4-5E4C-8A2D-00CF4F219B0A}"/>
              </a:ext>
            </a:extLst>
          </p:cNvPr>
          <p:cNvSpPr txBox="1"/>
          <p:nvPr/>
        </p:nvSpPr>
        <p:spPr>
          <a:xfrm>
            <a:off x="5076456" y="4398840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D36D4307-5188-584D-9184-ADD74D02E143}"/>
              </a:ext>
            </a:extLst>
          </p:cNvPr>
          <p:cNvSpPr txBox="1"/>
          <p:nvPr/>
        </p:nvSpPr>
        <p:spPr>
          <a:xfrm>
            <a:off x="6084644" y="4270964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B856EF3A-4D42-6A46-BC06-A3D008C14990}"/>
              </a:ext>
            </a:extLst>
          </p:cNvPr>
          <p:cNvGrpSpPr/>
          <p:nvPr/>
        </p:nvGrpSpPr>
        <p:grpSpPr>
          <a:xfrm>
            <a:off x="5193704" y="4650797"/>
            <a:ext cx="1073425" cy="1148722"/>
            <a:chOff x="1754567" y="2653126"/>
            <a:chExt cx="2135981" cy="2135982"/>
          </a:xfrm>
        </p:grpSpPr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D3A306E8-523A-1441-98EC-BB72D32E585B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F1F50827-D627-EA45-ACFA-4F71AD75C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5" name="TextBox 414">
            <a:extLst>
              <a:ext uri="{FF2B5EF4-FFF2-40B4-BE49-F238E27FC236}">
                <a16:creationId xmlns:a16="http://schemas.microsoft.com/office/drawing/2014/main" id="{0C3ED36D-1216-4D43-89EB-319A2837B816}"/>
              </a:ext>
            </a:extLst>
          </p:cNvPr>
          <p:cNvSpPr txBox="1"/>
          <p:nvPr/>
        </p:nvSpPr>
        <p:spPr>
          <a:xfrm>
            <a:off x="5348313" y="5767299"/>
            <a:ext cx="9402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Marine Diversity</a:t>
            </a:r>
          </a:p>
        </p:txBody>
      </p:sp>
      <p:sp>
        <p:nvSpPr>
          <p:cNvPr id="416" name="Freeform 415">
            <a:extLst>
              <a:ext uri="{FF2B5EF4-FFF2-40B4-BE49-F238E27FC236}">
                <a16:creationId xmlns:a16="http://schemas.microsoft.com/office/drawing/2014/main" id="{68E2B39B-F18C-D74E-A564-F01662DE06F1}"/>
              </a:ext>
            </a:extLst>
          </p:cNvPr>
          <p:cNvSpPr/>
          <p:nvPr/>
        </p:nvSpPr>
        <p:spPr>
          <a:xfrm>
            <a:off x="5263971" y="4791634"/>
            <a:ext cx="582741" cy="929514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89" h="929514">
                <a:moveTo>
                  <a:pt x="0" y="0"/>
                </a:moveTo>
                <a:cubicBezTo>
                  <a:pt x="17003" y="98871"/>
                  <a:pt x="34006" y="197742"/>
                  <a:pt x="68013" y="279610"/>
                </a:cubicBezTo>
                <a:cubicBezTo>
                  <a:pt x="102020" y="361478"/>
                  <a:pt x="201521" y="424452"/>
                  <a:pt x="204040" y="491206"/>
                </a:cubicBezTo>
                <a:cubicBezTo>
                  <a:pt x="206559" y="557960"/>
                  <a:pt x="112096" y="607081"/>
                  <a:pt x="83127" y="680132"/>
                </a:cubicBezTo>
                <a:cubicBezTo>
                  <a:pt x="54158" y="753183"/>
                  <a:pt x="42193" y="841348"/>
                  <a:pt x="30228" y="929514"/>
                </a:cubicBezTo>
              </a:path>
            </a:pathLst>
          </a:custGeom>
          <a:ln w="12700">
            <a:solidFill>
              <a:srgbClr val="595959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Freeform 416">
            <a:extLst>
              <a:ext uri="{FF2B5EF4-FFF2-40B4-BE49-F238E27FC236}">
                <a16:creationId xmlns:a16="http://schemas.microsoft.com/office/drawing/2014/main" id="{1A6DF1F6-70C5-6F43-99C8-06DD63DBBE23}"/>
              </a:ext>
            </a:extLst>
          </p:cNvPr>
          <p:cNvSpPr/>
          <p:nvPr/>
        </p:nvSpPr>
        <p:spPr>
          <a:xfrm>
            <a:off x="5213494" y="4786187"/>
            <a:ext cx="831913" cy="942142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  <a:gd name="connsiteX0" fmla="*/ 0 w 204089"/>
              <a:gd name="connsiteY0" fmla="*/ 0 h 1132801"/>
              <a:gd name="connsiteX1" fmla="*/ 68013 w 204089"/>
              <a:gd name="connsiteY1" fmla="*/ 279610 h 1132801"/>
              <a:gd name="connsiteX2" fmla="*/ 204040 w 204089"/>
              <a:gd name="connsiteY2" fmla="*/ 491206 h 1132801"/>
              <a:gd name="connsiteX3" fmla="*/ 83127 w 204089"/>
              <a:gd name="connsiteY3" fmla="*/ 680132 h 1132801"/>
              <a:gd name="connsiteX4" fmla="*/ 15789 w 204089"/>
              <a:gd name="connsiteY4" fmla="*/ 1132801 h 1132801"/>
              <a:gd name="connsiteX0" fmla="*/ 0 w 204089"/>
              <a:gd name="connsiteY0" fmla="*/ 0 h 1132926"/>
              <a:gd name="connsiteX1" fmla="*/ 68013 w 204089"/>
              <a:gd name="connsiteY1" fmla="*/ 279610 h 1132926"/>
              <a:gd name="connsiteX2" fmla="*/ 204040 w 204089"/>
              <a:gd name="connsiteY2" fmla="*/ 491206 h 1132926"/>
              <a:gd name="connsiteX3" fmla="*/ 83127 w 204089"/>
              <a:gd name="connsiteY3" fmla="*/ 680132 h 1132926"/>
              <a:gd name="connsiteX4" fmla="*/ 15789 w 204089"/>
              <a:gd name="connsiteY4" fmla="*/ 1132801 h 1132926"/>
              <a:gd name="connsiteX0" fmla="*/ 0 w 218528"/>
              <a:gd name="connsiteY0" fmla="*/ 0 h 1411107"/>
              <a:gd name="connsiteX1" fmla="*/ 82452 w 218528"/>
              <a:gd name="connsiteY1" fmla="*/ 557791 h 1411107"/>
              <a:gd name="connsiteX2" fmla="*/ 218479 w 218528"/>
              <a:gd name="connsiteY2" fmla="*/ 769387 h 1411107"/>
              <a:gd name="connsiteX3" fmla="*/ 97566 w 218528"/>
              <a:gd name="connsiteY3" fmla="*/ 958313 h 1411107"/>
              <a:gd name="connsiteX4" fmla="*/ 30228 w 218528"/>
              <a:gd name="connsiteY4" fmla="*/ 1410982 h 1411107"/>
              <a:gd name="connsiteX0" fmla="*/ 0 w 218765"/>
              <a:gd name="connsiteY0" fmla="*/ 0 h 1411107"/>
              <a:gd name="connsiteX1" fmla="*/ 59975 w 218765"/>
              <a:gd name="connsiteY1" fmla="*/ 594132 h 1411107"/>
              <a:gd name="connsiteX2" fmla="*/ 218479 w 218765"/>
              <a:gd name="connsiteY2" fmla="*/ 769387 h 1411107"/>
              <a:gd name="connsiteX3" fmla="*/ 97566 w 218765"/>
              <a:gd name="connsiteY3" fmla="*/ 958313 h 1411107"/>
              <a:gd name="connsiteX4" fmla="*/ 30228 w 218765"/>
              <a:gd name="connsiteY4" fmla="*/ 1410982 h 1411107"/>
              <a:gd name="connsiteX0" fmla="*/ 0 w 218531"/>
              <a:gd name="connsiteY0" fmla="*/ 0 h 1411094"/>
              <a:gd name="connsiteX1" fmla="*/ 59975 w 218531"/>
              <a:gd name="connsiteY1" fmla="*/ 594132 h 1411094"/>
              <a:gd name="connsiteX2" fmla="*/ 218479 w 218531"/>
              <a:gd name="connsiteY2" fmla="*/ 769387 h 1411094"/>
              <a:gd name="connsiteX3" fmla="*/ 77132 w 218531"/>
              <a:gd name="connsiteY3" fmla="*/ 912889 h 1411094"/>
              <a:gd name="connsiteX4" fmla="*/ 30228 w 218531"/>
              <a:gd name="connsiteY4" fmla="*/ 1410982 h 1411094"/>
              <a:gd name="connsiteX0" fmla="*/ 0 w 216488"/>
              <a:gd name="connsiteY0" fmla="*/ 0 h 1333872"/>
              <a:gd name="connsiteX1" fmla="*/ 57932 w 216488"/>
              <a:gd name="connsiteY1" fmla="*/ 516910 h 1333872"/>
              <a:gd name="connsiteX2" fmla="*/ 216436 w 216488"/>
              <a:gd name="connsiteY2" fmla="*/ 692165 h 1333872"/>
              <a:gd name="connsiteX3" fmla="*/ 75089 w 216488"/>
              <a:gd name="connsiteY3" fmla="*/ 835667 h 1333872"/>
              <a:gd name="connsiteX4" fmla="*/ 28185 w 216488"/>
              <a:gd name="connsiteY4" fmla="*/ 1333760 h 1333872"/>
              <a:gd name="connsiteX0" fmla="*/ 0 w 216488"/>
              <a:gd name="connsiteY0" fmla="*/ 0 h 1333872"/>
              <a:gd name="connsiteX1" fmla="*/ 57932 w 216488"/>
              <a:gd name="connsiteY1" fmla="*/ 516910 h 1333872"/>
              <a:gd name="connsiteX2" fmla="*/ 216436 w 216488"/>
              <a:gd name="connsiteY2" fmla="*/ 692165 h 1333872"/>
              <a:gd name="connsiteX3" fmla="*/ 75089 w 216488"/>
              <a:gd name="connsiteY3" fmla="*/ 835667 h 1333872"/>
              <a:gd name="connsiteX4" fmla="*/ 17967 w 216488"/>
              <a:gd name="connsiteY4" fmla="*/ 1333760 h 1333872"/>
              <a:gd name="connsiteX0" fmla="*/ 0 w 216437"/>
              <a:gd name="connsiteY0" fmla="*/ 0 h 1333875"/>
              <a:gd name="connsiteX1" fmla="*/ 57932 w 216437"/>
              <a:gd name="connsiteY1" fmla="*/ 516910 h 1333875"/>
              <a:gd name="connsiteX2" fmla="*/ 216436 w 216437"/>
              <a:gd name="connsiteY2" fmla="*/ 692165 h 1333875"/>
              <a:gd name="connsiteX3" fmla="*/ 60785 w 216437"/>
              <a:gd name="connsiteY3" fmla="*/ 844752 h 1333875"/>
              <a:gd name="connsiteX4" fmla="*/ 17967 w 216437"/>
              <a:gd name="connsiteY4" fmla="*/ 1333760 h 1333875"/>
              <a:gd name="connsiteX0" fmla="*/ 0 w 216437"/>
              <a:gd name="connsiteY0" fmla="*/ 0 h 1333888"/>
              <a:gd name="connsiteX1" fmla="*/ 57932 w 216437"/>
              <a:gd name="connsiteY1" fmla="*/ 516910 h 1333888"/>
              <a:gd name="connsiteX2" fmla="*/ 216436 w 216437"/>
              <a:gd name="connsiteY2" fmla="*/ 692165 h 1333888"/>
              <a:gd name="connsiteX3" fmla="*/ 60785 w 216437"/>
              <a:gd name="connsiteY3" fmla="*/ 890178 h 1333888"/>
              <a:gd name="connsiteX4" fmla="*/ 17967 w 216437"/>
              <a:gd name="connsiteY4" fmla="*/ 1333760 h 133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37" h="1333888">
                <a:moveTo>
                  <a:pt x="0" y="0"/>
                </a:moveTo>
                <a:cubicBezTo>
                  <a:pt x="17003" y="98871"/>
                  <a:pt x="21859" y="401549"/>
                  <a:pt x="57932" y="516910"/>
                </a:cubicBezTo>
                <a:cubicBezTo>
                  <a:pt x="94005" y="632271"/>
                  <a:pt x="215961" y="629954"/>
                  <a:pt x="216436" y="692165"/>
                </a:cubicBezTo>
                <a:cubicBezTo>
                  <a:pt x="216911" y="754376"/>
                  <a:pt x="89754" y="817127"/>
                  <a:pt x="60785" y="890178"/>
                </a:cubicBezTo>
                <a:cubicBezTo>
                  <a:pt x="31816" y="963229"/>
                  <a:pt x="25119" y="1341888"/>
                  <a:pt x="17967" y="1333760"/>
                </a:cubicBezTo>
              </a:path>
            </a:pathLst>
          </a:custGeom>
          <a:ln w="12700">
            <a:solidFill>
              <a:srgbClr val="2F61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Freeform 417">
            <a:extLst>
              <a:ext uri="{FF2B5EF4-FFF2-40B4-BE49-F238E27FC236}">
                <a16:creationId xmlns:a16="http://schemas.microsoft.com/office/drawing/2014/main" id="{091A67C2-5221-FC49-B1AC-637DD04064AF}"/>
              </a:ext>
            </a:extLst>
          </p:cNvPr>
          <p:cNvSpPr/>
          <p:nvPr/>
        </p:nvSpPr>
        <p:spPr>
          <a:xfrm>
            <a:off x="5286386" y="4806056"/>
            <a:ext cx="425670" cy="929514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  <a:gd name="connsiteX0" fmla="*/ 0 w 127278"/>
              <a:gd name="connsiteY0" fmla="*/ 0 h 929514"/>
              <a:gd name="connsiteX1" fmla="*/ 68013 w 127278"/>
              <a:gd name="connsiteY1" fmla="*/ 279610 h 929514"/>
              <a:gd name="connsiteX2" fmla="*/ 127038 w 127278"/>
              <a:gd name="connsiteY2" fmla="*/ 491206 h 929514"/>
              <a:gd name="connsiteX3" fmla="*/ 83127 w 127278"/>
              <a:gd name="connsiteY3" fmla="*/ 680132 h 929514"/>
              <a:gd name="connsiteX4" fmla="*/ 30228 w 127278"/>
              <a:gd name="connsiteY4" fmla="*/ 929514 h 929514"/>
              <a:gd name="connsiteX0" fmla="*/ 0 w 142081"/>
              <a:gd name="connsiteY0" fmla="*/ 0 h 929514"/>
              <a:gd name="connsiteX1" fmla="*/ 132181 w 142081"/>
              <a:gd name="connsiteY1" fmla="*/ 263568 h 929514"/>
              <a:gd name="connsiteX2" fmla="*/ 127038 w 142081"/>
              <a:gd name="connsiteY2" fmla="*/ 491206 h 929514"/>
              <a:gd name="connsiteX3" fmla="*/ 83127 w 142081"/>
              <a:gd name="connsiteY3" fmla="*/ 680132 h 929514"/>
              <a:gd name="connsiteX4" fmla="*/ 30228 w 142081"/>
              <a:gd name="connsiteY4" fmla="*/ 929514 h 929514"/>
              <a:gd name="connsiteX0" fmla="*/ 0 w 174148"/>
              <a:gd name="connsiteY0" fmla="*/ 0 h 929514"/>
              <a:gd name="connsiteX1" fmla="*/ 132181 w 174148"/>
              <a:gd name="connsiteY1" fmla="*/ 263568 h 929514"/>
              <a:gd name="connsiteX2" fmla="*/ 127038 w 174148"/>
              <a:gd name="connsiteY2" fmla="*/ 491206 h 929514"/>
              <a:gd name="connsiteX3" fmla="*/ 166546 w 174148"/>
              <a:gd name="connsiteY3" fmla="*/ 686549 h 929514"/>
              <a:gd name="connsiteX4" fmla="*/ 30228 w 174148"/>
              <a:gd name="connsiteY4" fmla="*/ 929514 h 929514"/>
              <a:gd name="connsiteX0" fmla="*/ 0 w 173886"/>
              <a:gd name="connsiteY0" fmla="*/ 0 h 929514"/>
              <a:gd name="connsiteX1" fmla="*/ 151432 w 173886"/>
              <a:gd name="connsiteY1" fmla="*/ 263568 h 929514"/>
              <a:gd name="connsiteX2" fmla="*/ 127038 w 173886"/>
              <a:gd name="connsiteY2" fmla="*/ 491206 h 929514"/>
              <a:gd name="connsiteX3" fmla="*/ 166546 w 173886"/>
              <a:gd name="connsiteY3" fmla="*/ 686549 h 929514"/>
              <a:gd name="connsiteX4" fmla="*/ 30228 w 173886"/>
              <a:gd name="connsiteY4" fmla="*/ 929514 h 92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886" h="929514">
                <a:moveTo>
                  <a:pt x="0" y="0"/>
                </a:moveTo>
                <a:cubicBezTo>
                  <a:pt x="17003" y="98871"/>
                  <a:pt x="130259" y="181700"/>
                  <a:pt x="151432" y="263568"/>
                </a:cubicBezTo>
                <a:cubicBezTo>
                  <a:pt x="172605" y="345436"/>
                  <a:pt x="124519" y="420709"/>
                  <a:pt x="127038" y="491206"/>
                </a:cubicBezTo>
                <a:cubicBezTo>
                  <a:pt x="129557" y="561703"/>
                  <a:pt x="195515" y="613498"/>
                  <a:pt x="166546" y="686549"/>
                </a:cubicBezTo>
                <a:cubicBezTo>
                  <a:pt x="137577" y="759600"/>
                  <a:pt x="42193" y="841348"/>
                  <a:pt x="30228" y="929514"/>
                </a:cubicBezTo>
              </a:path>
            </a:pathLst>
          </a:custGeom>
          <a:ln w="12700">
            <a:solidFill>
              <a:srgbClr val="FF120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6562F9AC-8298-A849-9CA9-16F68780634E}"/>
              </a:ext>
            </a:extLst>
          </p:cNvPr>
          <p:cNvSpPr txBox="1"/>
          <p:nvPr/>
        </p:nvSpPr>
        <p:spPr>
          <a:xfrm rot="16200000">
            <a:off x="3565020" y="5258032"/>
            <a:ext cx="1083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Latitude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84D21685-2ED7-664E-A03F-7C5C4158D2FB}"/>
              </a:ext>
            </a:extLst>
          </p:cNvPr>
          <p:cNvSpPr txBox="1"/>
          <p:nvPr/>
        </p:nvSpPr>
        <p:spPr>
          <a:xfrm>
            <a:off x="3877610" y="5873158"/>
            <a:ext cx="2629643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  <a:sym typeface="Wingdings" pitchFamily="2" charset="2"/>
              </a:rPr>
              <a:t>Cooling  Departures of cold-water species from temperate regions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099DE81E-2B24-8A43-92D1-F4E19CA23335}"/>
              </a:ext>
            </a:extLst>
          </p:cNvPr>
          <p:cNvSpPr txBox="1"/>
          <p:nvPr/>
        </p:nvSpPr>
        <p:spPr>
          <a:xfrm>
            <a:off x="5787342" y="4715949"/>
            <a:ext cx="47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Baseline</a:t>
            </a:r>
          </a:p>
          <a:p>
            <a:r>
              <a:rPr lang="en-US" sz="600" dirty="0"/>
              <a:t>Cooling</a:t>
            </a:r>
          </a:p>
          <a:p>
            <a:r>
              <a:rPr lang="en-US" sz="600" dirty="0"/>
              <a:t>Warming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F650F4FE-87E9-3544-BF5D-FD31E9850F6A}"/>
              </a:ext>
            </a:extLst>
          </p:cNvPr>
          <p:cNvCxnSpPr>
            <a:cxnSpLocks/>
          </p:cNvCxnSpPr>
          <p:nvPr/>
        </p:nvCxnSpPr>
        <p:spPr>
          <a:xfrm flipH="1">
            <a:off x="5713874" y="4810235"/>
            <a:ext cx="123711" cy="0"/>
          </a:xfrm>
          <a:prstGeom prst="line">
            <a:avLst/>
          </a:prstGeom>
          <a:ln w="9525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87E51C5C-BB9D-D244-8B15-90ECB10BCEA8}"/>
              </a:ext>
            </a:extLst>
          </p:cNvPr>
          <p:cNvCxnSpPr>
            <a:cxnSpLocks/>
          </p:cNvCxnSpPr>
          <p:nvPr/>
        </p:nvCxnSpPr>
        <p:spPr>
          <a:xfrm flipH="1">
            <a:off x="5713874" y="4904761"/>
            <a:ext cx="123711" cy="0"/>
          </a:xfrm>
          <a:prstGeom prst="line">
            <a:avLst/>
          </a:prstGeom>
          <a:ln w="9525">
            <a:solidFill>
              <a:srgbClr val="2F61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F7E1C9E1-A7AC-1E42-A1A7-34199448DCD7}"/>
              </a:ext>
            </a:extLst>
          </p:cNvPr>
          <p:cNvCxnSpPr>
            <a:cxnSpLocks/>
          </p:cNvCxnSpPr>
          <p:nvPr/>
        </p:nvCxnSpPr>
        <p:spPr>
          <a:xfrm flipH="1">
            <a:off x="5713874" y="4993534"/>
            <a:ext cx="123711" cy="0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35EB6D30-4F46-2C47-BE8F-71B7579E2DAD}"/>
              </a:ext>
            </a:extLst>
          </p:cNvPr>
          <p:cNvGrpSpPr/>
          <p:nvPr/>
        </p:nvGrpSpPr>
        <p:grpSpPr>
          <a:xfrm>
            <a:off x="4222679" y="6140388"/>
            <a:ext cx="1955410" cy="1148722"/>
            <a:chOff x="1754567" y="2653126"/>
            <a:chExt cx="2135981" cy="2135982"/>
          </a:xfrm>
        </p:grpSpPr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D1252DFD-5100-234E-83D6-E538A1989B47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8AF0F299-4CDA-DB4C-9B23-8B17C8B6FF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2D6696C5-048F-044A-8CDB-B9F703FE420B}"/>
              </a:ext>
            </a:extLst>
          </p:cNvPr>
          <p:cNvCxnSpPr/>
          <p:nvPr/>
        </p:nvCxnSpPr>
        <p:spPr>
          <a:xfrm>
            <a:off x="6169908" y="6142593"/>
            <a:ext cx="0" cy="11487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3" name="TextBox 432">
            <a:extLst>
              <a:ext uri="{FF2B5EF4-FFF2-40B4-BE49-F238E27FC236}">
                <a16:creationId xmlns:a16="http://schemas.microsoft.com/office/drawing/2014/main" id="{F6202121-C0F2-4B42-A4F0-4C3B45963DF2}"/>
              </a:ext>
            </a:extLst>
          </p:cNvPr>
          <p:cNvSpPr txBox="1"/>
          <p:nvPr/>
        </p:nvSpPr>
        <p:spPr>
          <a:xfrm rot="16200000">
            <a:off x="3549452" y="6600422"/>
            <a:ext cx="113440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Arrivals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173D46EE-8158-614B-90A9-D455C2DE15B9}"/>
              </a:ext>
            </a:extLst>
          </p:cNvPr>
          <p:cNvSpPr txBox="1"/>
          <p:nvPr/>
        </p:nvSpPr>
        <p:spPr>
          <a:xfrm rot="16200000">
            <a:off x="5687886" y="6600422"/>
            <a:ext cx="113440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Departures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6913FEC2-E2E4-8D4A-8974-EE8E2D0BC309}"/>
              </a:ext>
            </a:extLst>
          </p:cNvPr>
          <p:cNvSpPr txBox="1"/>
          <p:nvPr/>
        </p:nvSpPr>
        <p:spPr>
          <a:xfrm>
            <a:off x="4240134" y="7363741"/>
            <a:ext cx="19254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Temperature Change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E480C46B-B731-5143-A534-12A13308DEF4}"/>
              </a:ext>
            </a:extLst>
          </p:cNvPr>
          <p:cNvCxnSpPr>
            <a:cxnSpLocks/>
          </p:cNvCxnSpPr>
          <p:nvPr/>
        </p:nvCxnSpPr>
        <p:spPr>
          <a:xfrm>
            <a:off x="4318000" y="6434667"/>
            <a:ext cx="850092" cy="686621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9FAC39F1-1E45-2042-AC3D-4640C0C8C7A4}"/>
              </a:ext>
            </a:extLst>
          </p:cNvPr>
          <p:cNvCxnSpPr>
            <a:cxnSpLocks/>
          </p:cNvCxnSpPr>
          <p:nvPr/>
        </p:nvCxnSpPr>
        <p:spPr>
          <a:xfrm flipH="1">
            <a:off x="5159322" y="6430214"/>
            <a:ext cx="850392" cy="68580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>
            <a:extLst>
              <a:ext uri="{FF2B5EF4-FFF2-40B4-BE49-F238E27FC236}">
                <a16:creationId xmlns:a16="http://schemas.microsoft.com/office/drawing/2014/main" id="{93849DDC-8AA1-0545-83CB-B8B34D3EAD34}"/>
              </a:ext>
            </a:extLst>
          </p:cNvPr>
          <p:cNvSpPr txBox="1"/>
          <p:nvPr/>
        </p:nvSpPr>
        <p:spPr>
          <a:xfrm>
            <a:off x="4249670" y="7277846"/>
            <a:ext cx="7332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2F61FF"/>
                </a:solidFill>
                <a:latin typeface="Helvetica" pitchFamily="2" charset="0"/>
              </a:rPr>
              <a:t>Cooling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3C5554A0-5216-8D43-A853-0CE5F38F6EA8}"/>
              </a:ext>
            </a:extLst>
          </p:cNvPr>
          <p:cNvSpPr txBox="1"/>
          <p:nvPr/>
        </p:nvSpPr>
        <p:spPr>
          <a:xfrm>
            <a:off x="5355118" y="7277846"/>
            <a:ext cx="7985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FF120F"/>
                </a:solidFill>
                <a:latin typeface="Helvetica" pitchFamily="2" charset="0"/>
              </a:rPr>
              <a:t>Warming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52212AEA-4AB4-2C4C-B62E-623CBF07243A}"/>
              </a:ext>
            </a:extLst>
          </p:cNvPr>
          <p:cNvSpPr txBox="1"/>
          <p:nvPr/>
        </p:nvSpPr>
        <p:spPr>
          <a:xfrm>
            <a:off x="4763440" y="7277846"/>
            <a:ext cx="8738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Helvetica" pitchFamily="2" charset="0"/>
              </a:rPr>
              <a:t>No Change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BDBEDCEE-A9AC-3347-B408-8A9C3D1DB8CD}"/>
              </a:ext>
            </a:extLst>
          </p:cNvPr>
          <p:cNvSpPr txBox="1"/>
          <p:nvPr/>
        </p:nvSpPr>
        <p:spPr>
          <a:xfrm>
            <a:off x="4493737" y="6091434"/>
            <a:ext cx="14132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Helvetica" pitchFamily="2" charset="0"/>
              </a:rPr>
              <a:t>More arrivals and departures in years of large changes in temperature</a:t>
            </a:r>
          </a:p>
        </p:txBody>
      </p: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732D5545-4C80-484A-AC0E-2011B05343FA}"/>
              </a:ext>
            </a:extLst>
          </p:cNvPr>
          <p:cNvCxnSpPr>
            <a:cxnSpLocks/>
          </p:cNvCxnSpPr>
          <p:nvPr/>
        </p:nvCxnSpPr>
        <p:spPr>
          <a:xfrm flipH="1">
            <a:off x="4428888" y="6350387"/>
            <a:ext cx="179407" cy="10972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410005B8-A981-2B4C-ACB6-F4D36676F589}"/>
              </a:ext>
            </a:extLst>
          </p:cNvPr>
          <p:cNvCxnSpPr>
            <a:cxnSpLocks/>
          </p:cNvCxnSpPr>
          <p:nvPr/>
        </p:nvCxnSpPr>
        <p:spPr>
          <a:xfrm>
            <a:off x="5777418" y="6352532"/>
            <a:ext cx="177910" cy="1054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0EFB1C4-A81B-424C-9618-A4AB6B21F14F}"/>
              </a:ext>
            </a:extLst>
          </p:cNvPr>
          <p:cNvGrpSpPr/>
          <p:nvPr/>
        </p:nvGrpSpPr>
        <p:grpSpPr>
          <a:xfrm>
            <a:off x="4148959" y="1629506"/>
            <a:ext cx="2135981" cy="1291509"/>
            <a:chOff x="1754567" y="2653126"/>
            <a:chExt cx="2135981" cy="2135982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B33D982-2D9A-7D4F-90F0-19C331CA434C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54028A30-9BA2-6946-BB7C-DD48EED972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BCB40D4B-A139-D344-B796-19B29CC71D1A}"/>
              </a:ext>
            </a:extLst>
          </p:cNvPr>
          <p:cNvSpPr txBox="1"/>
          <p:nvPr/>
        </p:nvSpPr>
        <p:spPr>
          <a:xfrm>
            <a:off x="4603027" y="2901328"/>
            <a:ext cx="133528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Environmental Temperature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B861FFE-4C44-8C49-8797-6D80DE748C25}"/>
              </a:ext>
            </a:extLst>
          </p:cNvPr>
          <p:cNvSpPr txBox="1"/>
          <p:nvPr/>
        </p:nvSpPr>
        <p:spPr>
          <a:xfrm rot="16200000">
            <a:off x="3602250" y="202504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Metabolism</a:t>
            </a:r>
          </a:p>
        </p:txBody>
      </p:sp>
      <p:sp>
        <p:nvSpPr>
          <p:cNvPr id="212" name="Arc 211">
            <a:extLst>
              <a:ext uri="{FF2B5EF4-FFF2-40B4-BE49-F238E27FC236}">
                <a16:creationId xmlns:a16="http://schemas.microsoft.com/office/drawing/2014/main" id="{7AE150B5-0EDA-3E43-ADD0-08EB4FD5CB06}"/>
              </a:ext>
            </a:extLst>
          </p:cNvPr>
          <p:cNvSpPr/>
          <p:nvPr/>
        </p:nvSpPr>
        <p:spPr>
          <a:xfrm rot="16200000" flipH="1" flipV="1">
            <a:off x="3488487" y="28665"/>
            <a:ext cx="1691455" cy="3799836"/>
          </a:xfrm>
          <a:prstGeom prst="arc">
            <a:avLst>
              <a:gd name="adj1" fmla="val 16274761"/>
              <a:gd name="adj2" fmla="val 2150558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585CD39-7E2B-904B-AB05-35CB580585C7}"/>
              </a:ext>
            </a:extLst>
          </p:cNvPr>
          <p:cNvSpPr txBox="1"/>
          <p:nvPr/>
        </p:nvSpPr>
        <p:spPr>
          <a:xfrm>
            <a:off x="4170300" y="2310543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Lower movement 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                       </a:t>
            </a:r>
            <a:r>
              <a:rPr lang="en-US" sz="700" dirty="0">
                <a:latin typeface="Helvetica" pitchFamily="2" charset="0"/>
              </a:rPr>
              <a:t>Fewer arrivals, </a:t>
            </a:r>
          </a:p>
          <a:p>
            <a:r>
              <a:rPr lang="en-US" sz="700" dirty="0">
                <a:latin typeface="Helvetica" pitchFamily="2" charset="0"/>
              </a:rPr>
              <a:t>Fewer departures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8BAD1BF-95B6-004E-988A-AD9EBD2463DF}"/>
              </a:ext>
            </a:extLst>
          </p:cNvPr>
          <p:cNvSpPr txBox="1"/>
          <p:nvPr/>
        </p:nvSpPr>
        <p:spPr>
          <a:xfrm>
            <a:off x="5232371" y="1718382"/>
            <a:ext cx="11614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Higher movement 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</a:t>
            </a:r>
            <a:endParaRPr lang="en-US" sz="700" dirty="0">
              <a:latin typeface="Helvetica" pitchFamily="2" charset="0"/>
            </a:endParaRPr>
          </a:p>
          <a:p>
            <a:r>
              <a:rPr lang="en-US" sz="700" dirty="0">
                <a:latin typeface="Helvetica" pitchFamily="2" charset="0"/>
              </a:rPr>
              <a:t>More arrivals, </a:t>
            </a:r>
          </a:p>
          <a:p>
            <a:r>
              <a:rPr lang="en-US" sz="700" dirty="0">
                <a:latin typeface="Helvetica" pitchFamily="2" charset="0"/>
              </a:rPr>
              <a:t>More departures</a:t>
            </a:r>
          </a:p>
        </p:txBody>
      </p:sp>
    </p:spTree>
    <p:extLst>
      <p:ext uri="{BB962C8B-B14F-4D97-AF65-F5344CB8AC3E}">
        <p14:creationId xmlns:p14="http://schemas.microsoft.com/office/powerpoint/2010/main" val="22459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1B40BB-8D8F-7F41-AEB3-2E264118E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368328"/>
              </p:ext>
            </p:extLst>
          </p:nvPr>
        </p:nvGraphicFramePr>
        <p:xfrm>
          <a:off x="471488" y="1583084"/>
          <a:ext cx="5915025" cy="59436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102669">
                  <a:extLst>
                    <a:ext uri="{9D8B030D-6E8A-4147-A177-3AD203B41FA5}">
                      <a16:colId xmlns:a16="http://schemas.microsoft.com/office/drawing/2014/main" val="1878300171"/>
                    </a:ext>
                  </a:extLst>
                </a:gridCol>
                <a:gridCol w="2449203">
                  <a:extLst>
                    <a:ext uri="{9D8B030D-6E8A-4147-A177-3AD203B41FA5}">
                      <a16:colId xmlns:a16="http://schemas.microsoft.com/office/drawing/2014/main" val="2498546950"/>
                    </a:ext>
                  </a:extLst>
                </a:gridCol>
                <a:gridCol w="2363153">
                  <a:extLst>
                    <a:ext uri="{9D8B030D-6E8A-4147-A177-3AD203B41FA5}">
                      <a16:colId xmlns:a16="http://schemas.microsoft.com/office/drawing/2014/main" val="2554679951"/>
                    </a:ext>
                  </a:extLst>
                </a:gridCol>
              </a:tblGrid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Metabolic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11371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Seasonality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22492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Tropicalization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67350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Opportunistic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139254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12A446B6-1296-F24F-8363-DB7BA2EA2D6C}"/>
              </a:ext>
            </a:extLst>
          </p:cNvPr>
          <p:cNvGrpSpPr/>
          <p:nvPr/>
        </p:nvGrpSpPr>
        <p:grpSpPr>
          <a:xfrm>
            <a:off x="1811717" y="1629508"/>
            <a:ext cx="2135981" cy="1148722"/>
            <a:chOff x="1754567" y="2653126"/>
            <a:chExt cx="2135981" cy="213598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8673B6D-CD39-8F43-B273-B0BA2FE713E6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016CFF7-792E-0B49-996F-7363577364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52E46C9-1291-7D4D-BFAA-EB768C142FEA}"/>
              </a:ext>
            </a:extLst>
          </p:cNvPr>
          <p:cNvSpPr txBox="1"/>
          <p:nvPr/>
        </p:nvSpPr>
        <p:spPr>
          <a:xfrm>
            <a:off x="2728237" y="2882314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BD9CE-B183-E743-B96B-8FE6B33B47A5}"/>
              </a:ext>
            </a:extLst>
          </p:cNvPr>
          <p:cNvSpPr txBox="1"/>
          <p:nvPr/>
        </p:nvSpPr>
        <p:spPr>
          <a:xfrm rot="16200000">
            <a:off x="1200285" y="2025046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76B856-BC7A-0C41-BC4E-6780AF627AEE}"/>
              </a:ext>
            </a:extLst>
          </p:cNvPr>
          <p:cNvSpPr txBox="1"/>
          <p:nvPr/>
        </p:nvSpPr>
        <p:spPr>
          <a:xfrm>
            <a:off x="3040387" y="1614031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maximum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ECC23-EE9B-374C-8C19-3AF02127FACD}"/>
              </a:ext>
            </a:extLst>
          </p:cNvPr>
          <p:cNvSpPr txBox="1"/>
          <p:nvPr/>
        </p:nvSpPr>
        <p:spPr>
          <a:xfrm>
            <a:off x="3056824" y="2550372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minimum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E7C0D8-362A-D24D-AB86-82BAAA990758}"/>
              </a:ext>
            </a:extLst>
          </p:cNvPr>
          <p:cNvSpPr txBox="1"/>
          <p:nvPr/>
        </p:nvSpPr>
        <p:spPr>
          <a:xfrm>
            <a:off x="3401647" y="3082646"/>
            <a:ext cx="596758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Seasonality</a:t>
            </a:r>
          </a:p>
        </p:txBody>
      </p:sp>
      <p:pic>
        <p:nvPicPr>
          <p:cNvPr id="95" name="Graphic 94" descr="Earth globe: Americas with solid fill">
            <a:extLst>
              <a:ext uri="{FF2B5EF4-FFF2-40B4-BE49-F238E27FC236}">
                <a16:creationId xmlns:a16="http://schemas.microsoft.com/office/drawing/2014/main" id="{CF28A2F6-90E8-DF48-B1C9-F4A4AC58E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7254" y="4638813"/>
            <a:ext cx="1264001" cy="1264001"/>
          </a:xfrm>
          <a:prstGeom prst="rect">
            <a:avLst/>
          </a:prstGeom>
        </p:spPr>
      </p:pic>
      <p:sp>
        <p:nvSpPr>
          <p:cNvPr id="98" name="Arc 97">
            <a:extLst>
              <a:ext uri="{FF2B5EF4-FFF2-40B4-BE49-F238E27FC236}">
                <a16:creationId xmlns:a16="http://schemas.microsoft.com/office/drawing/2014/main" id="{83846A90-DC5E-AC48-B10F-C980DACDC208}"/>
              </a:ext>
            </a:extLst>
          </p:cNvPr>
          <p:cNvSpPr/>
          <p:nvPr/>
        </p:nvSpPr>
        <p:spPr>
          <a:xfrm>
            <a:off x="3973389" y="4256201"/>
            <a:ext cx="1550155" cy="1153007"/>
          </a:xfrm>
          <a:prstGeom prst="arc">
            <a:avLst>
              <a:gd name="adj1" fmla="val 3094370"/>
              <a:gd name="adj2" fmla="val 86906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DCC8CD-D6E1-434A-89FC-5A28300479C9}"/>
              </a:ext>
            </a:extLst>
          </p:cNvPr>
          <p:cNvGrpSpPr/>
          <p:nvPr/>
        </p:nvGrpSpPr>
        <p:grpSpPr>
          <a:xfrm>
            <a:off x="1834146" y="2003501"/>
            <a:ext cx="2081486" cy="432542"/>
            <a:chOff x="1834146" y="2114709"/>
            <a:chExt cx="1727293" cy="432542"/>
          </a:xfrm>
        </p:grpSpPr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3C2E4C8F-59B0-AB4B-995A-66E78DFC47BF}"/>
                </a:ext>
              </a:extLst>
            </p:cNvPr>
            <p:cNvSpPr/>
            <p:nvPr/>
          </p:nvSpPr>
          <p:spPr>
            <a:xfrm>
              <a:off x="1834146" y="2225274"/>
              <a:ext cx="446427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0992EE41-1BF6-E54E-B835-FAED4CB174C5}"/>
                </a:ext>
              </a:extLst>
            </p:cNvPr>
            <p:cNvSpPr/>
            <p:nvPr/>
          </p:nvSpPr>
          <p:spPr>
            <a:xfrm>
              <a:off x="2279854" y="2114709"/>
              <a:ext cx="446427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79EB0791-D3D3-4141-8872-0A1A4DF33853}"/>
                </a:ext>
              </a:extLst>
            </p:cNvPr>
            <p:cNvSpPr/>
            <p:nvPr/>
          </p:nvSpPr>
          <p:spPr>
            <a:xfrm>
              <a:off x="2719416" y="2221261"/>
              <a:ext cx="403180" cy="3259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693987"/>
                <a:gd name="connsiteY0" fmla="*/ 937383 h 1002164"/>
                <a:gd name="connsiteX1" fmla="*/ 181708 w 1693987"/>
                <a:gd name="connsiteY1" fmla="*/ 1001860 h 1002164"/>
                <a:gd name="connsiteX2" fmla="*/ 410308 w 1693987"/>
                <a:gd name="connsiteY2" fmla="*/ 913937 h 1002164"/>
                <a:gd name="connsiteX3" fmla="*/ 586154 w 1693987"/>
                <a:gd name="connsiteY3" fmla="*/ 972552 h 1002164"/>
                <a:gd name="connsiteX4" fmla="*/ 756139 w 1693987"/>
                <a:gd name="connsiteY4" fmla="*/ 790844 h 1002164"/>
                <a:gd name="connsiteX5" fmla="*/ 1084385 w 1693987"/>
                <a:gd name="connsiteY5" fmla="*/ 5398 h 1002164"/>
                <a:gd name="connsiteX6" fmla="*/ 1459523 w 1693987"/>
                <a:gd name="connsiteY6" fmla="*/ 456737 h 1002164"/>
                <a:gd name="connsiteX7" fmla="*/ 1693985 w 1693987"/>
                <a:gd name="connsiteY7" fmla="*/ 702921 h 100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3987" h="1002164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335C4885-2C1A-424E-B7C3-D7A65B4F2AC4}"/>
                </a:ext>
              </a:extLst>
            </p:cNvPr>
            <p:cNvSpPr/>
            <p:nvPr/>
          </p:nvSpPr>
          <p:spPr>
            <a:xfrm>
              <a:off x="3115012" y="2131571"/>
              <a:ext cx="446427" cy="355447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39975 w 1875692"/>
                <a:gd name="connsiteY2" fmla="*/ 988485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08379" y="993343"/>
                    <a:pt x="181708" y="1001860"/>
                  </a:cubicBezTo>
                  <a:cubicBezTo>
                    <a:pt x="255037" y="1010377"/>
                    <a:pt x="372567" y="993370"/>
                    <a:pt x="439975" y="988485"/>
                  </a:cubicBezTo>
                  <a:cubicBezTo>
                    <a:pt x="507383" y="983600"/>
                    <a:pt x="533460" y="1005492"/>
                    <a:pt x="586154" y="972552"/>
                  </a:cubicBezTo>
                  <a:cubicBezTo>
                    <a:pt x="638848" y="939612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>
            <a:extLst>
              <a:ext uri="{FF2B5EF4-FFF2-40B4-BE49-F238E27FC236}">
                <a16:creationId xmlns:a16="http://schemas.microsoft.com/office/drawing/2014/main" id="{C5745A3B-DE41-B94F-9603-DCC9A1A2B16C}"/>
              </a:ext>
            </a:extLst>
          </p:cNvPr>
          <p:cNvSpPr>
            <a:spLocks noChangeAspect="1"/>
          </p:cNvSpPr>
          <p:nvPr/>
        </p:nvSpPr>
        <p:spPr>
          <a:xfrm>
            <a:off x="1868275" y="2336390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9AA7863-6DBA-0E42-B0CE-2735333BD0C6}"/>
              </a:ext>
            </a:extLst>
          </p:cNvPr>
          <p:cNvSpPr>
            <a:spLocks noChangeAspect="1"/>
          </p:cNvSpPr>
          <p:nvPr/>
        </p:nvSpPr>
        <p:spPr>
          <a:xfrm>
            <a:off x="2141396" y="2097074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91F2556-2222-D946-AD41-75BEE638A4F9}"/>
              </a:ext>
            </a:extLst>
          </p:cNvPr>
          <p:cNvSpPr txBox="1"/>
          <p:nvPr/>
        </p:nvSpPr>
        <p:spPr>
          <a:xfrm>
            <a:off x="3962100" y="4528334"/>
            <a:ext cx="248149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Warming </a:t>
            </a:r>
            <a:r>
              <a:rPr lang="en-US" sz="600" dirty="0">
                <a:latin typeface="Helvetica" pitchFamily="2" charset="0"/>
                <a:sym typeface="Wingdings" pitchFamily="2" charset="2"/>
              </a:rPr>
              <a:t> Arrivals of warm-water species in temperate regions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7FB71F1-958F-274F-8451-2E18C389B940}"/>
              </a:ext>
            </a:extLst>
          </p:cNvPr>
          <p:cNvSpPr>
            <a:spLocks noChangeAspect="1"/>
          </p:cNvSpPr>
          <p:nvPr/>
        </p:nvSpPr>
        <p:spPr>
          <a:xfrm>
            <a:off x="2405506" y="2382870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9A2FA82-2A6B-F64D-B726-A9503A898D03}"/>
              </a:ext>
            </a:extLst>
          </p:cNvPr>
          <p:cNvSpPr>
            <a:spLocks noChangeAspect="1"/>
          </p:cNvSpPr>
          <p:nvPr/>
        </p:nvSpPr>
        <p:spPr>
          <a:xfrm>
            <a:off x="2676734" y="1988127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92A3101-B50E-1F49-A8A0-AC0917C007F3}"/>
              </a:ext>
            </a:extLst>
          </p:cNvPr>
          <p:cNvSpPr>
            <a:spLocks noChangeAspect="1"/>
          </p:cNvSpPr>
          <p:nvPr/>
        </p:nvSpPr>
        <p:spPr>
          <a:xfrm>
            <a:off x="3206903" y="2094624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76B63C74-84D1-8143-ACC6-6ADF8A569FBD}"/>
              </a:ext>
            </a:extLst>
          </p:cNvPr>
          <p:cNvSpPr>
            <a:spLocks noChangeAspect="1"/>
          </p:cNvSpPr>
          <p:nvPr/>
        </p:nvSpPr>
        <p:spPr>
          <a:xfrm>
            <a:off x="3684115" y="2003419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47B32F9-D9C4-0F42-9F73-B4FB8F64EB1D}"/>
              </a:ext>
            </a:extLst>
          </p:cNvPr>
          <p:cNvSpPr>
            <a:spLocks noChangeAspect="1"/>
          </p:cNvSpPr>
          <p:nvPr/>
        </p:nvSpPr>
        <p:spPr>
          <a:xfrm>
            <a:off x="2943064" y="2423257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94DFB97-C708-8343-AC75-5AB1342F8660}"/>
              </a:ext>
            </a:extLst>
          </p:cNvPr>
          <p:cNvSpPr>
            <a:spLocks noChangeAspect="1"/>
          </p:cNvSpPr>
          <p:nvPr/>
        </p:nvSpPr>
        <p:spPr>
          <a:xfrm>
            <a:off x="3422889" y="2337559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3D029D2-2FB8-2C4D-916F-AE53076FBEAB}"/>
              </a:ext>
            </a:extLst>
          </p:cNvPr>
          <p:cNvSpPr>
            <a:spLocks noChangeAspect="1"/>
          </p:cNvSpPr>
          <p:nvPr/>
        </p:nvSpPr>
        <p:spPr>
          <a:xfrm>
            <a:off x="3076857" y="169095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F03B5B6-2D4D-1D46-84C2-0AA12204C2AF}"/>
              </a:ext>
            </a:extLst>
          </p:cNvPr>
          <p:cNvSpPr>
            <a:spLocks noChangeAspect="1"/>
          </p:cNvSpPr>
          <p:nvPr/>
        </p:nvSpPr>
        <p:spPr>
          <a:xfrm>
            <a:off x="3088075" y="2629415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2E54DB-EE48-374F-81F0-7B29906360D1}"/>
              </a:ext>
            </a:extLst>
          </p:cNvPr>
          <p:cNvSpPr txBox="1"/>
          <p:nvPr/>
        </p:nvSpPr>
        <p:spPr>
          <a:xfrm>
            <a:off x="2256890" y="2755846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ECF288F-E81A-0249-AEC8-C2D6AA29509C}"/>
              </a:ext>
            </a:extLst>
          </p:cNvPr>
          <p:cNvSpPr txBox="1"/>
          <p:nvPr/>
        </p:nvSpPr>
        <p:spPr>
          <a:xfrm>
            <a:off x="3269965" y="2755846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109FC1B-1F62-F341-A1C1-F0B826073661}"/>
              </a:ext>
            </a:extLst>
          </p:cNvPr>
          <p:cNvSpPr txBox="1"/>
          <p:nvPr/>
        </p:nvSpPr>
        <p:spPr>
          <a:xfrm>
            <a:off x="2786628" y="2755846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DEC9F17-5E6D-A642-8566-ECE1C5C84022}"/>
              </a:ext>
            </a:extLst>
          </p:cNvPr>
          <p:cNvGrpSpPr/>
          <p:nvPr/>
        </p:nvGrpSpPr>
        <p:grpSpPr>
          <a:xfrm>
            <a:off x="1810746" y="3127934"/>
            <a:ext cx="2135981" cy="1148722"/>
            <a:chOff x="1754567" y="2653126"/>
            <a:chExt cx="2135981" cy="2135982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5DA47B0-717B-EB4F-90DF-2B5A954DEDE7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9667499-C87F-C949-ADC3-D5350EDC3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FCC47933-8E94-E543-9784-E0E093C7A927}"/>
              </a:ext>
            </a:extLst>
          </p:cNvPr>
          <p:cNvSpPr txBox="1"/>
          <p:nvPr/>
        </p:nvSpPr>
        <p:spPr>
          <a:xfrm>
            <a:off x="2727266" y="4380740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07A189E-D1BC-2647-8033-16433862E71E}"/>
              </a:ext>
            </a:extLst>
          </p:cNvPr>
          <p:cNvSpPr txBox="1"/>
          <p:nvPr/>
        </p:nvSpPr>
        <p:spPr>
          <a:xfrm rot="16200000">
            <a:off x="1199314" y="3523472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76EB32A-41D1-C044-AD33-E31CE154CF43}"/>
              </a:ext>
            </a:extLst>
          </p:cNvPr>
          <p:cNvGrpSpPr/>
          <p:nvPr/>
        </p:nvGrpSpPr>
        <p:grpSpPr>
          <a:xfrm>
            <a:off x="1833175" y="3501927"/>
            <a:ext cx="2081486" cy="432542"/>
            <a:chOff x="1834146" y="2114709"/>
            <a:chExt cx="1727293" cy="432542"/>
          </a:xfrm>
        </p:grpSpPr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52D49B43-24ED-D548-BD65-1169E41CB559}"/>
                </a:ext>
              </a:extLst>
            </p:cNvPr>
            <p:cNvSpPr/>
            <p:nvPr/>
          </p:nvSpPr>
          <p:spPr>
            <a:xfrm>
              <a:off x="1834146" y="2225274"/>
              <a:ext cx="446427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89C37FDA-96F9-7C4E-8710-A0C84FA3112A}"/>
                </a:ext>
              </a:extLst>
            </p:cNvPr>
            <p:cNvSpPr/>
            <p:nvPr/>
          </p:nvSpPr>
          <p:spPr>
            <a:xfrm>
              <a:off x="2279854" y="2114709"/>
              <a:ext cx="446427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F927D0BE-68B3-7F45-945D-1F1E8A5F91C0}"/>
                </a:ext>
              </a:extLst>
            </p:cNvPr>
            <p:cNvSpPr/>
            <p:nvPr/>
          </p:nvSpPr>
          <p:spPr>
            <a:xfrm>
              <a:off x="2719416" y="2221261"/>
              <a:ext cx="403180" cy="3259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693987"/>
                <a:gd name="connsiteY0" fmla="*/ 937383 h 1002164"/>
                <a:gd name="connsiteX1" fmla="*/ 181708 w 1693987"/>
                <a:gd name="connsiteY1" fmla="*/ 1001860 h 1002164"/>
                <a:gd name="connsiteX2" fmla="*/ 410308 w 1693987"/>
                <a:gd name="connsiteY2" fmla="*/ 913937 h 1002164"/>
                <a:gd name="connsiteX3" fmla="*/ 586154 w 1693987"/>
                <a:gd name="connsiteY3" fmla="*/ 972552 h 1002164"/>
                <a:gd name="connsiteX4" fmla="*/ 756139 w 1693987"/>
                <a:gd name="connsiteY4" fmla="*/ 790844 h 1002164"/>
                <a:gd name="connsiteX5" fmla="*/ 1084385 w 1693987"/>
                <a:gd name="connsiteY5" fmla="*/ 5398 h 1002164"/>
                <a:gd name="connsiteX6" fmla="*/ 1459523 w 1693987"/>
                <a:gd name="connsiteY6" fmla="*/ 456737 h 1002164"/>
                <a:gd name="connsiteX7" fmla="*/ 1693985 w 1693987"/>
                <a:gd name="connsiteY7" fmla="*/ 702921 h 100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3987" h="1002164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4800D880-6FEA-DE44-AB6B-34F234501A2F}"/>
                </a:ext>
              </a:extLst>
            </p:cNvPr>
            <p:cNvSpPr/>
            <p:nvPr/>
          </p:nvSpPr>
          <p:spPr>
            <a:xfrm>
              <a:off x="3115012" y="2131571"/>
              <a:ext cx="446427" cy="355447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39975 w 1875692"/>
                <a:gd name="connsiteY2" fmla="*/ 988485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08379" y="993343"/>
                    <a:pt x="181708" y="1001860"/>
                  </a:cubicBezTo>
                  <a:cubicBezTo>
                    <a:pt x="255037" y="1010377"/>
                    <a:pt x="372567" y="993370"/>
                    <a:pt x="439975" y="988485"/>
                  </a:cubicBezTo>
                  <a:cubicBezTo>
                    <a:pt x="507383" y="983600"/>
                    <a:pt x="533460" y="1005492"/>
                    <a:pt x="586154" y="972552"/>
                  </a:cubicBezTo>
                  <a:cubicBezTo>
                    <a:pt x="638848" y="939612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Oval 167">
            <a:extLst>
              <a:ext uri="{FF2B5EF4-FFF2-40B4-BE49-F238E27FC236}">
                <a16:creationId xmlns:a16="http://schemas.microsoft.com/office/drawing/2014/main" id="{4A12CFA6-7737-E74C-A340-6647C2C8F30C}"/>
              </a:ext>
            </a:extLst>
          </p:cNvPr>
          <p:cNvSpPr>
            <a:spLocks noChangeAspect="1"/>
          </p:cNvSpPr>
          <p:nvPr/>
        </p:nvSpPr>
        <p:spPr>
          <a:xfrm>
            <a:off x="1867304" y="383481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0A75F97-2B31-3241-983A-959C08192942}"/>
              </a:ext>
            </a:extLst>
          </p:cNvPr>
          <p:cNvSpPr>
            <a:spLocks noChangeAspect="1"/>
          </p:cNvSpPr>
          <p:nvPr/>
        </p:nvSpPr>
        <p:spPr>
          <a:xfrm>
            <a:off x="2140425" y="359550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4751E71-600B-1545-8818-C90BCA88188E}"/>
              </a:ext>
            </a:extLst>
          </p:cNvPr>
          <p:cNvSpPr>
            <a:spLocks noChangeAspect="1"/>
          </p:cNvSpPr>
          <p:nvPr/>
        </p:nvSpPr>
        <p:spPr>
          <a:xfrm>
            <a:off x="2404535" y="388129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32D2B52-B1E3-0C46-9DD4-B6534FB52E2E}"/>
              </a:ext>
            </a:extLst>
          </p:cNvPr>
          <p:cNvSpPr>
            <a:spLocks noChangeAspect="1"/>
          </p:cNvSpPr>
          <p:nvPr/>
        </p:nvSpPr>
        <p:spPr>
          <a:xfrm>
            <a:off x="2675763" y="3486553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EDCBE168-D7D1-4F46-8C5E-349125A1C66D}"/>
              </a:ext>
            </a:extLst>
          </p:cNvPr>
          <p:cNvSpPr>
            <a:spLocks noChangeAspect="1"/>
          </p:cNvSpPr>
          <p:nvPr/>
        </p:nvSpPr>
        <p:spPr>
          <a:xfrm>
            <a:off x="3205932" y="359305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A60AB0A6-15DC-7640-936C-E0D9025642C1}"/>
              </a:ext>
            </a:extLst>
          </p:cNvPr>
          <p:cNvSpPr>
            <a:spLocks noChangeAspect="1"/>
          </p:cNvSpPr>
          <p:nvPr/>
        </p:nvSpPr>
        <p:spPr>
          <a:xfrm>
            <a:off x="3683144" y="3501845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0EFF728-5EDB-2149-B69E-D186F89A3B4D}"/>
              </a:ext>
            </a:extLst>
          </p:cNvPr>
          <p:cNvSpPr>
            <a:spLocks noChangeAspect="1"/>
          </p:cNvSpPr>
          <p:nvPr/>
        </p:nvSpPr>
        <p:spPr>
          <a:xfrm>
            <a:off x="2942093" y="3921683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58051D8-82EF-D040-B879-0593E5557A95}"/>
              </a:ext>
            </a:extLst>
          </p:cNvPr>
          <p:cNvSpPr>
            <a:spLocks noChangeAspect="1"/>
          </p:cNvSpPr>
          <p:nvPr/>
        </p:nvSpPr>
        <p:spPr>
          <a:xfrm>
            <a:off x="3421918" y="3835985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744DAAD-7A94-1E43-BF58-5DDE0D1B7DFA}"/>
              </a:ext>
            </a:extLst>
          </p:cNvPr>
          <p:cNvSpPr txBox="1"/>
          <p:nvPr/>
        </p:nvSpPr>
        <p:spPr>
          <a:xfrm>
            <a:off x="2255919" y="425427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F5B3A85-F683-A44D-BA11-3CA0F981C737}"/>
              </a:ext>
            </a:extLst>
          </p:cNvPr>
          <p:cNvSpPr txBox="1"/>
          <p:nvPr/>
        </p:nvSpPr>
        <p:spPr>
          <a:xfrm>
            <a:off x="3268994" y="425427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6975E36-803B-F947-9F10-B645C2CF0CBA}"/>
              </a:ext>
            </a:extLst>
          </p:cNvPr>
          <p:cNvSpPr txBox="1"/>
          <p:nvPr/>
        </p:nvSpPr>
        <p:spPr>
          <a:xfrm>
            <a:off x="2785657" y="425427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94CA2F-DF4D-2B47-8AD1-FF3225A55CAF}"/>
              </a:ext>
            </a:extLst>
          </p:cNvPr>
          <p:cNvCxnSpPr>
            <a:cxnSpLocks/>
          </p:cNvCxnSpPr>
          <p:nvPr/>
        </p:nvCxnSpPr>
        <p:spPr>
          <a:xfrm>
            <a:off x="2151462" y="3609924"/>
            <a:ext cx="0" cy="2377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ADFD35C-3B0D-A34A-917A-A203FB787812}"/>
              </a:ext>
            </a:extLst>
          </p:cNvPr>
          <p:cNvCxnSpPr>
            <a:cxnSpLocks/>
          </p:cNvCxnSpPr>
          <p:nvPr/>
        </p:nvCxnSpPr>
        <p:spPr>
          <a:xfrm flipH="1">
            <a:off x="2120572" y="3845614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268043E-379B-5B45-9DC4-3FB00FF1CB66}"/>
              </a:ext>
            </a:extLst>
          </p:cNvPr>
          <p:cNvCxnSpPr>
            <a:cxnSpLocks/>
          </p:cNvCxnSpPr>
          <p:nvPr/>
        </p:nvCxnSpPr>
        <p:spPr>
          <a:xfrm flipH="1">
            <a:off x="2120572" y="3613218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BCBF6612-C8B8-6145-89C1-D9FB1B3D2BD9}"/>
              </a:ext>
            </a:extLst>
          </p:cNvPr>
          <p:cNvCxnSpPr>
            <a:cxnSpLocks/>
          </p:cNvCxnSpPr>
          <p:nvPr/>
        </p:nvCxnSpPr>
        <p:spPr>
          <a:xfrm>
            <a:off x="2691644" y="3501610"/>
            <a:ext cx="0" cy="39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8BB4E28-9A47-5547-90E7-F064FB827377}"/>
              </a:ext>
            </a:extLst>
          </p:cNvPr>
          <p:cNvCxnSpPr>
            <a:cxnSpLocks/>
          </p:cNvCxnSpPr>
          <p:nvPr/>
        </p:nvCxnSpPr>
        <p:spPr>
          <a:xfrm flipH="1">
            <a:off x="2660754" y="3891676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A1379A8-AC82-C64A-B60D-8D68F4ABEE16}"/>
              </a:ext>
            </a:extLst>
          </p:cNvPr>
          <p:cNvCxnSpPr>
            <a:cxnSpLocks/>
          </p:cNvCxnSpPr>
          <p:nvPr/>
        </p:nvCxnSpPr>
        <p:spPr>
          <a:xfrm flipH="1">
            <a:off x="2660754" y="3504904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5834BF9-B01E-BD48-AB57-D078F72B67FB}"/>
              </a:ext>
            </a:extLst>
          </p:cNvPr>
          <p:cNvCxnSpPr>
            <a:cxnSpLocks/>
          </p:cNvCxnSpPr>
          <p:nvPr/>
        </p:nvCxnSpPr>
        <p:spPr>
          <a:xfrm>
            <a:off x="3217579" y="3607870"/>
            <a:ext cx="0" cy="3267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2FB63E02-FB77-5140-9E70-993FCE09B403}"/>
              </a:ext>
            </a:extLst>
          </p:cNvPr>
          <p:cNvCxnSpPr>
            <a:cxnSpLocks/>
          </p:cNvCxnSpPr>
          <p:nvPr/>
        </p:nvCxnSpPr>
        <p:spPr>
          <a:xfrm flipH="1">
            <a:off x="3186689" y="3934599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A97B9A9-30FE-FC44-A628-846EA2574ADC}"/>
              </a:ext>
            </a:extLst>
          </p:cNvPr>
          <p:cNvCxnSpPr>
            <a:cxnSpLocks/>
          </p:cNvCxnSpPr>
          <p:nvPr/>
        </p:nvCxnSpPr>
        <p:spPr>
          <a:xfrm flipH="1">
            <a:off x="3186689" y="3611164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BE6EEE0-9BA7-D540-B4DE-7AE3546B4ADC}"/>
              </a:ext>
            </a:extLst>
          </p:cNvPr>
          <p:cNvCxnSpPr>
            <a:cxnSpLocks/>
          </p:cNvCxnSpPr>
          <p:nvPr/>
        </p:nvCxnSpPr>
        <p:spPr>
          <a:xfrm>
            <a:off x="3695067" y="3515409"/>
            <a:ext cx="0" cy="33020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7620278-17C9-A040-82CE-FB7BAD935C13}"/>
              </a:ext>
            </a:extLst>
          </p:cNvPr>
          <p:cNvCxnSpPr>
            <a:cxnSpLocks/>
          </p:cNvCxnSpPr>
          <p:nvPr/>
        </p:nvCxnSpPr>
        <p:spPr>
          <a:xfrm flipH="1">
            <a:off x="3664177" y="3850057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AA16EA23-4312-5B45-A414-F83675987B5C}"/>
              </a:ext>
            </a:extLst>
          </p:cNvPr>
          <p:cNvCxnSpPr>
            <a:cxnSpLocks/>
          </p:cNvCxnSpPr>
          <p:nvPr/>
        </p:nvCxnSpPr>
        <p:spPr>
          <a:xfrm flipH="1">
            <a:off x="3664177" y="3518703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2316C50-76AD-294F-8641-C9FD7431CAA5}"/>
              </a:ext>
            </a:extLst>
          </p:cNvPr>
          <p:cNvCxnSpPr>
            <a:cxnSpLocks/>
            <a:endCxn id="168" idx="6"/>
          </p:cNvCxnSpPr>
          <p:nvPr/>
        </p:nvCxnSpPr>
        <p:spPr>
          <a:xfrm flipH="1">
            <a:off x="1894736" y="3848532"/>
            <a:ext cx="245690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473CB4D-2E77-D141-8D4A-1BF4FA06596B}"/>
              </a:ext>
            </a:extLst>
          </p:cNvPr>
          <p:cNvCxnSpPr>
            <a:cxnSpLocks/>
          </p:cNvCxnSpPr>
          <p:nvPr/>
        </p:nvCxnSpPr>
        <p:spPr>
          <a:xfrm flipH="1">
            <a:off x="2415064" y="3896854"/>
            <a:ext cx="276580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EADE8AB-D908-7A42-AFB7-A01DA86904D4}"/>
              </a:ext>
            </a:extLst>
          </p:cNvPr>
          <p:cNvCxnSpPr>
            <a:cxnSpLocks/>
          </p:cNvCxnSpPr>
          <p:nvPr/>
        </p:nvCxnSpPr>
        <p:spPr>
          <a:xfrm flipH="1">
            <a:off x="2952772" y="3937010"/>
            <a:ext cx="264807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B94C528-CCCB-4C44-B9E1-2BFA6915399E}"/>
              </a:ext>
            </a:extLst>
          </p:cNvPr>
          <p:cNvCxnSpPr>
            <a:cxnSpLocks/>
          </p:cNvCxnSpPr>
          <p:nvPr/>
        </p:nvCxnSpPr>
        <p:spPr>
          <a:xfrm flipH="1">
            <a:off x="3430260" y="3850374"/>
            <a:ext cx="264807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0440BCC-9E69-B142-B6F7-417470D460E5}"/>
              </a:ext>
            </a:extLst>
          </p:cNvPr>
          <p:cNvCxnSpPr>
            <a:cxnSpLocks/>
          </p:cNvCxnSpPr>
          <p:nvPr/>
        </p:nvCxnSpPr>
        <p:spPr>
          <a:xfrm>
            <a:off x="3433313" y="3118222"/>
            <a:ext cx="0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E64AE751-D232-364B-94A5-B81E4BBED87C}"/>
              </a:ext>
            </a:extLst>
          </p:cNvPr>
          <p:cNvCxnSpPr>
            <a:cxnSpLocks/>
          </p:cNvCxnSpPr>
          <p:nvPr/>
        </p:nvCxnSpPr>
        <p:spPr>
          <a:xfrm flipH="1">
            <a:off x="3402423" y="3209662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26574AA-61EC-0B44-A94D-B644E31FABB5}"/>
              </a:ext>
            </a:extLst>
          </p:cNvPr>
          <p:cNvCxnSpPr>
            <a:cxnSpLocks/>
          </p:cNvCxnSpPr>
          <p:nvPr/>
        </p:nvCxnSpPr>
        <p:spPr>
          <a:xfrm flipH="1">
            <a:off x="3402423" y="3121516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323E04B-4640-5741-AAB7-66CCE4C82C16}"/>
              </a:ext>
            </a:extLst>
          </p:cNvPr>
          <p:cNvGrpSpPr/>
          <p:nvPr/>
        </p:nvGrpSpPr>
        <p:grpSpPr>
          <a:xfrm>
            <a:off x="1804740" y="4609350"/>
            <a:ext cx="2135981" cy="1148722"/>
            <a:chOff x="1754567" y="2653126"/>
            <a:chExt cx="2135981" cy="2135982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4D3ACAE4-9ACE-C742-8766-6412A3BD9259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20C5E7E1-B7FA-4B46-BA0B-2820389F77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51F2F195-F74E-3042-B8BF-55D784A9E8E9}"/>
              </a:ext>
            </a:extLst>
          </p:cNvPr>
          <p:cNvSpPr txBox="1"/>
          <p:nvPr/>
        </p:nvSpPr>
        <p:spPr>
          <a:xfrm rot="16200000">
            <a:off x="1193308" y="5004888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DF577730-C428-F543-85AF-C5BE5C1CD147}"/>
              </a:ext>
            </a:extLst>
          </p:cNvPr>
          <p:cNvGrpSpPr/>
          <p:nvPr/>
        </p:nvGrpSpPr>
        <p:grpSpPr>
          <a:xfrm>
            <a:off x="1827169" y="4983343"/>
            <a:ext cx="2081486" cy="432542"/>
            <a:chOff x="1834146" y="2114709"/>
            <a:chExt cx="1727293" cy="432542"/>
          </a:xfrm>
        </p:grpSpPr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A17C5AE8-9C77-5F4E-BABB-26D32BAD489C}"/>
                </a:ext>
              </a:extLst>
            </p:cNvPr>
            <p:cNvSpPr/>
            <p:nvPr/>
          </p:nvSpPr>
          <p:spPr>
            <a:xfrm>
              <a:off x="1834146" y="2225274"/>
              <a:ext cx="446427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44ED3E30-A2C7-354F-A06E-8686DFDA5410}"/>
                </a:ext>
              </a:extLst>
            </p:cNvPr>
            <p:cNvSpPr/>
            <p:nvPr/>
          </p:nvSpPr>
          <p:spPr>
            <a:xfrm>
              <a:off x="2279854" y="2114709"/>
              <a:ext cx="446427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71E99725-D74E-F74A-8A62-5AC7ACA7E530}"/>
                </a:ext>
              </a:extLst>
            </p:cNvPr>
            <p:cNvSpPr/>
            <p:nvPr/>
          </p:nvSpPr>
          <p:spPr>
            <a:xfrm>
              <a:off x="2719416" y="2221261"/>
              <a:ext cx="403180" cy="3259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693987"/>
                <a:gd name="connsiteY0" fmla="*/ 937383 h 1002164"/>
                <a:gd name="connsiteX1" fmla="*/ 181708 w 1693987"/>
                <a:gd name="connsiteY1" fmla="*/ 1001860 h 1002164"/>
                <a:gd name="connsiteX2" fmla="*/ 410308 w 1693987"/>
                <a:gd name="connsiteY2" fmla="*/ 913937 h 1002164"/>
                <a:gd name="connsiteX3" fmla="*/ 586154 w 1693987"/>
                <a:gd name="connsiteY3" fmla="*/ 972552 h 1002164"/>
                <a:gd name="connsiteX4" fmla="*/ 756139 w 1693987"/>
                <a:gd name="connsiteY4" fmla="*/ 790844 h 1002164"/>
                <a:gd name="connsiteX5" fmla="*/ 1084385 w 1693987"/>
                <a:gd name="connsiteY5" fmla="*/ 5398 h 1002164"/>
                <a:gd name="connsiteX6" fmla="*/ 1459523 w 1693987"/>
                <a:gd name="connsiteY6" fmla="*/ 456737 h 1002164"/>
                <a:gd name="connsiteX7" fmla="*/ 1693985 w 1693987"/>
                <a:gd name="connsiteY7" fmla="*/ 702921 h 100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3987" h="1002164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A5DD4ECE-96D0-9D4E-89EE-8AC17019BAC4}"/>
                </a:ext>
              </a:extLst>
            </p:cNvPr>
            <p:cNvSpPr/>
            <p:nvPr/>
          </p:nvSpPr>
          <p:spPr>
            <a:xfrm>
              <a:off x="3115012" y="2131571"/>
              <a:ext cx="446427" cy="355447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39975 w 1875692"/>
                <a:gd name="connsiteY2" fmla="*/ 988485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08379" y="993343"/>
                    <a:pt x="181708" y="1001860"/>
                  </a:cubicBezTo>
                  <a:cubicBezTo>
                    <a:pt x="255037" y="1010377"/>
                    <a:pt x="372567" y="993370"/>
                    <a:pt x="439975" y="988485"/>
                  </a:cubicBezTo>
                  <a:cubicBezTo>
                    <a:pt x="507383" y="983600"/>
                    <a:pt x="533460" y="1005492"/>
                    <a:pt x="586154" y="972552"/>
                  </a:cubicBezTo>
                  <a:cubicBezTo>
                    <a:pt x="638848" y="939612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7" name="Oval 246">
            <a:extLst>
              <a:ext uri="{FF2B5EF4-FFF2-40B4-BE49-F238E27FC236}">
                <a16:creationId xmlns:a16="http://schemas.microsoft.com/office/drawing/2014/main" id="{6115FC4E-6A89-2546-844A-423A67D4B8CE}"/>
              </a:ext>
            </a:extLst>
          </p:cNvPr>
          <p:cNvSpPr>
            <a:spLocks noChangeAspect="1"/>
          </p:cNvSpPr>
          <p:nvPr/>
        </p:nvSpPr>
        <p:spPr>
          <a:xfrm>
            <a:off x="1861298" y="5316232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3A82DBA1-AB7B-0E4A-B6EC-1D4D532E0487}"/>
              </a:ext>
            </a:extLst>
          </p:cNvPr>
          <p:cNvSpPr>
            <a:spLocks noChangeAspect="1"/>
          </p:cNvSpPr>
          <p:nvPr/>
        </p:nvSpPr>
        <p:spPr>
          <a:xfrm>
            <a:off x="2134419" y="507691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1B8C4CE4-267E-BD46-9A3A-8D992CF5D1A1}"/>
              </a:ext>
            </a:extLst>
          </p:cNvPr>
          <p:cNvSpPr>
            <a:spLocks noChangeAspect="1"/>
          </p:cNvSpPr>
          <p:nvPr/>
        </p:nvSpPr>
        <p:spPr>
          <a:xfrm>
            <a:off x="2398529" y="5362712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2454CB49-89CF-6B4D-8C9B-8F6ABEF660C0}"/>
              </a:ext>
            </a:extLst>
          </p:cNvPr>
          <p:cNvSpPr>
            <a:spLocks noChangeAspect="1"/>
          </p:cNvSpPr>
          <p:nvPr/>
        </p:nvSpPr>
        <p:spPr>
          <a:xfrm>
            <a:off x="2669757" y="4967969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673D1E9-B64A-1A45-B4C8-E08ACE3A6322}"/>
              </a:ext>
            </a:extLst>
          </p:cNvPr>
          <p:cNvSpPr>
            <a:spLocks noChangeAspect="1"/>
          </p:cNvSpPr>
          <p:nvPr/>
        </p:nvSpPr>
        <p:spPr>
          <a:xfrm>
            <a:off x="3199926" y="507446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C18768AA-285B-E44E-9EE1-63B765DFC721}"/>
              </a:ext>
            </a:extLst>
          </p:cNvPr>
          <p:cNvSpPr>
            <a:spLocks noChangeAspect="1"/>
          </p:cNvSpPr>
          <p:nvPr/>
        </p:nvSpPr>
        <p:spPr>
          <a:xfrm>
            <a:off x="3677138" y="498326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5BD2E7C2-7EAD-BA4C-B677-16BF3AC9FD27}"/>
              </a:ext>
            </a:extLst>
          </p:cNvPr>
          <p:cNvSpPr>
            <a:spLocks noChangeAspect="1"/>
          </p:cNvSpPr>
          <p:nvPr/>
        </p:nvSpPr>
        <p:spPr>
          <a:xfrm>
            <a:off x="2936087" y="5403099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2AC95650-E430-C74A-8D2E-F0D389048A6B}"/>
              </a:ext>
            </a:extLst>
          </p:cNvPr>
          <p:cNvSpPr>
            <a:spLocks noChangeAspect="1"/>
          </p:cNvSpPr>
          <p:nvPr/>
        </p:nvSpPr>
        <p:spPr>
          <a:xfrm>
            <a:off x="3415912" y="5317401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8EFF340-B194-964D-9444-A3103B564CC8}"/>
              </a:ext>
            </a:extLst>
          </p:cNvPr>
          <p:cNvSpPr txBox="1"/>
          <p:nvPr/>
        </p:nvSpPr>
        <p:spPr>
          <a:xfrm>
            <a:off x="2249913" y="57356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01A2D87-8F0B-9D4E-93B0-2C7851807EC6}"/>
              </a:ext>
            </a:extLst>
          </p:cNvPr>
          <p:cNvSpPr txBox="1"/>
          <p:nvPr/>
        </p:nvSpPr>
        <p:spPr>
          <a:xfrm>
            <a:off x="3262988" y="57356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665269C-FAB1-3648-B9C8-6C3E4A610CFD}"/>
              </a:ext>
            </a:extLst>
          </p:cNvPr>
          <p:cNvSpPr txBox="1"/>
          <p:nvPr/>
        </p:nvSpPr>
        <p:spPr>
          <a:xfrm>
            <a:off x="2779651" y="57356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B768E497-23FB-3644-B93D-160777BEEAD2}"/>
              </a:ext>
            </a:extLst>
          </p:cNvPr>
          <p:cNvSpPr txBox="1"/>
          <p:nvPr/>
        </p:nvSpPr>
        <p:spPr>
          <a:xfrm>
            <a:off x="2685527" y="5871759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5343BD4-F888-8B46-BA80-3C1EFBC66BBA}"/>
              </a:ext>
            </a:extLst>
          </p:cNvPr>
          <p:cNvSpPr txBox="1"/>
          <p:nvPr/>
        </p:nvSpPr>
        <p:spPr>
          <a:xfrm>
            <a:off x="3450539" y="4587898"/>
            <a:ext cx="51348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Warming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11969FAC-228C-8347-8DCD-34A3CC980D76}"/>
              </a:ext>
            </a:extLst>
          </p:cNvPr>
          <p:cNvSpPr txBox="1"/>
          <p:nvPr/>
        </p:nvSpPr>
        <p:spPr>
          <a:xfrm>
            <a:off x="3454803" y="5535948"/>
            <a:ext cx="51348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Cooling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FC96F41F-732B-554E-A9EA-ADCDCC215A1E}"/>
              </a:ext>
            </a:extLst>
          </p:cNvPr>
          <p:cNvCxnSpPr>
            <a:cxnSpLocks/>
          </p:cNvCxnSpPr>
          <p:nvPr/>
        </p:nvCxnSpPr>
        <p:spPr>
          <a:xfrm flipV="1">
            <a:off x="3485213" y="4629323"/>
            <a:ext cx="0" cy="116368"/>
          </a:xfrm>
          <a:prstGeom prst="straightConnector1">
            <a:avLst/>
          </a:prstGeom>
          <a:ln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5AB5FB2-2EE9-E94C-854E-602A7487B20A}"/>
              </a:ext>
            </a:extLst>
          </p:cNvPr>
          <p:cNvCxnSpPr>
            <a:cxnSpLocks/>
          </p:cNvCxnSpPr>
          <p:nvPr/>
        </p:nvCxnSpPr>
        <p:spPr>
          <a:xfrm>
            <a:off x="3492190" y="5580182"/>
            <a:ext cx="0" cy="116287"/>
          </a:xfrm>
          <a:prstGeom prst="straightConnector1">
            <a:avLst/>
          </a:prstGeom>
          <a:ln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63BB0AA0-3751-8643-9299-8F292196DA3B}"/>
              </a:ext>
            </a:extLst>
          </p:cNvPr>
          <p:cNvGrpSpPr/>
          <p:nvPr/>
        </p:nvGrpSpPr>
        <p:grpSpPr>
          <a:xfrm>
            <a:off x="1804293" y="6142595"/>
            <a:ext cx="2135981" cy="1148722"/>
            <a:chOff x="1754567" y="2653126"/>
            <a:chExt cx="2135981" cy="2135982"/>
          </a:xfrm>
        </p:grpSpPr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5C4C654A-FDE3-2440-9620-200854EDC70B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A68F917C-87D1-004E-ABC1-FDB36DC35B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10D261CA-8D7E-E94D-9241-8E4D798E8418}"/>
              </a:ext>
            </a:extLst>
          </p:cNvPr>
          <p:cNvSpPr txBox="1"/>
          <p:nvPr/>
        </p:nvSpPr>
        <p:spPr>
          <a:xfrm rot="16200000">
            <a:off x="1192861" y="6538133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62D51330-2235-1C4C-976A-A7B007088E44}"/>
              </a:ext>
            </a:extLst>
          </p:cNvPr>
          <p:cNvGrpSpPr/>
          <p:nvPr/>
        </p:nvGrpSpPr>
        <p:grpSpPr>
          <a:xfrm>
            <a:off x="1826722" y="6516588"/>
            <a:ext cx="2081486" cy="432542"/>
            <a:chOff x="1834146" y="2114709"/>
            <a:chExt cx="1727293" cy="432542"/>
          </a:xfrm>
        </p:grpSpPr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F9C235E7-BDCB-B340-8009-122831528E91}"/>
                </a:ext>
              </a:extLst>
            </p:cNvPr>
            <p:cNvSpPr/>
            <p:nvPr/>
          </p:nvSpPr>
          <p:spPr>
            <a:xfrm>
              <a:off x="1834146" y="2225274"/>
              <a:ext cx="446427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5156A640-0F6F-E041-99D4-6F2DC2B3E1B7}"/>
                </a:ext>
              </a:extLst>
            </p:cNvPr>
            <p:cNvSpPr/>
            <p:nvPr/>
          </p:nvSpPr>
          <p:spPr>
            <a:xfrm>
              <a:off x="2279854" y="2114709"/>
              <a:ext cx="446427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6D04AFA6-E191-E843-A3FF-8D00A237952E}"/>
                </a:ext>
              </a:extLst>
            </p:cNvPr>
            <p:cNvSpPr/>
            <p:nvPr/>
          </p:nvSpPr>
          <p:spPr>
            <a:xfrm>
              <a:off x="2719416" y="2221261"/>
              <a:ext cx="403180" cy="3259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693987"/>
                <a:gd name="connsiteY0" fmla="*/ 937383 h 1002164"/>
                <a:gd name="connsiteX1" fmla="*/ 181708 w 1693987"/>
                <a:gd name="connsiteY1" fmla="*/ 1001860 h 1002164"/>
                <a:gd name="connsiteX2" fmla="*/ 410308 w 1693987"/>
                <a:gd name="connsiteY2" fmla="*/ 913937 h 1002164"/>
                <a:gd name="connsiteX3" fmla="*/ 586154 w 1693987"/>
                <a:gd name="connsiteY3" fmla="*/ 972552 h 1002164"/>
                <a:gd name="connsiteX4" fmla="*/ 756139 w 1693987"/>
                <a:gd name="connsiteY4" fmla="*/ 790844 h 1002164"/>
                <a:gd name="connsiteX5" fmla="*/ 1084385 w 1693987"/>
                <a:gd name="connsiteY5" fmla="*/ 5398 h 1002164"/>
                <a:gd name="connsiteX6" fmla="*/ 1459523 w 1693987"/>
                <a:gd name="connsiteY6" fmla="*/ 456737 h 1002164"/>
                <a:gd name="connsiteX7" fmla="*/ 1693985 w 1693987"/>
                <a:gd name="connsiteY7" fmla="*/ 702921 h 100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3987" h="1002164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24F87B6A-F23F-C847-88A3-FB704FEC3AC0}"/>
                </a:ext>
              </a:extLst>
            </p:cNvPr>
            <p:cNvSpPr/>
            <p:nvPr/>
          </p:nvSpPr>
          <p:spPr>
            <a:xfrm>
              <a:off x="3115012" y="2131571"/>
              <a:ext cx="446427" cy="355447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39975 w 1875692"/>
                <a:gd name="connsiteY2" fmla="*/ 988485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08379" y="993343"/>
                    <a:pt x="181708" y="1001860"/>
                  </a:cubicBezTo>
                  <a:cubicBezTo>
                    <a:pt x="255037" y="1010377"/>
                    <a:pt x="372567" y="993370"/>
                    <a:pt x="439975" y="988485"/>
                  </a:cubicBezTo>
                  <a:cubicBezTo>
                    <a:pt x="507383" y="983600"/>
                    <a:pt x="533460" y="1005492"/>
                    <a:pt x="586154" y="972552"/>
                  </a:cubicBezTo>
                  <a:cubicBezTo>
                    <a:pt x="638848" y="939612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4" name="Oval 293">
            <a:extLst>
              <a:ext uri="{FF2B5EF4-FFF2-40B4-BE49-F238E27FC236}">
                <a16:creationId xmlns:a16="http://schemas.microsoft.com/office/drawing/2014/main" id="{1F4C361A-7947-8F4D-90CA-331B68C29879}"/>
              </a:ext>
            </a:extLst>
          </p:cNvPr>
          <p:cNvSpPr>
            <a:spLocks noChangeAspect="1"/>
          </p:cNvSpPr>
          <p:nvPr/>
        </p:nvSpPr>
        <p:spPr>
          <a:xfrm>
            <a:off x="1860851" y="6849477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DFFBD3F6-0B77-5F48-9D4D-AB86AD05A214}"/>
              </a:ext>
            </a:extLst>
          </p:cNvPr>
          <p:cNvSpPr>
            <a:spLocks noChangeAspect="1"/>
          </p:cNvSpPr>
          <p:nvPr/>
        </p:nvSpPr>
        <p:spPr>
          <a:xfrm>
            <a:off x="2133972" y="661016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260310AA-F7CF-6E4F-9E55-DC03218CC8DE}"/>
              </a:ext>
            </a:extLst>
          </p:cNvPr>
          <p:cNvSpPr>
            <a:spLocks noChangeAspect="1"/>
          </p:cNvSpPr>
          <p:nvPr/>
        </p:nvSpPr>
        <p:spPr>
          <a:xfrm>
            <a:off x="2398082" y="6895957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2F9798F8-7325-1342-A86F-80193006B04B}"/>
              </a:ext>
            </a:extLst>
          </p:cNvPr>
          <p:cNvSpPr>
            <a:spLocks noChangeAspect="1"/>
          </p:cNvSpPr>
          <p:nvPr/>
        </p:nvSpPr>
        <p:spPr>
          <a:xfrm>
            <a:off x="2669310" y="6501214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8780F085-08DA-6D4A-8FFF-BCF45BA9811C}"/>
              </a:ext>
            </a:extLst>
          </p:cNvPr>
          <p:cNvSpPr>
            <a:spLocks noChangeAspect="1"/>
          </p:cNvSpPr>
          <p:nvPr/>
        </p:nvSpPr>
        <p:spPr>
          <a:xfrm>
            <a:off x="3199479" y="660771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18230411-BE9F-234D-B896-CF7BD9533F4F}"/>
              </a:ext>
            </a:extLst>
          </p:cNvPr>
          <p:cNvSpPr>
            <a:spLocks noChangeAspect="1"/>
          </p:cNvSpPr>
          <p:nvPr/>
        </p:nvSpPr>
        <p:spPr>
          <a:xfrm>
            <a:off x="3676691" y="651650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313A6F5B-7B7F-3D42-AA65-FB3C25B97626}"/>
              </a:ext>
            </a:extLst>
          </p:cNvPr>
          <p:cNvSpPr>
            <a:spLocks noChangeAspect="1"/>
          </p:cNvSpPr>
          <p:nvPr/>
        </p:nvSpPr>
        <p:spPr>
          <a:xfrm>
            <a:off x="2935640" y="6936344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E263D18E-90EB-EC46-A85D-A843BB15F0C9}"/>
              </a:ext>
            </a:extLst>
          </p:cNvPr>
          <p:cNvSpPr>
            <a:spLocks noChangeAspect="1"/>
          </p:cNvSpPr>
          <p:nvPr/>
        </p:nvSpPr>
        <p:spPr>
          <a:xfrm>
            <a:off x="3415465" y="685064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455AA878-B144-D14F-BA63-DA0DFCE88685}"/>
              </a:ext>
            </a:extLst>
          </p:cNvPr>
          <p:cNvSpPr txBox="1"/>
          <p:nvPr/>
        </p:nvSpPr>
        <p:spPr>
          <a:xfrm>
            <a:off x="2249466" y="7268933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BF52B88-EFB9-0243-B62C-4C7CC535A6E4}"/>
              </a:ext>
            </a:extLst>
          </p:cNvPr>
          <p:cNvSpPr txBox="1"/>
          <p:nvPr/>
        </p:nvSpPr>
        <p:spPr>
          <a:xfrm>
            <a:off x="3262541" y="7268933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9BC2765-4CA0-3442-A6A6-73552706A6E5}"/>
              </a:ext>
            </a:extLst>
          </p:cNvPr>
          <p:cNvSpPr txBox="1"/>
          <p:nvPr/>
        </p:nvSpPr>
        <p:spPr>
          <a:xfrm>
            <a:off x="2779204" y="7268933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FB273EC3-73E5-8F4F-BE70-5DA77DD675AA}"/>
              </a:ext>
            </a:extLst>
          </p:cNvPr>
          <p:cNvCxnSpPr>
            <a:cxnSpLocks/>
            <a:stCxn id="295" idx="6"/>
          </p:cNvCxnSpPr>
          <p:nvPr/>
        </p:nvCxnSpPr>
        <p:spPr>
          <a:xfrm flipV="1">
            <a:off x="2161404" y="6514931"/>
            <a:ext cx="498903" cy="108946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0CC39CCD-8182-6A4B-B913-D1ABA884934F}"/>
              </a:ext>
            </a:extLst>
          </p:cNvPr>
          <p:cNvCxnSpPr>
            <a:cxnSpLocks/>
            <a:endCxn id="298" idx="2"/>
          </p:cNvCxnSpPr>
          <p:nvPr/>
        </p:nvCxnSpPr>
        <p:spPr>
          <a:xfrm>
            <a:off x="2685992" y="6512297"/>
            <a:ext cx="513487" cy="10913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5B3AE4E7-959D-8644-9922-5AD06787C48B}"/>
              </a:ext>
            </a:extLst>
          </p:cNvPr>
          <p:cNvCxnSpPr>
            <a:cxnSpLocks/>
            <a:endCxn id="296" idx="4"/>
          </p:cNvCxnSpPr>
          <p:nvPr/>
        </p:nvCxnSpPr>
        <p:spPr>
          <a:xfrm>
            <a:off x="1873931" y="6873974"/>
            <a:ext cx="537867" cy="49415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CD1FAE90-6638-D44E-8C7D-7390C428159B}"/>
              </a:ext>
            </a:extLst>
          </p:cNvPr>
          <p:cNvCxnSpPr>
            <a:cxnSpLocks/>
            <a:endCxn id="301" idx="3"/>
          </p:cNvCxnSpPr>
          <p:nvPr/>
        </p:nvCxnSpPr>
        <p:spPr>
          <a:xfrm flipV="1">
            <a:off x="2949354" y="6874061"/>
            <a:ext cx="470128" cy="8222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7C054137-9BED-724A-B4EC-B8AE9E343E27}"/>
              </a:ext>
            </a:extLst>
          </p:cNvPr>
          <p:cNvSpPr txBox="1"/>
          <p:nvPr/>
        </p:nvSpPr>
        <p:spPr>
          <a:xfrm>
            <a:off x="3349829" y="6121143"/>
            <a:ext cx="655103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Absolute temperature change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FED289F6-B860-CE42-9D53-557BC7F2C898}"/>
              </a:ext>
            </a:extLst>
          </p:cNvPr>
          <p:cNvCxnSpPr>
            <a:cxnSpLocks/>
          </p:cNvCxnSpPr>
          <p:nvPr/>
        </p:nvCxnSpPr>
        <p:spPr>
          <a:xfrm flipV="1">
            <a:off x="3400964" y="6232436"/>
            <a:ext cx="0" cy="1054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C9499DF2-75EE-A649-8840-C67B660E98B2}"/>
              </a:ext>
            </a:extLst>
          </p:cNvPr>
          <p:cNvCxnSpPr>
            <a:stCxn id="247" idx="2"/>
            <a:endCxn id="249" idx="5"/>
          </p:cNvCxnSpPr>
          <p:nvPr/>
        </p:nvCxnSpPr>
        <p:spPr>
          <a:xfrm>
            <a:off x="1861298" y="5329948"/>
            <a:ext cx="560646" cy="56179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ACCA132D-A7D0-CF44-B57C-72A74E53F71C}"/>
              </a:ext>
            </a:extLst>
          </p:cNvPr>
          <p:cNvSpPr txBox="1"/>
          <p:nvPr/>
        </p:nvSpPr>
        <p:spPr>
          <a:xfrm>
            <a:off x="2710579" y="737279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8D005EFC-6DD8-C141-BA93-9D0585A056D5}"/>
              </a:ext>
            </a:extLst>
          </p:cNvPr>
          <p:cNvCxnSpPr>
            <a:cxnSpLocks/>
          </p:cNvCxnSpPr>
          <p:nvPr/>
        </p:nvCxnSpPr>
        <p:spPr>
          <a:xfrm flipV="1">
            <a:off x="2135314" y="4999283"/>
            <a:ext cx="538442" cy="98646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BCEDA1CD-F635-8448-898D-352E2CED82BA}"/>
              </a:ext>
            </a:extLst>
          </p:cNvPr>
          <p:cNvCxnSpPr>
            <a:cxnSpLocks/>
            <a:endCxn id="251" idx="5"/>
          </p:cNvCxnSpPr>
          <p:nvPr/>
        </p:nvCxnSpPr>
        <p:spPr>
          <a:xfrm>
            <a:off x="2682297" y="4988199"/>
            <a:ext cx="541044" cy="109682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77C63015-A7CE-2B43-A11E-48606FAD7C63}"/>
              </a:ext>
            </a:extLst>
          </p:cNvPr>
          <p:cNvCxnSpPr>
            <a:cxnSpLocks/>
            <a:endCxn id="252" idx="4"/>
          </p:cNvCxnSpPr>
          <p:nvPr/>
        </p:nvCxnSpPr>
        <p:spPr>
          <a:xfrm flipV="1">
            <a:off x="3206903" y="5010693"/>
            <a:ext cx="483951" cy="85042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A8E241A-5576-C84F-BB42-89F4A2306D77}"/>
              </a:ext>
            </a:extLst>
          </p:cNvPr>
          <p:cNvCxnSpPr>
            <a:cxnSpLocks/>
          </p:cNvCxnSpPr>
          <p:nvPr/>
        </p:nvCxnSpPr>
        <p:spPr>
          <a:xfrm flipV="1">
            <a:off x="2405020" y="4986791"/>
            <a:ext cx="0" cy="111651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6512A27-6B99-0A4F-AFB9-64EF6E879E18}"/>
              </a:ext>
            </a:extLst>
          </p:cNvPr>
          <p:cNvCxnSpPr>
            <a:cxnSpLocks/>
          </p:cNvCxnSpPr>
          <p:nvPr/>
        </p:nvCxnSpPr>
        <p:spPr>
          <a:xfrm>
            <a:off x="2943673" y="4986791"/>
            <a:ext cx="0" cy="106819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FB760943-2B34-D841-BF8C-78C1103A2614}"/>
              </a:ext>
            </a:extLst>
          </p:cNvPr>
          <p:cNvCxnSpPr>
            <a:cxnSpLocks/>
          </p:cNvCxnSpPr>
          <p:nvPr/>
        </p:nvCxnSpPr>
        <p:spPr>
          <a:xfrm>
            <a:off x="2144972" y="5330019"/>
            <a:ext cx="0" cy="90428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F22554F5-DDE2-7A4C-B31D-2AB75CB3F955}"/>
              </a:ext>
            </a:extLst>
          </p:cNvPr>
          <p:cNvCxnSpPr>
            <a:cxnSpLocks/>
          </p:cNvCxnSpPr>
          <p:nvPr/>
        </p:nvCxnSpPr>
        <p:spPr>
          <a:xfrm flipV="1">
            <a:off x="3213521" y="5344737"/>
            <a:ext cx="121" cy="85197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313BBB71-50EA-A942-8A1E-4DF8445E9894}"/>
              </a:ext>
            </a:extLst>
          </p:cNvPr>
          <p:cNvCxnSpPr>
            <a:cxnSpLocks/>
          </p:cNvCxnSpPr>
          <p:nvPr/>
        </p:nvCxnSpPr>
        <p:spPr>
          <a:xfrm>
            <a:off x="2689808" y="5370367"/>
            <a:ext cx="0" cy="90428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E8DF41FA-80CD-DC47-9D9E-F767B2E2C1A7}"/>
              </a:ext>
            </a:extLst>
          </p:cNvPr>
          <p:cNvCxnSpPr>
            <a:cxnSpLocks/>
          </p:cNvCxnSpPr>
          <p:nvPr/>
        </p:nvCxnSpPr>
        <p:spPr>
          <a:xfrm flipV="1">
            <a:off x="3444604" y="4994510"/>
            <a:ext cx="121" cy="85197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B496CB9B-76B7-9142-8C70-310B3944D85F}"/>
              </a:ext>
            </a:extLst>
          </p:cNvPr>
          <p:cNvCxnSpPr>
            <a:cxnSpLocks/>
          </p:cNvCxnSpPr>
          <p:nvPr/>
        </p:nvCxnSpPr>
        <p:spPr>
          <a:xfrm flipV="1">
            <a:off x="2434675" y="6514930"/>
            <a:ext cx="0" cy="10997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5A449E83-FF09-2946-8A06-8C6F302DDC38}"/>
              </a:ext>
            </a:extLst>
          </p:cNvPr>
          <p:cNvCxnSpPr>
            <a:cxnSpLocks/>
          </p:cNvCxnSpPr>
          <p:nvPr/>
        </p:nvCxnSpPr>
        <p:spPr>
          <a:xfrm flipV="1">
            <a:off x="2154141" y="6857137"/>
            <a:ext cx="0" cy="6376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3921E250-1EAF-E34F-9415-0E2799992583}"/>
              </a:ext>
            </a:extLst>
          </p:cNvPr>
          <p:cNvCxnSpPr>
            <a:cxnSpLocks/>
          </p:cNvCxnSpPr>
          <p:nvPr/>
        </p:nvCxnSpPr>
        <p:spPr>
          <a:xfrm flipV="1">
            <a:off x="2949803" y="6506932"/>
            <a:ext cx="0" cy="11449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E7C4B2F6-0B0B-B447-8021-60995D1A298C}"/>
              </a:ext>
            </a:extLst>
          </p:cNvPr>
          <p:cNvCxnSpPr>
            <a:cxnSpLocks/>
          </p:cNvCxnSpPr>
          <p:nvPr/>
        </p:nvCxnSpPr>
        <p:spPr>
          <a:xfrm flipH="1" flipV="1">
            <a:off x="3436605" y="6528646"/>
            <a:ext cx="2795" cy="10078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F04F34AE-C0D1-0C41-B0E4-776DD97A158D}"/>
              </a:ext>
            </a:extLst>
          </p:cNvPr>
          <p:cNvCxnSpPr>
            <a:cxnSpLocks/>
            <a:endCxn id="300" idx="4"/>
          </p:cNvCxnSpPr>
          <p:nvPr/>
        </p:nvCxnSpPr>
        <p:spPr>
          <a:xfrm>
            <a:off x="2413960" y="6907991"/>
            <a:ext cx="535396" cy="55785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7404A4CF-96E7-514E-A291-387E04F55720}"/>
              </a:ext>
            </a:extLst>
          </p:cNvPr>
          <p:cNvCxnSpPr>
            <a:cxnSpLocks/>
            <a:endCxn id="299" idx="5"/>
          </p:cNvCxnSpPr>
          <p:nvPr/>
        </p:nvCxnSpPr>
        <p:spPr>
          <a:xfrm flipV="1">
            <a:off x="3211950" y="6539921"/>
            <a:ext cx="488156" cy="7603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85C43665-7676-1343-B034-3E178E600010}"/>
              </a:ext>
            </a:extLst>
          </p:cNvPr>
          <p:cNvCxnSpPr>
            <a:cxnSpLocks/>
          </p:cNvCxnSpPr>
          <p:nvPr/>
        </p:nvCxnSpPr>
        <p:spPr>
          <a:xfrm flipH="1" flipV="1">
            <a:off x="2689479" y="6876495"/>
            <a:ext cx="2795" cy="10078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2F1DED9E-8095-B44F-80DB-0C9938907635}"/>
              </a:ext>
            </a:extLst>
          </p:cNvPr>
          <p:cNvCxnSpPr>
            <a:cxnSpLocks/>
          </p:cNvCxnSpPr>
          <p:nvPr/>
        </p:nvCxnSpPr>
        <p:spPr>
          <a:xfrm flipH="1" flipV="1">
            <a:off x="3234083" y="6876909"/>
            <a:ext cx="2795" cy="10078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F8FA0617-BFC0-B14C-9BB5-43C3164226C0}"/>
              </a:ext>
            </a:extLst>
          </p:cNvPr>
          <p:cNvCxnSpPr>
            <a:cxnSpLocks/>
          </p:cNvCxnSpPr>
          <p:nvPr/>
        </p:nvCxnSpPr>
        <p:spPr>
          <a:xfrm>
            <a:off x="2405202" y="5379722"/>
            <a:ext cx="544601" cy="50809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82123B78-1602-3348-9237-5217C32D87A9}"/>
              </a:ext>
            </a:extLst>
          </p:cNvPr>
          <p:cNvCxnSpPr>
            <a:cxnSpLocks/>
          </p:cNvCxnSpPr>
          <p:nvPr/>
        </p:nvCxnSpPr>
        <p:spPr>
          <a:xfrm flipV="1">
            <a:off x="2949307" y="5336648"/>
            <a:ext cx="475808" cy="8235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8993DD4D-F783-4541-866B-13E6BE1D0120}"/>
              </a:ext>
            </a:extLst>
          </p:cNvPr>
          <p:cNvGrpSpPr/>
          <p:nvPr/>
        </p:nvGrpSpPr>
        <p:grpSpPr>
          <a:xfrm>
            <a:off x="4145678" y="3128757"/>
            <a:ext cx="2135981" cy="1148722"/>
            <a:chOff x="1754567" y="2653126"/>
            <a:chExt cx="2135981" cy="2135982"/>
          </a:xfrm>
        </p:grpSpPr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D9880E1F-2B9E-684B-9F2E-01A754711A47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A689BDD2-53DE-E54F-A1B8-EC26F7AAFE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1" name="TextBox 370">
            <a:extLst>
              <a:ext uri="{FF2B5EF4-FFF2-40B4-BE49-F238E27FC236}">
                <a16:creationId xmlns:a16="http://schemas.microsoft.com/office/drawing/2014/main" id="{DC42041B-43B3-E041-B45E-62255B74E327}"/>
              </a:ext>
            </a:extLst>
          </p:cNvPr>
          <p:cNvSpPr txBox="1"/>
          <p:nvPr/>
        </p:nvSpPr>
        <p:spPr>
          <a:xfrm rot="16200000">
            <a:off x="3587145" y="352429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B704D98D-FD25-754C-8B3A-8ECEE3780DB1}"/>
              </a:ext>
            </a:extLst>
          </p:cNvPr>
          <p:cNvSpPr txBox="1"/>
          <p:nvPr/>
        </p:nvSpPr>
        <p:spPr>
          <a:xfrm>
            <a:off x="5065647" y="4268660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A24993DA-E381-CC49-AFC6-E7B8A8AFD464}"/>
              </a:ext>
            </a:extLst>
          </p:cNvPr>
          <p:cNvGrpSpPr/>
          <p:nvPr/>
        </p:nvGrpSpPr>
        <p:grpSpPr>
          <a:xfrm>
            <a:off x="4205896" y="3442348"/>
            <a:ext cx="1942350" cy="779469"/>
            <a:chOff x="4273905" y="3487376"/>
            <a:chExt cx="1075073" cy="431429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CF4651C6-173D-4B48-8706-FC17AA57D295}"/>
                </a:ext>
              </a:extLst>
            </p:cNvPr>
            <p:cNvSpPr/>
            <p:nvPr/>
          </p:nvSpPr>
          <p:spPr>
            <a:xfrm>
              <a:off x="4273905" y="3613315"/>
              <a:ext cx="537970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Freeform 373">
              <a:extLst>
                <a:ext uri="{FF2B5EF4-FFF2-40B4-BE49-F238E27FC236}">
                  <a16:creationId xmlns:a16="http://schemas.microsoft.com/office/drawing/2014/main" id="{8AE37AAF-5291-4349-AB50-A650DE34FF56}"/>
                </a:ext>
              </a:extLst>
            </p:cNvPr>
            <p:cNvSpPr/>
            <p:nvPr/>
          </p:nvSpPr>
          <p:spPr>
            <a:xfrm>
              <a:off x="4811008" y="3502750"/>
              <a:ext cx="537970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F95FB878-7A01-1541-8D00-3E7F93A4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8034" y="3835639"/>
              <a:ext cx="27432" cy="27432"/>
            </a:xfrm>
            <a:prstGeom prst="ellipse">
              <a:avLst/>
            </a:prstGeom>
            <a:solidFill>
              <a:srgbClr val="2F61FF"/>
            </a:solidFill>
            <a:ln>
              <a:solidFill>
                <a:srgbClr val="434DF3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82A0D134-291B-6643-817D-2B057EB32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1155" y="3596323"/>
              <a:ext cx="27432" cy="27432"/>
            </a:xfrm>
            <a:prstGeom prst="ellipse">
              <a:avLst/>
            </a:prstGeom>
            <a:solidFill>
              <a:srgbClr val="FF120F"/>
            </a:solidFill>
            <a:ln>
              <a:solidFill>
                <a:srgbClr val="FF120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412B80F1-22D5-4F46-88CD-10CC98B81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5265" y="3882119"/>
              <a:ext cx="27432" cy="27432"/>
            </a:xfrm>
            <a:prstGeom prst="ellipse">
              <a:avLst/>
            </a:prstGeom>
            <a:solidFill>
              <a:srgbClr val="2F61FF"/>
            </a:solidFill>
            <a:ln>
              <a:solidFill>
                <a:srgbClr val="434DF3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78177981-8A98-CB44-8F09-4400351A11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6493" y="3487376"/>
              <a:ext cx="27432" cy="27432"/>
            </a:xfrm>
            <a:prstGeom prst="ellipse">
              <a:avLst/>
            </a:prstGeom>
            <a:solidFill>
              <a:srgbClr val="FF120F"/>
            </a:solidFill>
            <a:ln>
              <a:solidFill>
                <a:srgbClr val="FF120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3C823550-F996-AD49-A42F-2E66278C3153}"/>
                </a:ext>
              </a:extLst>
            </p:cNvPr>
            <p:cNvCxnSpPr>
              <a:cxnSpLocks/>
            </p:cNvCxnSpPr>
            <p:nvPr/>
          </p:nvCxnSpPr>
          <p:spPr>
            <a:xfrm>
              <a:off x="4592192" y="3610747"/>
              <a:ext cx="0" cy="2377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81DF0B5B-EEE0-DE43-8C97-394E99044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302" y="3846437"/>
              <a:ext cx="7037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4A508AAA-3A2B-3F45-BBE3-14A092A00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302" y="3614041"/>
              <a:ext cx="7037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60E321D7-C6B0-004D-A41A-939AC62EAFFD}"/>
                </a:ext>
              </a:extLst>
            </p:cNvPr>
            <p:cNvCxnSpPr>
              <a:cxnSpLocks/>
            </p:cNvCxnSpPr>
            <p:nvPr/>
          </p:nvCxnSpPr>
          <p:spPr>
            <a:xfrm>
              <a:off x="5132374" y="3502433"/>
              <a:ext cx="0" cy="3900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31F3A672-58A6-B145-BE8E-97AE7CF6F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1484" y="3896682"/>
              <a:ext cx="7037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31155058-FE33-DB46-B62F-45440FBCFC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1484" y="3505727"/>
              <a:ext cx="7037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C842B8FE-7F6B-CF4A-9F0F-C32E1AB691FF}"/>
                </a:ext>
              </a:extLst>
            </p:cNvPr>
            <p:cNvCxnSpPr>
              <a:cxnSpLocks/>
              <a:endCxn id="377" idx="6"/>
            </p:cNvCxnSpPr>
            <p:nvPr/>
          </p:nvCxnSpPr>
          <p:spPr>
            <a:xfrm flipH="1">
              <a:off x="4335466" y="3849355"/>
              <a:ext cx="245690" cy="0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D3CD97A3-0D8F-9948-948A-953C203A69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5794" y="3893494"/>
              <a:ext cx="276580" cy="0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8" name="TextBox 407">
            <a:extLst>
              <a:ext uri="{FF2B5EF4-FFF2-40B4-BE49-F238E27FC236}">
                <a16:creationId xmlns:a16="http://schemas.microsoft.com/office/drawing/2014/main" id="{A4A4F997-A1B6-074A-977B-8708BA384AEF}"/>
              </a:ext>
            </a:extLst>
          </p:cNvPr>
          <p:cNvSpPr txBox="1"/>
          <p:nvPr/>
        </p:nvSpPr>
        <p:spPr>
          <a:xfrm>
            <a:off x="4230774" y="3081805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Lower seasonality 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 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More arrivals,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Fewer departures</a:t>
            </a:r>
            <a:endParaRPr lang="en-US" sz="700" dirty="0">
              <a:latin typeface="Helvetica" pitchFamily="2" charset="0"/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91D1E4E8-78DE-0F41-A935-AD248E5C9C60}"/>
              </a:ext>
            </a:extLst>
          </p:cNvPr>
          <p:cNvSpPr txBox="1"/>
          <p:nvPr/>
        </p:nvSpPr>
        <p:spPr>
          <a:xfrm>
            <a:off x="5283001" y="3055473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Higher seasonality 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 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Fewer arrivals,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More departures</a:t>
            </a:r>
            <a:endParaRPr lang="en-US" sz="700" dirty="0">
              <a:latin typeface="Helvetica" pitchFamily="2" charset="0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C2DECDA2-78E4-5E4C-8A2D-00CF4F219B0A}"/>
              </a:ext>
            </a:extLst>
          </p:cNvPr>
          <p:cNvSpPr txBox="1"/>
          <p:nvPr/>
        </p:nvSpPr>
        <p:spPr>
          <a:xfrm>
            <a:off x="5076456" y="4398840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D36D4307-5188-584D-9184-ADD74D02E143}"/>
              </a:ext>
            </a:extLst>
          </p:cNvPr>
          <p:cNvSpPr txBox="1"/>
          <p:nvPr/>
        </p:nvSpPr>
        <p:spPr>
          <a:xfrm>
            <a:off x="6084644" y="4270964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B856EF3A-4D42-6A46-BC06-A3D008C14990}"/>
              </a:ext>
            </a:extLst>
          </p:cNvPr>
          <p:cNvGrpSpPr/>
          <p:nvPr/>
        </p:nvGrpSpPr>
        <p:grpSpPr>
          <a:xfrm>
            <a:off x="5193704" y="4650797"/>
            <a:ext cx="1073425" cy="1148722"/>
            <a:chOff x="1754567" y="2653126"/>
            <a:chExt cx="2135981" cy="2135982"/>
          </a:xfrm>
        </p:grpSpPr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D3A306E8-523A-1441-98EC-BB72D32E585B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F1F50827-D627-EA45-ACFA-4F71AD75C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5" name="TextBox 414">
            <a:extLst>
              <a:ext uri="{FF2B5EF4-FFF2-40B4-BE49-F238E27FC236}">
                <a16:creationId xmlns:a16="http://schemas.microsoft.com/office/drawing/2014/main" id="{0C3ED36D-1216-4D43-89EB-319A2837B816}"/>
              </a:ext>
            </a:extLst>
          </p:cNvPr>
          <p:cNvSpPr txBox="1"/>
          <p:nvPr/>
        </p:nvSpPr>
        <p:spPr>
          <a:xfrm>
            <a:off x="5348313" y="5767299"/>
            <a:ext cx="9402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Marine Diversity</a:t>
            </a:r>
          </a:p>
        </p:txBody>
      </p:sp>
      <p:sp>
        <p:nvSpPr>
          <p:cNvPr id="416" name="Freeform 415">
            <a:extLst>
              <a:ext uri="{FF2B5EF4-FFF2-40B4-BE49-F238E27FC236}">
                <a16:creationId xmlns:a16="http://schemas.microsoft.com/office/drawing/2014/main" id="{68E2B39B-F18C-D74E-A564-F01662DE06F1}"/>
              </a:ext>
            </a:extLst>
          </p:cNvPr>
          <p:cNvSpPr/>
          <p:nvPr/>
        </p:nvSpPr>
        <p:spPr>
          <a:xfrm>
            <a:off x="5263971" y="4791634"/>
            <a:ext cx="582741" cy="929514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89" h="929514">
                <a:moveTo>
                  <a:pt x="0" y="0"/>
                </a:moveTo>
                <a:cubicBezTo>
                  <a:pt x="17003" y="98871"/>
                  <a:pt x="34006" y="197742"/>
                  <a:pt x="68013" y="279610"/>
                </a:cubicBezTo>
                <a:cubicBezTo>
                  <a:pt x="102020" y="361478"/>
                  <a:pt x="201521" y="424452"/>
                  <a:pt x="204040" y="491206"/>
                </a:cubicBezTo>
                <a:cubicBezTo>
                  <a:pt x="206559" y="557960"/>
                  <a:pt x="112096" y="607081"/>
                  <a:pt x="83127" y="680132"/>
                </a:cubicBezTo>
                <a:cubicBezTo>
                  <a:pt x="54158" y="753183"/>
                  <a:pt x="42193" y="841348"/>
                  <a:pt x="30228" y="929514"/>
                </a:cubicBezTo>
              </a:path>
            </a:pathLst>
          </a:custGeom>
          <a:ln w="12700">
            <a:solidFill>
              <a:srgbClr val="595959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Freeform 416">
            <a:extLst>
              <a:ext uri="{FF2B5EF4-FFF2-40B4-BE49-F238E27FC236}">
                <a16:creationId xmlns:a16="http://schemas.microsoft.com/office/drawing/2014/main" id="{1A6DF1F6-70C5-6F43-99C8-06DD63DBBE23}"/>
              </a:ext>
            </a:extLst>
          </p:cNvPr>
          <p:cNvSpPr/>
          <p:nvPr/>
        </p:nvSpPr>
        <p:spPr>
          <a:xfrm>
            <a:off x="5213494" y="4786187"/>
            <a:ext cx="831913" cy="942142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  <a:gd name="connsiteX0" fmla="*/ 0 w 204089"/>
              <a:gd name="connsiteY0" fmla="*/ 0 h 1132801"/>
              <a:gd name="connsiteX1" fmla="*/ 68013 w 204089"/>
              <a:gd name="connsiteY1" fmla="*/ 279610 h 1132801"/>
              <a:gd name="connsiteX2" fmla="*/ 204040 w 204089"/>
              <a:gd name="connsiteY2" fmla="*/ 491206 h 1132801"/>
              <a:gd name="connsiteX3" fmla="*/ 83127 w 204089"/>
              <a:gd name="connsiteY3" fmla="*/ 680132 h 1132801"/>
              <a:gd name="connsiteX4" fmla="*/ 15789 w 204089"/>
              <a:gd name="connsiteY4" fmla="*/ 1132801 h 1132801"/>
              <a:gd name="connsiteX0" fmla="*/ 0 w 204089"/>
              <a:gd name="connsiteY0" fmla="*/ 0 h 1132926"/>
              <a:gd name="connsiteX1" fmla="*/ 68013 w 204089"/>
              <a:gd name="connsiteY1" fmla="*/ 279610 h 1132926"/>
              <a:gd name="connsiteX2" fmla="*/ 204040 w 204089"/>
              <a:gd name="connsiteY2" fmla="*/ 491206 h 1132926"/>
              <a:gd name="connsiteX3" fmla="*/ 83127 w 204089"/>
              <a:gd name="connsiteY3" fmla="*/ 680132 h 1132926"/>
              <a:gd name="connsiteX4" fmla="*/ 15789 w 204089"/>
              <a:gd name="connsiteY4" fmla="*/ 1132801 h 1132926"/>
              <a:gd name="connsiteX0" fmla="*/ 0 w 218528"/>
              <a:gd name="connsiteY0" fmla="*/ 0 h 1411107"/>
              <a:gd name="connsiteX1" fmla="*/ 82452 w 218528"/>
              <a:gd name="connsiteY1" fmla="*/ 557791 h 1411107"/>
              <a:gd name="connsiteX2" fmla="*/ 218479 w 218528"/>
              <a:gd name="connsiteY2" fmla="*/ 769387 h 1411107"/>
              <a:gd name="connsiteX3" fmla="*/ 97566 w 218528"/>
              <a:gd name="connsiteY3" fmla="*/ 958313 h 1411107"/>
              <a:gd name="connsiteX4" fmla="*/ 30228 w 218528"/>
              <a:gd name="connsiteY4" fmla="*/ 1410982 h 1411107"/>
              <a:gd name="connsiteX0" fmla="*/ 0 w 218765"/>
              <a:gd name="connsiteY0" fmla="*/ 0 h 1411107"/>
              <a:gd name="connsiteX1" fmla="*/ 59975 w 218765"/>
              <a:gd name="connsiteY1" fmla="*/ 594132 h 1411107"/>
              <a:gd name="connsiteX2" fmla="*/ 218479 w 218765"/>
              <a:gd name="connsiteY2" fmla="*/ 769387 h 1411107"/>
              <a:gd name="connsiteX3" fmla="*/ 97566 w 218765"/>
              <a:gd name="connsiteY3" fmla="*/ 958313 h 1411107"/>
              <a:gd name="connsiteX4" fmla="*/ 30228 w 218765"/>
              <a:gd name="connsiteY4" fmla="*/ 1410982 h 1411107"/>
              <a:gd name="connsiteX0" fmla="*/ 0 w 218531"/>
              <a:gd name="connsiteY0" fmla="*/ 0 h 1411094"/>
              <a:gd name="connsiteX1" fmla="*/ 59975 w 218531"/>
              <a:gd name="connsiteY1" fmla="*/ 594132 h 1411094"/>
              <a:gd name="connsiteX2" fmla="*/ 218479 w 218531"/>
              <a:gd name="connsiteY2" fmla="*/ 769387 h 1411094"/>
              <a:gd name="connsiteX3" fmla="*/ 77132 w 218531"/>
              <a:gd name="connsiteY3" fmla="*/ 912889 h 1411094"/>
              <a:gd name="connsiteX4" fmla="*/ 30228 w 218531"/>
              <a:gd name="connsiteY4" fmla="*/ 1410982 h 1411094"/>
              <a:gd name="connsiteX0" fmla="*/ 0 w 216488"/>
              <a:gd name="connsiteY0" fmla="*/ 0 h 1333872"/>
              <a:gd name="connsiteX1" fmla="*/ 57932 w 216488"/>
              <a:gd name="connsiteY1" fmla="*/ 516910 h 1333872"/>
              <a:gd name="connsiteX2" fmla="*/ 216436 w 216488"/>
              <a:gd name="connsiteY2" fmla="*/ 692165 h 1333872"/>
              <a:gd name="connsiteX3" fmla="*/ 75089 w 216488"/>
              <a:gd name="connsiteY3" fmla="*/ 835667 h 1333872"/>
              <a:gd name="connsiteX4" fmla="*/ 28185 w 216488"/>
              <a:gd name="connsiteY4" fmla="*/ 1333760 h 1333872"/>
              <a:gd name="connsiteX0" fmla="*/ 0 w 216488"/>
              <a:gd name="connsiteY0" fmla="*/ 0 h 1333872"/>
              <a:gd name="connsiteX1" fmla="*/ 57932 w 216488"/>
              <a:gd name="connsiteY1" fmla="*/ 516910 h 1333872"/>
              <a:gd name="connsiteX2" fmla="*/ 216436 w 216488"/>
              <a:gd name="connsiteY2" fmla="*/ 692165 h 1333872"/>
              <a:gd name="connsiteX3" fmla="*/ 75089 w 216488"/>
              <a:gd name="connsiteY3" fmla="*/ 835667 h 1333872"/>
              <a:gd name="connsiteX4" fmla="*/ 17967 w 216488"/>
              <a:gd name="connsiteY4" fmla="*/ 1333760 h 1333872"/>
              <a:gd name="connsiteX0" fmla="*/ 0 w 216437"/>
              <a:gd name="connsiteY0" fmla="*/ 0 h 1333875"/>
              <a:gd name="connsiteX1" fmla="*/ 57932 w 216437"/>
              <a:gd name="connsiteY1" fmla="*/ 516910 h 1333875"/>
              <a:gd name="connsiteX2" fmla="*/ 216436 w 216437"/>
              <a:gd name="connsiteY2" fmla="*/ 692165 h 1333875"/>
              <a:gd name="connsiteX3" fmla="*/ 60785 w 216437"/>
              <a:gd name="connsiteY3" fmla="*/ 844752 h 1333875"/>
              <a:gd name="connsiteX4" fmla="*/ 17967 w 216437"/>
              <a:gd name="connsiteY4" fmla="*/ 1333760 h 1333875"/>
              <a:gd name="connsiteX0" fmla="*/ 0 w 216437"/>
              <a:gd name="connsiteY0" fmla="*/ 0 h 1333888"/>
              <a:gd name="connsiteX1" fmla="*/ 57932 w 216437"/>
              <a:gd name="connsiteY1" fmla="*/ 516910 h 1333888"/>
              <a:gd name="connsiteX2" fmla="*/ 216436 w 216437"/>
              <a:gd name="connsiteY2" fmla="*/ 692165 h 1333888"/>
              <a:gd name="connsiteX3" fmla="*/ 60785 w 216437"/>
              <a:gd name="connsiteY3" fmla="*/ 890178 h 1333888"/>
              <a:gd name="connsiteX4" fmla="*/ 17967 w 216437"/>
              <a:gd name="connsiteY4" fmla="*/ 1333760 h 133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37" h="1333888">
                <a:moveTo>
                  <a:pt x="0" y="0"/>
                </a:moveTo>
                <a:cubicBezTo>
                  <a:pt x="17003" y="98871"/>
                  <a:pt x="21859" y="401549"/>
                  <a:pt x="57932" y="516910"/>
                </a:cubicBezTo>
                <a:cubicBezTo>
                  <a:pt x="94005" y="632271"/>
                  <a:pt x="215961" y="629954"/>
                  <a:pt x="216436" y="692165"/>
                </a:cubicBezTo>
                <a:cubicBezTo>
                  <a:pt x="216911" y="754376"/>
                  <a:pt x="89754" y="817127"/>
                  <a:pt x="60785" y="890178"/>
                </a:cubicBezTo>
                <a:cubicBezTo>
                  <a:pt x="31816" y="963229"/>
                  <a:pt x="25119" y="1341888"/>
                  <a:pt x="17967" y="1333760"/>
                </a:cubicBezTo>
              </a:path>
            </a:pathLst>
          </a:custGeom>
          <a:ln w="12700">
            <a:solidFill>
              <a:srgbClr val="2F61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Freeform 417">
            <a:extLst>
              <a:ext uri="{FF2B5EF4-FFF2-40B4-BE49-F238E27FC236}">
                <a16:creationId xmlns:a16="http://schemas.microsoft.com/office/drawing/2014/main" id="{091A67C2-5221-FC49-B1AC-637DD04064AF}"/>
              </a:ext>
            </a:extLst>
          </p:cNvPr>
          <p:cNvSpPr/>
          <p:nvPr/>
        </p:nvSpPr>
        <p:spPr>
          <a:xfrm>
            <a:off x="5286386" y="4806056"/>
            <a:ext cx="425670" cy="929514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  <a:gd name="connsiteX0" fmla="*/ 0 w 127278"/>
              <a:gd name="connsiteY0" fmla="*/ 0 h 929514"/>
              <a:gd name="connsiteX1" fmla="*/ 68013 w 127278"/>
              <a:gd name="connsiteY1" fmla="*/ 279610 h 929514"/>
              <a:gd name="connsiteX2" fmla="*/ 127038 w 127278"/>
              <a:gd name="connsiteY2" fmla="*/ 491206 h 929514"/>
              <a:gd name="connsiteX3" fmla="*/ 83127 w 127278"/>
              <a:gd name="connsiteY3" fmla="*/ 680132 h 929514"/>
              <a:gd name="connsiteX4" fmla="*/ 30228 w 127278"/>
              <a:gd name="connsiteY4" fmla="*/ 929514 h 929514"/>
              <a:gd name="connsiteX0" fmla="*/ 0 w 142081"/>
              <a:gd name="connsiteY0" fmla="*/ 0 h 929514"/>
              <a:gd name="connsiteX1" fmla="*/ 132181 w 142081"/>
              <a:gd name="connsiteY1" fmla="*/ 263568 h 929514"/>
              <a:gd name="connsiteX2" fmla="*/ 127038 w 142081"/>
              <a:gd name="connsiteY2" fmla="*/ 491206 h 929514"/>
              <a:gd name="connsiteX3" fmla="*/ 83127 w 142081"/>
              <a:gd name="connsiteY3" fmla="*/ 680132 h 929514"/>
              <a:gd name="connsiteX4" fmla="*/ 30228 w 142081"/>
              <a:gd name="connsiteY4" fmla="*/ 929514 h 929514"/>
              <a:gd name="connsiteX0" fmla="*/ 0 w 174148"/>
              <a:gd name="connsiteY0" fmla="*/ 0 h 929514"/>
              <a:gd name="connsiteX1" fmla="*/ 132181 w 174148"/>
              <a:gd name="connsiteY1" fmla="*/ 263568 h 929514"/>
              <a:gd name="connsiteX2" fmla="*/ 127038 w 174148"/>
              <a:gd name="connsiteY2" fmla="*/ 491206 h 929514"/>
              <a:gd name="connsiteX3" fmla="*/ 166546 w 174148"/>
              <a:gd name="connsiteY3" fmla="*/ 686549 h 929514"/>
              <a:gd name="connsiteX4" fmla="*/ 30228 w 174148"/>
              <a:gd name="connsiteY4" fmla="*/ 929514 h 929514"/>
              <a:gd name="connsiteX0" fmla="*/ 0 w 173886"/>
              <a:gd name="connsiteY0" fmla="*/ 0 h 929514"/>
              <a:gd name="connsiteX1" fmla="*/ 151432 w 173886"/>
              <a:gd name="connsiteY1" fmla="*/ 263568 h 929514"/>
              <a:gd name="connsiteX2" fmla="*/ 127038 w 173886"/>
              <a:gd name="connsiteY2" fmla="*/ 491206 h 929514"/>
              <a:gd name="connsiteX3" fmla="*/ 166546 w 173886"/>
              <a:gd name="connsiteY3" fmla="*/ 686549 h 929514"/>
              <a:gd name="connsiteX4" fmla="*/ 30228 w 173886"/>
              <a:gd name="connsiteY4" fmla="*/ 929514 h 92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886" h="929514">
                <a:moveTo>
                  <a:pt x="0" y="0"/>
                </a:moveTo>
                <a:cubicBezTo>
                  <a:pt x="17003" y="98871"/>
                  <a:pt x="130259" y="181700"/>
                  <a:pt x="151432" y="263568"/>
                </a:cubicBezTo>
                <a:cubicBezTo>
                  <a:pt x="172605" y="345436"/>
                  <a:pt x="124519" y="420709"/>
                  <a:pt x="127038" y="491206"/>
                </a:cubicBezTo>
                <a:cubicBezTo>
                  <a:pt x="129557" y="561703"/>
                  <a:pt x="195515" y="613498"/>
                  <a:pt x="166546" y="686549"/>
                </a:cubicBezTo>
                <a:cubicBezTo>
                  <a:pt x="137577" y="759600"/>
                  <a:pt x="42193" y="841348"/>
                  <a:pt x="30228" y="929514"/>
                </a:cubicBezTo>
              </a:path>
            </a:pathLst>
          </a:custGeom>
          <a:ln w="12700">
            <a:solidFill>
              <a:srgbClr val="FF120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6562F9AC-8298-A849-9CA9-16F68780634E}"/>
              </a:ext>
            </a:extLst>
          </p:cNvPr>
          <p:cNvSpPr txBox="1"/>
          <p:nvPr/>
        </p:nvSpPr>
        <p:spPr>
          <a:xfrm rot="16200000">
            <a:off x="3565020" y="5258032"/>
            <a:ext cx="1083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Latitude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84D21685-2ED7-664E-A03F-7C5C4158D2FB}"/>
              </a:ext>
            </a:extLst>
          </p:cNvPr>
          <p:cNvSpPr txBox="1"/>
          <p:nvPr/>
        </p:nvSpPr>
        <p:spPr>
          <a:xfrm>
            <a:off x="3877610" y="5873158"/>
            <a:ext cx="2629643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  <a:sym typeface="Wingdings" pitchFamily="2" charset="2"/>
              </a:rPr>
              <a:t>Cooling  Departures of cold-water species from temperate regions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099DE81E-2B24-8A43-92D1-F4E19CA23335}"/>
              </a:ext>
            </a:extLst>
          </p:cNvPr>
          <p:cNvSpPr txBox="1"/>
          <p:nvPr/>
        </p:nvSpPr>
        <p:spPr>
          <a:xfrm>
            <a:off x="5787342" y="4715949"/>
            <a:ext cx="47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Baseline</a:t>
            </a:r>
          </a:p>
          <a:p>
            <a:r>
              <a:rPr lang="en-US" sz="600" dirty="0"/>
              <a:t>Cooling</a:t>
            </a:r>
          </a:p>
          <a:p>
            <a:r>
              <a:rPr lang="en-US" sz="600" dirty="0"/>
              <a:t>Warming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F650F4FE-87E9-3544-BF5D-FD31E9850F6A}"/>
              </a:ext>
            </a:extLst>
          </p:cNvPr>
          <p:cNvCxnSpPr>
            <a:cxnSpLocks/>
          </p:cNvCxnSpPr>
          <p:nvPr/>
        </p:nvCxnSpPr>
        <p:spPr>
          <a:xfrm flipH="1">
            <a:off x="5713874" y="4810235"/>
            <a:ext cx="123711" cy="0"/>
          </a:xfrm>
          <a:prstGeom prst="line">
            <a:avLst/>
          </a:prstGeom>
          <a:ln w="9525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87E51C5C-BB9D-D244-8B15-90ECB10BCEA8}"/>
              </a:ext>
            </a:extLst>
          </p:cNvPr>
          <p:cNvCxnSpPr>
            <a:cxnSpLocks/>
          </p:cNvCxnSpPr>
          <p:nvPr/>
        </p:nvCxnSpPr>
        <p:spPr>
          <a:xfrm flipH="1">
            <a:off x="5713874" y="4904761"/>
            <a:ext cx="123711" cy="0"/>
          </a:xfrm>
          <a:prstGeom prst="line">
            <a:avLst/>
          </a:prstGeom>
          <a:ln w="9525">
            <a:solidFill>
              <a:srgbClr val="2F61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F7E1C9E1-A7AC-1E42-A1A7-34199448DCD7}"/>
              </a:ext>
            </a:extLst>
          </p:cNvPr>
          <p:cNvCxnSpPr>
            <a:cxnSpLocks/>
          </p:cNvCxnSpPr>
          <p:nvPr/>
        </p:nvCxnSpPr>
        <p:spPr>
          <a:xfrm flipH="1">
            <a:off x="5713874" y="4993534"/>
            <a:ext cx="123711" cy="0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35EB6D30-4F46-2C47-BE8F-71B7579E2DAD}"/>
              </a:ext>
            </a:extLst>
          </p:cNvPr>
          <p:cNvGrpSpPr/>
          <p:nvPr/>
        </p:nvGrpSpPr>
        <p:grpSpPr>
          <a:xfrm>
            <a:off x="4222679" y="6140388"/>
            <a:ext cx="1955410" cy="1148722"/>
            <a:chOff x="1754567" y="2653126"/>
            <a:chExt cx="2135981" cy="2135982"/>
          </a:xfrm>
        </p:grpSpPr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D1252DFD-5100-234E-83D6-E538A1989B47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8AF0F299-4CDA-DB4C-9B23-8B17C8B6FF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2D6696C5-048F-044A-8CDB-B9F703FE420B}"/>
              </a:ext>
            </a:extLst>
          </p:cNvPr>
          <p:cNvCxnSpPr/>
          <p:nvPr/>
        </p:nvCxnSpPr>
        <p:spPr>
          <a:xfrm>
            <a:off x="6169908" y="6142593"/>
            <a:ext cx="0" cy="11487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3" name="TextBox 432">
            <a:extLst>
              <a:ext uri="{FF2B5EF4-FFF2-40B4-BE49-F238E27FC236}">
                <a16:creationId xmlns:a16="http://schemas.microsoft.com/office/drawing/2014/main" id="{F6202121-C0F2-4B42-A4F0-4C3B45963DF2}"/>
              </a:ext>
            </a:extLst>
          </p:cNvPr>
          <p:cNvSpPr txBox="1"/>
          <p:nvPr/>
        </p:nvSpPr>
        <p:spPr>
          <a:xfrm rot="16200000">
            <a:off x="3549452" y="6600422"/>
            <a:ext cx="113440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Arrivals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173D46EE-8158-614B-90A9-D455C2DE15B9}"/>
              </a:ext>
            </a:extLst>
          </p:cNvPr>
          <p:cNvSpPr txBox="1"/>
          <p:nvPr/>
        </p:nvSpPr>
        <p:spPr>
          <a:xfrm rot="16200000">
            <a:off x="5687886" y="6600422"/>
            <a:ext cx="113440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Departures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6913FEC2-E2E4-8D4A-8974-EE8E2D0BC309}"/>
              </a:ext>
            </a:extLst>
          </p:cNvPr>
          <p:cNvSpPr txBox="1"/>
          <p:nvPr/>
        </p:nvSpPr>
        <p:spPr>
          <a:xfrm>
            <a:off x="4240134" y="7363741"/>
            <a:ext cx="19254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Temperature Change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E480C46B-B731-5143-A534-12A13308DEF4}"/>
              </a:ext>
            </a:extLst>
          </p:cNvPr>
          <p:cNvCxnSpPr>
            <a:cxnSpLocks/>
          </p:cNvCxnSpPr>
          <p:nvPr/>
        </p:nvCxnSpPr>
        <p:spPr>
          <a:xfrm>
            <a:off x="4318000" y="6434667"/>
            <a:ext cx="850092" cy="686621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9FAC39F1-1E45-2042-AC3D-4640C0C8C7A4}"/>
              </a:ext>
            </a:extLst>
          </p:cNvPr>
          <p:cNvCxnSpPr>
            <a:cxnSpLocks/>
          </p:cNvCxnSpPr>
          <p:nvPr/>
        </p:nvCxnSpPr>
        <p:spPr>
          <a:xfrm flipH="1">
            <a:off x="5159322" y="6430214"/>
            <a:ext cx="850392" cy="68580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>
            <a:extLst>
              <a:ext uri="{FF2B5EF4-FFF2-40B4-BE49-F238E27FC236}">
                <a16:creationId xmlns:a16="http://schemas.microsoft.com/office/drawing/2014/main" id="{93849DDC-8AA1-0545-83CB-B8B34D3EAD34}"/>
              </a:ext>
            </a:extLst>
          </p:cNvPr>
          <p:cNvSpPr txBox="1"/>
          <p:nvPr/>
        </p:nvSpPr>
        <p:spPr>
          <a:xfrm>
            <a:off x="4249670" y="7277846"/>
            <a:ext cx="7332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2F61FF"/>
                </a:solidFill>
                <a:latin typeface="Helvetica" pitchFamily="2" charset="0"/>
              </a:rPr>
              <a:t>Cooling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3C5554A0-5216-8D43-A853-0CE5F38F6EA8}"/>
              </a:ext>
            </a:extLst>
          </p:cNvPr>
          <p:cNvSpPr txBox="1"/>
          <p:nvPr/>
        </p:nvSpPr>
        <p:spPr>
          <a:xfrm>
            <a:off x="5355118" y="7277846"/>
            <a:ext cx="7985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FF120F"/>
                </a:solidFill>
                <a:latin typeface="Helvetica" pitchFamily="2" charset="0"/>
              </a:rPr>
              <a:t>Warming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52212AEA-4AB4-2C4C-B62E-623CBF07243A}"/>
              </a:ext>
            </a:extLst>
          </p:cNvPr>
          <p:cNvSpPr txBox="1"/>
          <p:nvPr/>
        </p:nvSpPr>
        <p:spPr>
          <a:xfrm>
            <a:off x="4763440" y="7277846"/>
            <a:ext cx="8738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Helvetica" pitchFamily="2" charset="0"/>
              </a:rPr>
              <a:t>No Change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BDBEDCEE-A9AC-3347-B408-8A9C3D1DB8CD}"/>
              </a:ext>
            </a:extLst>
          </p:cNvPr>
          <p:cNvSpPr txBox="1"/>
          <p:nvPr/>
        </p:nvSpPr>
        <p:spPr>
          <a:xfrm>
            <a:off x="4493737" y="6091434"/>
            <a:ext cx="14132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Helvetica" pitchFamily="2" charset="0"/>
              </a:rPr>
              <a:t>More arrivals and departures in years of large changes in temperature</a:t>
            </a:r>
          </a:p>
        </p:txBody>
      </p: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732D5545-4C80-484A-AC0E-2011B05343FA}"/>
              </a:ext>
            </a:extLst>
          </p:cNvPr>
          <p:cNvCxnSpPr>
            <a:cxnSpLocks/>
          </p:cNvCxnSpPr>
          <p:nvPr/>
        </p:nvCxnSpPr>
        <p:spPr>
          <a:xfrm flipH="1">
            <a:off x="4428888" y="6350387"/>
            <a:ext cx="179407" cy="10972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410005B8-A981-2B4C-ACB6-F4D36676F589}"/>
              </a:ext>
            </a:extLst>
          </p:cNvPr>
          <p:cNvCxnSpPr>
            <a:cxnSpLocks/>
          </p:cNvCxnSpPr>
          <p:nvPr/>
        </p:nvCxnSpPr>
        <p:spPr>
          <a:xfrm>
            <a:off x="5777418" y="6352532"/>
            <a:ext cx="177910" cy="1054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0EFB1C4-A81B-424C-9618-A4AB6B21F14F}"/>
              </a:ext>
            </a:extLst>
          </p:cNvPr>
          <p:cNvGrpSpPr/>
          <p:nvPr/>
        </p:nvGrpSpPr>
        <p:grpSpPr>
          <a:xfrm>
            <a:off x="4148959" y="1629506"/>
            <a:ext cx="2135981" cy="1291509"/>
            <a:chOff x="1754567" y="2653126"/>
            <a:chExt cx="2135981" cy="2135982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B33D982-2D9A-7D4F-90F0-19C331CA434C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54028A30-9BA2-6946-BB7C-DD48EED972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BCB40D4B-A139-D344-B796-19B29CC71D1A}"/>
              </a:ext>
            </a:extLst>
          </p:cNvPr>
          <p:cNvSpPr txBox="1"/>
          <p:nvPr/>
        </p:nvSpPr>
        <p:spPr>
          <a:xfrm>
            <a:off x="4603027" y="2901328"/>
            <a:ext cx="133528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Environmental Temperature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B861FFE-4C44-8C49-8797-6D80DE748C25}"/>
              </a:ext>
            </a:extLst>
          </p:cNvPr>
          <p:cNvSpPr txBox="1"/>
          <p:nvPr/>
        </p:nvSpPr>
        <p:spPr>
          <a:xfrm rot="16200000">
            <a:off x="3602250" y="202504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Metabolism</a:t>
            </a:r>
          </a:p>
        </p:txBody>
      </p:sp>
      <p:sp>
        <p:nvSpPr>
          <p:cNvPr id="212" name="Arc 211">
            <a:extLst>
              <a:ext uri="{FF2B5EF4-FFF2-40B4-BE49-F238E27FC236}">
                <a16:creationId xmlns:a16="http://schemas.microsoft.com/office/drawing/2014/main" id="{7AE150B5-0EDA-3E43-ADD0-08EB4FD5CB06}"/>
              </a:ext>
            </a:extLst>
          </p:cNvPr>
          <p:cNvSpPr/>
          <p:nvPr/>
        </p:nvSpPr>
        <p:spPr>
          <a:xfrm rot="16200000" flipH="1" flipV="1">
            <a:off x="3488487" y="28665"/>
            <a:ext cx="1691455" cy="3799836"/>
          </a:xfrm>
          <a:prstGeom prst="arc">
            <a:avLst>
              <a:gd name="adj1" fmla="val 16274761"/>
              <a:gd name="adj2" fmla="val 2150558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585CD39-7E2B-904B-AB05-35CB580585C7}"/>
              </a:ext>
            </a:extLst>
          </p:cNvPr>
          <p:cNvSpPr txBox="1"/>
          <p:nvPr/>
        </p:nvSpPr>
        <p:spPr>
          <a:xfrm>
            <a:off x="4170300" y="2310543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Lower movement 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                       </a:t>
            </a:r>
            <a:r>
              <a:rPr lang="en-US" sz="700" dirty="0">
                <a:latin typeface="Helvetica" pitchFamily="2" charset="0"/>
              </a:rPr>
              <a:t>Fewer arrivals, </a:t>
            </a:r>
          </a:p>
          <a:p>
            <a:r>
              <a:rPr lang="en-US" sz="700" dirty="0">
                <a:latin typeface="Helvetica" pitchFamily="2" charset="0"/>
              </a:rPr>
              <a:t>Fewer departures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8BAD1BF-95B6-004E-988A-AD9EBD2463DF}"/>
              </a:ext>
            </a:extLst>
          </p:cNvPr>
          <p:cNvSpPr txBox="1"/>
          <p:nvPr/>
        </p:nvSpPr>
        <p:spPr>
          <a:xfrm>
            <a:off x="5232371" y="1718382"/>
            <a:ext cx="11614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Higher movement 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</a:t>
            </a:r>
            <a:endParaRPr lang="en-US" sz="700" dirty="0">
              <a:latin typeface="Helvetica" pitchFamily="2" charset="0"/>
            </a:endParaRPr>
          </a:p>
          <a:p>
            <a:r>
              <a:rPr lang="en-US" sz="700" dirty="0">
                <a:latin typeface="Helvetica" pitchFamily="2" charset="0"/>
              </a:rPr>
              <a:t>More arrivals, </a:t>
            </a:r>
          </a:p>
          <a:p>
            <a:r>
              <a:rPr lang="en-US" sz="700" dirty="0">
                <a:latin typeface="Helvetica" pitchFamily="2" charset="0"/>
              </a:rPr>
              <a:t>More departures</a:t>
            </a:r>
          </a:p>
        </p:txBody>
      </p:sp>
    </p:spTree>
    <p:extLst>
      <p:ext uri="{BB962C8B-B14F-4D97-AF65-F5344CB8AC3E}">
        <p14:creationId xmlns:p14="http://schemas.microsoft.com/office/powerpoint/2010/main" val="310684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E1FA9-AB47-FF47-87E6-8EF923D93215}"/>
              </a:ext>
            </a:extLst>
          </p:cNvPr>
          <p:cNvCxnSpPr/>
          <p:nvPr/>
        </p:nvCxnSpPr>
        <p:spPr>
          <a:xfrm>
            <a:off x="1057275" y="3357563"/>
            <a:ext cx="0" cy="21359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25B318-0833-2647-95AE-A52358C3FEA5}"/>
              </a:ext>
            </a:extLst>
          </p:cNvPr>
          <p:cNvCxnSpPr>
            <a:cxnSpLocks/>
          </p:cNvCxnSpPr>
          <p:nvPr/>
        </p:nvCxnSpPr>
        <p:spPr>
          <a:xfrm flipH="1">
            <a:off x="1050131" y="5493544"/>
            <a:ext cx="213598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01DAB5-C0E9-D641-B183-4ACCABBD46C3}"/>
              </a:ext>
            </a:extLst>
          </p:cNvPr>
          <p:cNvSpPr txBox="1"/>
          <p:nvPr/>
        </p:nvSpPr>
        <p:spPr>
          <a:xfrm>
            <a:off x="1893094" y="5650706"/>
            <a:ext cx="97869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latin typeface="Helvetica" pitchFamily="2" charset="0"/>
              </a:rPr>
              <a:t>Month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D855EB-1D2B-0F41-9EF9-2ADF29CB0434}"/>
              </a:ext>
            </a:extLst>
          </p:cNvPr>
          <p:cNvSpPr txBox="1"/>
          <p:nvPr/>
        </p:nvSpPr>
        <p:spPr>
          <a:xfrm>
            <a:off x="1050131" y="5499047"/>
            <a:ext cx="97869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latin typeface="Helvetica" pitchFamily="2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C4A97-4206-1F49-B695-4CD32B5D16DA}"/>
              </a:ext>
            </a:extLst>
          </p:cNvPr>
          <p:cNvSpPr txBox="1"/>
          <p:nvPr/>
        </p:nvSpPr>
        <p:spPr>
          <a:xfrm>
            <a:off x="3007520" y="5499047"/>
            <a:ext cx="97869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latin typeface="Helvetica" pitchFamily="2" charset="0"/>
              </a:rPr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4E0710-1FD2-5840-BDC5-88517B598DDD}"/>
              </a:ext>
            </a:extLst>
          </p:cNvPr>
          <p:cNvSpPr txBox="1"/>
          <p:nvPr/>
        </p:nvSpPr>
        <p:spPr>
          <a:xfrm rot="16200000">
            <a:off x="392035" y="4244299"/>
            <a:ext cx="97869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latin typeface="Helvetica" pitchFamily="2" charset="0"/>
              </a:rPr>
              <a:t>Temperature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795A7C-8EAF-A044-9BDF-3ED292BDBF7D}"/>
              </a:ext>
            </a:extLst>
          </p:cNvPr>
          <p:cNvSpPr txBox="1"/>
          <p:nvPr/>
        </p:nvSpPr>
        <p:spPr>
          <a:xfrm>
            <a:off x="2175272" y="3625453"/>
            <a:ext cx="139303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latin typeface="Helvetica" pitchFamily="2" charset="0"/>
              </a:rPr>
              <a:t>Maximum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C6B3EB-0879-FF41-B4A3-571340D9E346}"/>
              </a:ext>
            </a:extLst>
          </p:cNvPr>
          <p:cNvSpPr txBox="1"/>
          <p:nvPr/>
        </p:nvSpPr>
        <p:spPr>
          <a:xfrm>
            <a:off x="5046148" y="4321679"/>
            <a:ext cx="139303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latin typeface="Helvetica" pitchFamily="2" charset="0"/>
              </a:rPr>
              <a:t>Seasonality</a:t>
            </a:r>
          </a:p>
        </p:txBody>
      </p:sp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D194A89D-CCCA-7842-8B69-FF8FEE3E3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4" b="11575"/>
          <a:stretch/>
        </p:blipFill>
        <p:spPr>
          <a:xfrm>
            <a:off x="1115337" y="3800765"/>
            <a:ext cx="2098439" cy="12495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F66305-6205-9448-A0DC-DB8988CD1108}"/>
              </a:ext>
            </a:extLst>
          </p:cNvPr>
          <p:cNvSpPr txBox="1"/>
          <p:nvPr/>
        </p:nvSpPr>
        <p:spPr>
          <a:xfrm>
            <a:off x="3078956" y="4934016"/>
            <a:ext cx="139303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latin typeface="Helvetica" pitchFamily="2" charset="0"/>
              </a:rPr>
              <a:t>Minimum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033122D-E649-1344-B80E-6B503DA1EEBA}"/>
              </a:ext>
            </a:extLst>
          </p:cNvPr>
          <p:cNvSpPr/>
          <p:nvPr/>
        </p:nvSpPr>
        <p:spPr>
          <a:xfrm flipV="1">
            <a:off x="2765428" y="6521620"/>
            <a:ext cx="1994722" cy="664703"/>
          </a:xfrm>
          <a:custGeom>
            <a:avLst/>
            <a:gdLst>
              <a:gd name="connsiteX0" fmla="*/ 0 w 1990641"/>
              <a:gd name="connsiteY0" fmla="*/ 129473 h 323682"/>
              <a:gd name="connsiteX1" fmla="*/ 145657 w 1990641"/>
              <a:gd name="connsiteY1" fmla="*/ 64737 h 323682"/>
              <a:gd name="connsiteX2" fmla="*/ 339866 w 1990641"/>
              <a:gd name="connsiteY2" fmla="*/ 234669 h 323682"/>
              <a:gd name="connsiteX3" fmla="*/ 461246 w 1990641"/>
              <a:gd name="connsiteY3" fmla="*/ 113289 h 323682"/>
              <a:gd name="connsiteX4" fmla="*/ 679731 w 1990641"/>
              <a:gd name="connsiteY4" fmla="*/ 113289 h 323682"/>
              <a:gd name="connsiteX5" fmla="*/ 890124 w 1990641"/>
              <a:gd name="connsiteY5" fmla="*/ 105197 h 323682"/>
              <a:gd name="connsiteX6" fmla="*/ 1027689 w 1990641"/>
              <a:gd name="connsiteY6" fmla="*/ 48553 h 323682"/>
              <a:gd name="connsiteX7" fmla="*/ 1181437 w 1990641"/>
              <a:gd name="connsiteY7" fmla="*/ 210393 h 323682"/>
              <a:gd name="connsiteX8" fmla="*/ 1302818 w 1990641"/>
              <a:gd name="connsiteY8" fmla="*/ 121381 h 323682"/>
              <a:gd name="connsiteX9" fmla="*/ 1505119 w 1990641"/>
              <a:gd name="connsiteY9" fmla="*/ 258946 h 323682"/>
              <a:gd name="connsiteX10" fmla="*/ 1618407 w 1990641"/>
              <a:gd name="connsiteY10" fmla="*/ 315590 h 323682"/>
              <a:gd name="connsiteX11" fmla="*/ 1723604 w 1990641"/>
              <a:gd name="connsiteY11" fmla="*/ 89013 h 323682"/>
              <a:gd name="connsiteX12" fmla="*/ 1853076 w 1990641"/>
              <a:gd name="connsiteY12" fmla="*/ 275130 h 323682"/>
              <a:gd name="connsiteX13" fmla="*/ 1990641 w 1990641"/>
              <a:gd name="connsiteY13" fmla="*/ 0 h 323682"/>
              <a:gd name="connsiteX0" fmla="*/ 0 w 1978394"/>
              <a:gd name="connsiteY0" fmla="*/ 115806 h 323682"/>
              <a:gd name="connsiteX1" fmla="*/ 133410 w 1978394"/>
              <a:gd name="connsiteY1" fmla="*/ 64737 h 323682"/>
              <a:gd name="connsiteX2" fmla="*/ 327619 w 1978394"/>
              <a:gd name="connsiteY2" fmla="*/ 234669 h 323682"/>
              <a:gd name="connsiteX3" fmla="*/ 448999 w 1978394"/>
              <a:gd name="connsiteY3" fmla="*/ 113289 h 323682"/>
              <a:gd name="connsiteX4" fmla="*/ 667484 w 1978394"/>
              <a:gd name="connsiteY4" fmla="*/ 113289 h 323682"/>
              <a:gd name="connsiteX5" fmla="*/ 877877 w 1978394"/>
              <a:gd name="connsiteY5" fmla="*/ 105197 h 323682"/>
              <a:gd name="connsiteX6" fmla="*/ 1015442 w 1978394"/>
              <a:gd name="connsiteY6" fmla="*/ 48553 h 323682"/>
              <a:gd name="connsiteX7" fmla="*/ 1169190 w 1978394"/>
              <a:gd name="connsiteY7" fmla="*/ 210393 h 323682"/>
              <a:gd name="connsiteX8" fmla="*/ 1290571 w 1978394"/>
              <a:gd name="connsiteY8" fmla="*/ 121381 h 323682"/>
              <a:gd name="connsiteX9" fmla="*/ 1492872 w 1978394"/>
              <a:gd name="connsiteY9" fmla="*/ 258946 h 323682"/>
              <a:gd name="connsiteX10" fmla="*/ 1606160 w 1978394"/>
              <a:gd name="connsiteY10" fmla="*/ 315590 h 323682"/>
              <a:gd name="connsiteX11" fmla="*/ 1711357 w 1978394"/>
              <a:gd name="connsiteY11" fmla="*/ 89013 h 323682"/>
              <a:gd name="connsiteX12" fmla="*/ 1840829 w 1978394"/>
              <a:gd name="connsiteY12" fmla="*/ 275130 h 323682"/>
              <a:gd name="connsiteX13" fmla="*/ 1978394 w 1978394"/>
              <a:gd name="connsiteY13" fmla="*/ 0 h 323682"/>
              <a:gd name="connsiteX0" fmla="*/ 0 w 1994722"/>
              <a:gd name="connsiteY0" fmla="*/ 70300 h 278176"/>
              <a:gd name="connsiteX1" fmla="*/ 133410 w 1994722"/>
              <a:gd name="connsiteY1" fmla="*/ 19231 h 278176"/>
              <a:gd name="connsiteX2" fmla="*/ 327619 w 1994722"/>
              <a:gd name="connsiteY2" fmla="*/ 189163 h 278176"/>
              <a:gd name="connsiteX3" fmla="*/ 448999 w 1994722"/>
              <a:gd name="connsiteY3" fmla="*/ 67783 h 278176"/>
              <a:gd name="connsiteX4" fmla="*/ 667484 w 1994722"/>
              <a:gd name="connsiteY4" fmla="*/ 67783 h 278176"/>
              <a:gd name="connsiteX5" fmla="*/ 877877 w 1994722"/>
              <a:gd name="connsiteY5" fmla="*/ 59691 h 278176"/>
              <a:gd name="connsiteX6" fmla="*/ 1015442 w 1994722"/>
              <a:gd name="connsiteY6" fmla="*/ 3047 h 278176"/>
              <a:gd name="connsiteX7" fmla="*/ 1169190 w 1994722"/>
              <a:gd name="connsiteY7" fmla="*/ 164887 h 278176"/>
              <a:gd name="connsiteX8" fmla="*/ 1290571 w 1994722"/>
              <a:gd name="connsiteY8" fmla="*/ 75875 h 278176"/>
              <a:gd name="connsiteX9" fmla="*/ 1492872 w 1994722"/>
              <a:gd name="connsiteY9" fmla="*/ 213440 h 278176"/>
              <a:gd name="connsiteX10" fmla="*/ 1606160 w 1994722"/>
              <a:gd name="connsiteY10" fmla="*/ 270084 h 278176"/>
              <a:gd name="connsiteX11" fmla="*/ 1711357 w 1994722"/>
              <a:gd name="connsiteY11" fmla="*/ 43507 h 278176"/>
              <a:gd name="connsiteX12" fmla="*/ 1840829 w 1994722"/>
              <a:gd name="connsiteY12" fmla="*/ 229624 h 278176"/>
              <a:gd name="connsiteX13" fmla="*/ 1994722 w 1994722"/>
              <a:gd name="connsiteY13" fmla="*/ 43329 h 27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4722" h="278176">
                <a:moveTo>
                  <a:pt x="0" y="70300"/>
                </a:moveTo>
                <a:cubicBezTo>
                  <a:pt x="44506" y="29165"/>
                  <a:pt x="78807" y="-579"/>
                  <a:pt x="133410" y="19231"/>
                </a:cubicBezTo>
                <a:cubicBezTo>
                  <a:pt x="188013" y="39042"/>
                  <a:pt x="275021" y="181071"/>
                  <a:pt x="327619" y="189163"/>
                </a:cubicBezTo>
                <a:cubicBezTo>
                  <a:pt x="380217" y="197255"/>
                  <a:pt x="392355" y="88013"/>
                  <a:pt x="448999" y="67783"/>
                </a:cubicBezTo>
                <a:cubicBezTo>
                  <a:pt x="505643" y="47553"/>
                  <a:pt x="596004" y="69132"/>
                  <a:pt x="667484" y="67783"/>
                </a:cubicBezTo>
                <a:cubicBezTo>
                  <a:pt x="738964" y="66434"/>
                  <a:pt x="819884" y="70480"/>
                  <a:pt x="877877" y="59691"/>
                </a:cubicBezTo>
                <a:cubicBezTo>
                  <a:pt x="935870" y="48902"/>
                  <a:pt x="966890" y="-14486"/>
                  <a:pt x="1015442" y="3047"/>
                </a:cubicBezTo>
                <a:cubicBezTo>
                  <a:pt x="1063994" y="20580"/>
                  <a:pt x="1123335" y="152749"/>
                  <a:pt x="1169190" y="164887"/>
                </a:cubicBezTo>
                <a:cubicBezTo>
                  <a:pt x="1215045" y="177025"/>
                  <a:pt x="1236624" y="67783"/>
                  <a:pt x="1290571" y="75875"/>
                </a:cubicBezTo>
                <a:cubicBezTo>
                  <a:pt x="1344518" y="83967"/>
                  <a:pt x="1440274" y="181072"/>
                  <a:pt x="1492872" y="213440"/>
                </a:cubicBezTo>
                <a:cubicBezTo>
                  <a:pt x="1545470" y="245808"/>
                  <a:pt x="1569746" y="298406"/>
                  <a:pt x="1606160" y="270084"/>
                </a:cubicBezTo>
                <a:cubicBezTo>
                  <a:pt x="1642574" y="241762"/>
                  <a:pt x="1672246" y="50250"/>
                  <a:pt x="1711357" y="43507"/>
                </a:cubicBezTo>
                <a:cubicBezTo>
                  <a:pt x="1750469" y="36764"/>
                  <a:pt x="1796323" y="244460"/>
                  <a:pt x="1840829" y="229624"/>
                </a:cubicBezTo>
                <a:cubicBezTo>
                  <a:pt x="1885335" y="214788"/>
                  <a:pt x="1948192" y="173476"/>
                  <a:pt x="1994722" y="43329"/>
                </a:cubicBezTo>
              </a:path>
            </a:pathLst>
          </a:custGeom>
          <a:noFill/>
          <a:ln>
            <a:solidFill>
              <a:srgbClr val="659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9D74A103-4594-B348-AC04-8047C9189958}"/>
              </a:ext>
            </a:extLst>
          </p:cNvPr>
          <p:cNvSpPr/>
          <p:nvPr/>
        </p:nvSpPr>
        <p:spPr>
          <a:xfrm>
            <a:off x="2765428" y="6859751"/>
            <a:ext cx="1994722" cy="667512"/>
          </a:xfrm>
          <a:custGeom>
            <a:avLst/>
            <a:gdLst>
              <a:gd name="connsiteX0" fmla="*/ 0 w 1990641"/>
              <a:gd name="connsiteY0" fmla="*/ 129473 h 323682"/>
              <a:gd name="connsiteX1" fmla="*/ 145657 w 1990641"/>
              <a:gd name="connsiteY1" fmla="*/ 64737 h 323682"/>
              <a:gd name="connsiteX2" fmla="*/ 339866 w 1990641"/>
              <a:gd name="connsiteY2" fmla="*/ 234669 h 323682"/>
              <a:gd name="connsiteX3" fmla="*/ 461246 w 1990641"/>
              <a:gd name="connsiteY3" fmla="*/ 113289 h 323682"/>
              <a:gd name="connsiteX4" fmla="*/ 679731 w 1990641"/>
              <a:gd name="connsiteY4" fmla="*/ 113289 h 323682"/>
              <a:gd name="connsiteX5" fmla="*/ 890124 w 1990641"/>
              <a:gd name="connsiteY5" fmla="*/ 105197 h 323682"/>
              <a:gd name="connsiteX6" fmla="*/ 1027689 w 1990641"/>
              <a:gd name="connsiteY6" fmla="*/ 48553 h 323682"/>
              <a:gd name="connsiteX7" fmla="*/ 1181437 w 1990641"/>
              <a:gd name="connsiteY7" fmla="*/ 210393 h 323682"/>
              <a:gd name="connsiteX8" fmla="*/ 1302818 w 1990641"/>
              <a:gd name="connsiteY8" fmla="*/ 121381 h 323682"/>
              <a:gd name="connsiteX9" fmla="*/ 1505119 w 1990641"/>
              <a:gd name="connsiteY9" fmla="*/ 258946 h 323682"/>
              <a:gd name="connsiteX10" fmla="*/ 1618407 w 1990641"/>
              <a:gd name="connsiteY10" fmla="*/ 315590 h 323682"/>
              <a:gd name="connsiteX11" fmla="*/ 1723604 w 1990641"/>
              <a:gd name="connsiteY11" fmla="*/ 89013 h 323682"/>
              <a:gd name="connsiteX12" fmla="*/ 1853076 w 1990641"/>
              <a:gd name="connsiteY12" fmla="*/ 275130 h 323682"/>
              <a:gd name="connsiteX13" fmla="*/ 1990641 w 1990641"/>
              <a:gd name="connsiteY13" fmla="*/ 0 h 323682"/>
              <a:gd name="connsiteX0" fmla="*/ 0 w 1978394"/>
              <a:gd name="connsiteY0" fmla="*/ 115806 h 323682"/>
              <a:gd name="connsiteX1" fmla="*/ 133410 w 1978394"/>
              <a:gd name="connsiteY1" fmla="*/ 64737 h 323682"/>
              <a:gd name="connsiteX2" fmla="*/ 327619 w 1978394"/>
              <a:gd name="connsiteY2" fmla="*/ 234669 h 323682"/>
              <a:gd name="connsiteX3" fmla="*/ 448999 w 1978394"/>
              <a:gd name="connsiteY3" fmla="*/ 113289 h 323682"/>
              <a:gd name="connsiteX4" fmla="*/ 667484 w 1978394"/>
              <a:gd name="connsiteY4" fmla="*/ 113289 h 323682"/>
              <a:gd name="connsiteX5" fmla="*/ 877877 w 1978394"/>
              <a:gd name="connsiteY5" fmla="*/ 105197 h 323682"/>
              <a:gd name="connsiteX6" fmla="*/ 1015442 w 1978394"/>
              <a:gd name="connsiteY6" fmla="*/ 48553 h 323682"/>
              <a:gd name="connsiteX7" fmla="*/ 1169190 w 1978394"/>
              <a:gd name="connsiteY7" fmla="*/ 210393 h 323682"/>
              <a:gd name="connsiteX8" fmla="*/ 1290571 w 1978394"/>
              <a:gd name="connsiteY8" fmla="*/ 121381 h 323682"/>
              <a:gd name="connsiteX9" fmla="*/ 1492872 w 1978394"/>
              <a:gd name="connsiteY9" fmla="*/ 258946 h 323682"/>
              <a:gd name="connsiteX10" fmla="*/ 1606160 w 1978394"/>
              <a:gd name="connsiteY10" fmla="*/ 315590 h 323682"/>
              <a:gd name="connsiteX11" fmla="*/ 1711357 w 1978394"/>
              <a:gd name="connsiteY11" fmla="*/ 89013 h 323682"/>
              <a:gd name="connsiteX12" fmla="*/ 1840829 w 1978394"/>
              <a:gd name="connsiteY12" fmla="*/ 275130 h 323682"/>
              <a:gd name="connsiteX13" fmla="*/ 1978394 w 1978394"/>
              <a:gd name="connsiteY13" fmla="*/ 0 h 323682"/>
              <a:gd name="connsiteX0" fmla="*/ 0 w 1994722"/>
              <a:gd name="connsiteY0" fmla="*/ 70300 h 278176"/>
              <a:gd name="connsiteX1" fmla="*/ 133410 w 1994722"/>
              <a:gd name="connsiteY1" fmla="*/ 19231 h 278176"/>
              <a:gd name="connsiteX2" fmla="*/ 327619 w 1994722"/>
              <a:gd name="connsiteY2" fmla="*/ 189163 h 278176"/>
              <a:gd name="connsiteX3" fmla="*/ 448999 w 1994722"/>
              <a:gd name="connsiteY3" fmla="*/ 67783 h 278176"/>
              <a:gd name="connsiteX4" fmla="*/ 667484 w 1994722"/>
              <a:gd name="connsiteY4" fmla="*/ 67783 h 278176"/>
              <a:gd name="connsiteX5" fmla="*/ 877877 w 1994722"/>
              <a:gd name="connsiteY5" fmla="*/ 59691 h 278176"/>
              <a:gd name="connsiteX6" fmla="*/ 1015442 w 1994722"/>
              <a:gd name="connsiteY6" fmla="*/ 3047 h 278176"/>
              <a:gd name="connsiteX7" fmla="*/ 1169190 w 1994722"/>
              <a:gd name="connsiteY7" fmla="*/ 164887 h 278176"/>
              <a:gd name="connsiteX8" fmla="*/ 1290571 w 1994722"/>
              <a:gd name="connsiteY8" fmla="*/ 75875 h 278176"/>
              <a:gd name="connsiteX9" fmla="*/ 1492872 w 1994722"/>
              <a:gd name="connsiteY9" fmla="*/ 213440 h 278176"/>
              <a:gd name="connsiteX10" fmla="*/ 1606160 w 1994722"/>
              <a:gd name="connsiteY10" fmla="*/ 270084 h 278176"/>
              <a:gd name="connsiteX11" fmla="*/ 1711357 w 1994722"/>
              <a:gd name="connsiteY11" fmla="*/ 43507 h 278176"/>
              <a:gd name="connsiteX12" fmla="*/ 1840829 w 1994722"/>
              <a:gd name="connsiteY12" fmla="*/ 229624 h 278176"/>
              <a:gd name="connsiteX13" fmla="*/ 1994722 w 1994722"/>
              <a:gd name="connsiteY13" fmla="*/ 43329 h 27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4722" h="278176">
                <a:moveTo>
                  <a:pt x="0" y="70300"/>
                </a:moveTo>
                <a:cubicBezTo>
                  <a:pt x="44506" y="29165"/>
                  <a:pt x="78807" y="-579"/>
                  <a:pt x="133410" y="19231"/>
                </a:cubicBezTo>
                <a:cubicBezTo>
                  <a:pt x="188013" y="39042"/>
                  <a:pt x="275021" y="181071"/>
                  <a:pt x="327619" y="189163"/>
                </a:cubicBezTo>
                <a:cubicBezTo>
                  <a:pt x="380217" y="197255"/>
                  <a:pt x="392355" y="88013"/>
                  <a:pt x="448999" y="67783"/>
                </a:cubicBezTo>
                <a:cubicBezTo>
                  <a:pt x="505643" y="47553"/>
                  <a:pt x="596004" y="69132"/>
                  <a:pt x="667484" y="67783"/>
                </a:cubicBezTo>
                <a:cubicBezTo>
                  <a:pt x="738964" y="66434"/>
                  <a:pt x="819884" y="70480"/>
                  <a:pt x="877877" y="59691"/>
                </a:cubicBezTo>
                <a:cubicBezTo>
                  <a:pt x="935870" y="48902"/>
                  <a:pt x="966890" y="-14486"/>
                  <a:pt x="1015442" y="3047"/>
                </a:cubicBezTo>
                <a:cubicBezTo>
                  <a:pt x="1063994" y="20580"/>
                  <a:pt x="1123335" y="152749"/>
                  <a:pt x="1169190" y="164887"/>
                </a:cubicBezTo>
                <a:cubicBezTo>
                  <a:pt x="1215045" y="177025"/>
                  <a:pt x="1236624" y="67783"/>
                  <a:pt x="1290571" y="75875"/>
                </a:cubicBezTo>
                <a:cubicBezTo>
                  <a:pt x="1344518" y="83967"/>
                  <a:pt x="1440274" y="181072"/>
                  <a:pt x="1492872" y="213440"/>
                </a:cubicBezTo>
                <a:cubicBezTo>
                  <a:pt x="1545470" y="245808"/>
                  <a:pt x="1569746" y="298406"/>
                  <a:pt x="1606160" y="270084"/>
                </a:cubicBezTo>
                <a:cubicBezTo>
                  <a:pt x="1642574" y="241762"/>
                  <a:pt x="1672246" y="50250"/>
                  <a:pt x="1711357" y="43507"/>
                </a:cubicBezTo>
                <a:cubicBezTo>
                  <a:pt x="1750469" y="36764"/>
                  <a:pt x="1796323" y="244460"/>
                  <a:pt x="1840829" y="229624"/>
                </a:cubicBezTo>
                <a:cubicBezTo>
                  <a:pt x="1885335" y="214788"/>
                  <a:pt x="1948192" y="173476"/>
                  <a:pt x="1994722" y="43329"/>
                </a:cubicBezTo>
              </a:path>
            </a:pathLst>
          </a:custGeom>
          <a:noFill/>
          <a:ln>
            <a:solidFill>
              <a:srgbClr val="659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F603A0-B189-D84E-9636-1868A0D64AFF}"/>
              </a:ext>
            </a:extLst>
          </p:cNvPr>
          <p:cNvSpPr/>
          <p:nvPr/>
        </p:nvSpPr>
        <p:spPr>
          <a:xfrm>
            <a:off x="2765428" y="7026671"/>
            <a:ext cx="2020085" cy="521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1881</TotalTime>
  <Words>818</Words>
  <Application>Microsoft Macintosh PowerPoint</Application>
  <PresentationFormat>Letter Paper (8.5x11 in)</PresentationFormat>
  <Paragraphs>272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Kitchel</dc:creator>
  <cp:lastModifiedBy>Zoe Kitchel</cp:lastModifiedBy>
  <cp:revision>42</cp:revision>
  <dcterms:created xsi:type="dcterms:W3CDTF">2021-03-24T14:41:39Z</dcterms:created>
  <dcterms:modified xsi:type="dcterms:W3CDTF">2021-04-19T21:53:06Z</dcterms:modified>
</cp:coreProperties>
</file>