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137"/>
    <a:srgbClr val="302143"/>
    <a:srgbClr val="30A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9" d="100"/>
          <a:sy n="19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91840" y="5387342"/>
            <a:ext cx="37307519" cy="114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486400" y="17289781"/>
            <a:ext cx="32918401" cy="79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1502390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22193250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990852" y="1779270"/>
            <a:ext cx="27896822" cy="2784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994662" y="22029430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59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59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None/>
              <a:defRPr sz="15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None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4538959" y="30510488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30998159" y="30510488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D7ADE8-E4BD-4FCB-A94B-CFA41EAE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886" y="23465154"/>
            <a:ext cx="14886462" cy="9144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AC72F1-E9B7-46B4-A06B-7E6406CAC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299" y="9130028"/>
            <a:ext cx="14739071" cy="9053484"/>
          </a:xfrm>
          <a:prstGeom prst="rect">
            <a:avLst/>
          </a:prstGeom>
        </p:spPr>
      </p:pic>
      <p:pic>
        <p:nvPicPr>
          <p:cNvPr id="84" name="Google Shape;8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22136" y="18142164"/>
            <a:ext cx="9091605" cy="772096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34864370" y="20336430"/>
            <a:ext cx="4234500" cy="2235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514191" y="11034237"/>
            <a:ext cx="4651200" cy="1462800"/>
          </a:xfrm>
          <a:prstGeom prst="flowChartAlternateProcess">
            <a:avLst/>
          </a:prstGeom>
          <a:solidFill>
            <a:srgbClr val="D4D4E8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755541" y="8458987"/>
            <a:ext cx="4234500" cy="1074900"/>
          </a:xfrm>
          <a:prstGeom prst="flowChartAlternateProcess">
            <a:avLst/>
          </a:prstGeom>
          <a:solidFill>
            <a:srgbClr val="D4D4E8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48418" y="15488560"/>
            <a:ext cx="2858398" cy="221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507098" y="19026539"/>
            <a:ext cx="14630401" cy="34042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34191524" y="15864933"/>
            <a:ext cx="6241200" cy="1938900"/>
          </a:xfrm>
          <a:prstGeom prst="flowChartAlternateProcess">
            <a:avLst/>
          </a:prstGeom>
          <a:solidFill>
            <a:srgbClr val="D4D4E8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4568724" y="13022942"/>
            <a:ext cx="5460000" cy="1633500"/>
          </a:xfrm>
          <a:prstGeom prst="flowChartAlternateProcess">
            <a:avLst/>
          </a:prstGeom>
          <a:solidFill>
            <a:srgbClr val="D4D4E8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2292224" y="8444133"/>
            <a:ext cx="10497000" cy="2554500"/>
          </a:xfrm>
          <a:prstGeom prst="flowChartAlternateProcess">
            <a:avLst/>
          </a:prstGeom>
          <a:solidFill>
            <a:srgbClr val="D4D4E8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8">
            <a:alphaModFix amt="52999"/>
          </a:blip>
          <a:srcRect/>
          <a:stretch/>
        </p:blipFill>
        <p:spPr>
          <a:xfrm>
            <a:off x="-80" y="-115616"/>
            <a:ext cx="43891281" cy="66670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1155CC">
                <a:alpha val="77647"/>
              </a:srgbClr>
            </a:outerShdw>
          </a:effectLst>
        </p:spPr>
      </p:pic>
      <p:sp>
        <p:nvSpPr>
          <p:cNvPr id="94" name="Google Shape;94;p13"/>
          <p:cNvSpPr txBox="1"/>
          <p:nvPr/>
        </p:nvSpPr>
        <p:spPr>
          <a:xfrm>
            <a:off x="6014640" y="542424"/>
            <a:ext cx="33532471" cy="2937600"/>
          </a:xfrm>
          <a:prstGeom prst="rect">
            <a:avLst/>
          </a:prstGeom>
          <a:noFill/>
          <a:ln>
            <a:noFill/>
          </a:ln>
          <a:effectLst>
            <a:outerShdw blurRad="828675" dist="200025" dir="5400000" algn="bl" rotWithShape="0">
              <a:srgbClr val="000000">
                <a:alpha val="84705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Montserrat ExtraBold"/>
              <a:buNone/>
            </a:pPr>
            <a:r>
              <a:rPr lang="en-US" sz="8100" b="1" i="0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ea typeface="Trebuchet MS"/>
                <a:cs typeface="Trebuchet MS"/>
                <a:sym typeface="Trebuchet MS"/>
              </a:rPr>
              <a:t>Impact of Temperature and Species Traits on Local Instances of Colonization and Extinction in North American Marine Invertebrates</a:t>
            </a:r>
            <a:endParaRPr sz="8100" b="1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362181" y="3668681"/>
            <a:ext cx="36920234" cy="154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US" sz="4600" b="0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Cassiel</a:t>
            </a:r>
            <a:r>
              <a:rPr lang="en-US" sz="4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E. Padilla-D</a:t>
            </a:r>
            <a:r>
              <a:rPr lang="en-US" sz="4600" b="0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urán*, Zoë </a:t>
            </a:r>
            <a:r>
              <a:rPr lang="en-US" sz="4600" b="0" i="0" u="none" strike="noStrike" cap="none" dirty="0" err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Kitc</a:t>
            </a:r>
            <a:r>
              <a:rPr lang="en-US" sz="4600" b="0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hel</a:t>
            </a:r>
            <a:r>
              <a:rPr lang="en-US" sz="4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4600" b="0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Malin</a:t>
            </a:r>
            <a:r>
              <a:rPr lang="en-US" sz="4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L. Pinsky</a:t>
            </a:r>
            <a:endParaRPr sz="4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US" sz="4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Department of Ecology, Evolution and Natural Resources</a:t>
            </a:r>
            <a:endParaRPr sz="46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US" sz="4600" b="0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Rutgers, The State University of New Jersey</a:t>
            </a:r>
            <a:endParaRPr sz="46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-3384" y="21128813"/>
            <a:ext cx="12604200" cy="19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4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13146429" y="7129925"/>
            <a:ext cx="17591700" cy="873300"/>
          </a:xfrm>
          <a:prstGeom prst="rect">
            <a:avLst/>
          </a:prstGeom>
          <a:solidFill>
            <a:srgbClr val="021C3C"/>
          </a:solidFill>
          <a:ln>
            <a:noFill/>
          </a:ln>
        </p:spPr>
        <p:txBody>
          <a:bodyPr spcFirstLastPara="1" wrap="square" lIns="274300" tIns="73150" rIns="27430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Verdana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Results</a:t>
            </a:r>
            <a:endParaRPr sz="4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441766" y="21018012"/>
            <a:ext cx="12478200" cy="873300"/>
          </a:xfrm>
          <a:prstGeom prst="rect">
            <a:avLst/>
          </a:prstGeom>
          <a:solidFill>
            <a:srgbClr val="021C3C"/>
          </a:solidFill>
          <a:ln>
            <a:noFill/>
          </a:ln>
        </p:spPr>
        <p:txBody>
          <a:bodyPr spcFirstLastPara="1" wrap="square" lIns="274300" tIns="73150" rIns="27430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Verdana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Objectives</a:t>
            </a:r>
            <a:endParaRPr sz="4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428557" y="25728284"/>
            <a:ext cx="12478200" cy="873300"/>
          </a:xfrm>
          <a:prstGeom prst="rect">
            <a:avLst/>
          </a:prstGeom>
          <a:solidFill>
            <a:srgbClr val="021C3C"/>
          </a:solidFill>
          <a:ln>
            <a:noFill/>
          </a:ln>
        </p:spPr>
        <p:txBody>
          <a:bodyPr spcFirstLastPara="1" wrap="square" lIns="274300" tIns="73150" rIns="27430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Verdana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Methods</a:t>
            </a:r>
            <a:endParaRPr sz="4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755541" y="8639362"/>
            <a:ext cx="4234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Climate change</a:t>
            </a:r>
            <a:endParaRPr sz="4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679340" y="11042237"/>
            <a:ext cx="48288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Species expand latitudinal range</a:t>
            </a:r>
            <a:endParaRPr sz="4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9">
            <a:alphaModFix amt="51000"/>
          </a:blip>
          <a:srcRect/>
          <a:stretch/>
        </p:blipFill>
        <p:spPr>
          <a:xfrm>
            <a:off x="7661736" y="8128808"/>
            <a:ext cx="6440226" cy="4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 rot="10800000">
            <a:off x="9717396" y="8729786"/>
            <a:ext cx="342900" cy="869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572EA"/>
          </a:solidFill>
          <a:ln w="12700" cap="flat" cmpd="sng">
            <a:solidFill>
              <a:srgbClr val="3A1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A1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 rot="5400000">
            <a:off x="9776397" y="8477182"/>
            <a:ext cx="232200" cy="2622000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0070C0"/>
          </a:solidFill>
          <a:ln w="57150" cap="flat" cmpd="sng">
            <a:solidFill>
              <a:srgbClr val="3A117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rot="-5400000">
            <a:off x="9776264" y="9585797"/>
            <a:ext cx="232200" cy="2622000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0070C0"/>
          </a:solidFill>
          <a:ln w="57150" cap="flat" cmpd="sng">
            <a:solidFill>
              <a:srgbClr val="3A117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428555" y="18768652"/>
            <a:ext cx="1247820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Species traits may be used to explain these shifts and predict colonization or extinction in a particular area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428555" y="13762394"/>
            <a:ext cx="124782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Our study focuses on North American marine invertebrates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428555" y="12971482"/>
            <a:ext cx="13030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97% of animals on earth are invertebrates</a:t>
            </a:r>
            <a:endParaRPr sz="4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28555" y="26732101"/>
            <a:ext cx="12478200" cy="3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5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</a:pPr>
            <a:r>
              <a:rPr lang="en-US" sz="4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Compile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trait data on 154 North American marine invertebrates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8700" marR="0" lvl="1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⮚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Traits: Maximum and average length/weight/width, fecundity, larval development, habitat, latitudinal range, northern range boundary, southern range boundary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endParaRPr sz="4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441097" y="22088297"/>
            <a:ext cx="124782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Make data on marine invertebrates more accessible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45803" y="23485693"/>
            <a:ext cx="1247820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000"/>
              <a:buFont typeface="Arial"/>
              <a:buChar char="•"/>
            </a:pPr>
            <a:r>
              <a:rPr lang="en-US" sz="40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Better the understanding of how species traits interact with each other in North American marine invertebrates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2" name="Google Shape;112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0033138" y="336929"/>
            <a:ext cx="3479497" cy="35487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 txBox="1"/>
          <p:nvPr/>
        </p:nvSpPr>
        <p:spPr>
          <a:xfrm>
            <a:off x="13459355" y="22599438"/>
            <a:ext cx="17278774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3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Figure 3. </a:t>
            </a:r>
            <a:r>
              <a:rPr lang="en-US" sz="33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Positive correlation between fecundity and latitudinal range (p=0.04)</a:t>
            </a:r>
            <a:endParaRPr sz="33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34482512" y="16076560"/>
            <a:ext cx="5659200" cy="15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Higher propensity to colonize an area</a:t>
            </a:r>
            <a:endParaRPr sz="4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33188299" y="8370933"/>
            <a:ext cx="89724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Invertebrates with high latitudinal ranges tend to:</a:t>
            </a:r>
            <a:endParaRPr sz="4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Verdana"/>
              <a:buChar char="●"/>
            </a:pPr>
            <a:r>
              <a:rPr lang="en-US" sz="4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Inhabit the pelagic zone </a:t>
            </a:r>
            <a:endParaRPr sz="4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Char char="●"/>
            </a:pPr>
            <a:r>
              <a:rPr lang="en-US" sz="4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Lay a large number of eggs</a:t>
            </a:r>
            <a:endParaRPr sz="4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34582124" y="13403046"/>
            <a:ext cx="5460000" cy="8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Larger range shifts</a:t>
            </a:r>
            <a:endParaRPr sz="4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13459355" y="8043054"/>
            <a:ext cx="17368427" cy="835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3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Figure 1. </a:t>
            </a:r>
            <a:r>
              <a:rPr lang="en-US" sz="3300" dirty="0">
                <a:latin typeface="Verdana"/>
                <a:ea typeface="Verdana"/>
                <a:cs typeface="Verdana"/>
                <a:sym typeface="Verdana"/>
              </a:rPr>
              <a:t>Correlation </a:t>
            </a:r>
            <a:r>
              <a:rPr lang="en-US" sz="33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between latitudinal range and habitat (p=0.003)</a:t>
            </a:r>
            <a:endParaRPr sz="33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71096" y="14918662"/>
            <a:ext cx="3381281" cy="29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385644" y="15230446"/>
            <a:ext cx="2478251" cy="22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/>
          <p:nvPr/>
        </p:nvSpPr>
        <p:spPr>
          <a:xfrm>
            <a:off x="3660366" y="17762062"/>
            <a:ext cx="5460000" cy="8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High range shifts</a:t>
            </a:r>
            <a:endParaRPr sz="41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98966" y="15508356"/>
            <a:ext cx="2138915" cy="146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/>
          <p:nvPr/>
        </p:nvSpPr>
        <p:spPr>
          <a:xfrm>
            <a:off x="9056075" y="17693487"/>
            <a:ext cx="394200" cy="873300"/>
          </a:xfrm>
          <a:prstGeom prst="up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3014652" y="17640200"/>
            <a:ext cx="394200" cy="873300"/>
          </a:xfrm>
          <a:prstGeom prst="upArrow">
            <a:avLst>
              <a:gd name="adj1" fmla="val 50000"/>
              <a:gd name="adj2" fmla="val 50000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3"/>
          <p:cNvSpPr/>
          <p:nvPr/>
        </p:nvSpPr>
        <p:spPr>
          <a:xfrm rot="10800000">
            <a:off x="3565118" y="9720916"/>
            <a:ext cx="510300" cy="1182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21C3C"/>
          </a:solidFill>
          <a:ln w="9525" cap="flat" cmpd="sng">
            <a:solidFill>
              <a:srgbClr val="021C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 rot="10800000">
            <a:off x="37115030" y="11993233"/>
            <a:ext cx="394200" cy="873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21C3C"/>
          </a:solidFill>
          <a:ln w="9525" cap="flat" cmpd="sng">
            <a:solidFill>
              <a:srgbClr val="021C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 rot="10800000">
            <a:off x="37115030" y="14860908"/>
            <a:ext cx="394200" cy="873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21C3C"/>
          </a:solidFill>
          <a:ln w="9525" cap="flat" cmpd="sng">
            <a:solidFill>
              <a:srgbClr val="021C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34879424" y="11163758"/>
            <a:ext cx="5460000" cy="8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Which may lead to</a:t>
            </a:r>
            <a:endParaRPr sz="36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428555" y="7129925"/>
            <a:ext cx="12478200" cy="873300"/>
          </a:xfrm>
          <a:prstGeom prst="rect">
            <a:avLst/>
          </a:prstGeom>
          <a:solidFill>
            <a:srgbClr val="021C3C"/>
          </a:solidFill>
          <a:ln>
            <a:noFill/>
          </a:ln>
        </p:spPr>
        <p:txBody>
          <a:bodyPr spcFirstLastPara="1" wrap="square" lIns="274300" tIns="73150" rIns="27430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Verdana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sz="4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31024862" y="7129925"/>
            <a:ext cx="12478200" cy="873300"/>
          </a:xfrm>
          <a:prstGeom prst="rect">
            <a:avLst/>
          </a:prstGeom>
          <a:solidFill>
            <a:srgbClr val="021C3C"/>
          </a:solidFill>
          <a:ln>
            <a:noFill/>
          </a:ln>
        </p:spPr>
        <p:txBody>
          <a:bodyPr spcFirstLastPara="1" wrap="square" lIns="274300" tIns="73150" rIns="27430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Verdana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Discussion</a:t>
            </a:r>
            <a:endParaRPr sz="4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30948662" y="18337026"/>
            <a:ext cx="12478200" cy="873300"/>
          </a:xfrm>
          <a:prstGeom prst="rect">
            <a:avLst/>
          </a:prstGeom>
          <a:solidFill>
            <a:srgbClr val="021C3C"/>
          </a:solidFill>
          <a:ln>
            <a:noFill/>
          </a:ln>
        </p:spPr>
        <p:txBody>
          <a:bodyPr spcFirstLastPara="1" wrap="square" lIns="274300" tIns="73150" rIns="27430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Verdana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Future directions</a:t>
            </a:r>
            <a:endParaRPr sz="4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31024862" y="27849408"/>
            <a:ext cx="12478200" cy="873300"/>
          </a:xfrm>
          <a:prstGeom prst="rect">
            <a:avLst/>
          </a:prstGeom>
          <a:solidFill>
            <a:srgbClr val="021C3C"/>
          </a:solidFill>
          <a:ln>
            <a:noFill/>
          </a:ln>
        </p:spPr>
        <p:txBody>
          <a:bodyPr spcFirstLastPara="1" wrap="square" lIns="274300" tIns="73150" rIns="274300" bIns="6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Verdana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Acknowledgements</a:t>
            </a:r>
            <a:endParaRPr sz="4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9717423" y="11030414"/>
            <a:ext cx="342900" cy="869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572EA"/>
          </a:solidFill>
          <a:ln w="12700" cap="flat" cmpd="sng">
            <a:solidFill>
              <a:srgbClr val="3A1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A1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30948662" y="28980771"/>
            <a:ext cx="12478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would like to thank my mentors Zoë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Kitchel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Dr.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Malin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Pinsky for their guidance, everyone in the Pinsky lab for being open and welcoming, RISE at Rutgers for giving me the opportunity to participate in this summer research experience,</a:t>
            </a:r>
            <a:r>
              <a:rPr lang="en-US" sz="360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</a:t>
            </a:r>
            <a:r>
              <a:rPr lang="en-US" sz="3600" dirty="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NJ Space Grant Consortium for their support.</a:t>
            </a:r>
            <a:endParaRPr sz="3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3459355" y="18331609"/>
            <a:ext cx="11923085" cy="74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Figure 2</a:t>
            </a:r>
            <a:r>
              <a:rPr lang="en-US" sz="33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 Diagram of benthic and pelagic zones</a:t>
            </a:r>
            <a:endParaRPr sz="33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4615620" y="20407143"/>
            <a:ext cx="4828800" cy="19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Temperature </a:t>
            </a:r>
            <a:endParaRPr sz="40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+ </a:t>
            </a:r>
            <a:endParaRPr sz="40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Species traits</a:t>
            </a:r>
            <a:endParaRPr sz="40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3"/>
          <p:cNvSpPr/>
          <p:nvPr/>
        </p:nvSpPr>
        <p:spPr>
          <a:xfrm rot="-8100000">
            <a:off x="35375431" y="22839097"/>
            <a:ext cx="3466017" cy="3431590"/>
          </a:xfrm>
          <a:prstGeom prst="leftUpArrow">
            <a:avLst>
              <a:gd name="adj1" fmla="val 9340"/>
              <a:gd name="adj2" fmla="val 15242"/>
              <a:gd name="adj3" fmla="val 21747"/>
            </a:avLst>
          </a:prstGeom>
          <a:solidFill>
            <a:srgbClr val="021C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31374253" y="24828066"/>
            <a:ext cx="4417800" cy="2554500"/>
          </a:xfrm>
          <a:prstGeom prst="ellipse">
            <a:avLst/>
          </a:prstGeom>
          <a:solidFill>
            <a:srgbClr val="FFFFFF"/>
          </a:solidFill>
          <a:ln w="228600" cap="flat" cmpd="sng">
            <a:solidFill>
              <a:srgbClr val="30A6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31532059" y="25720944"/>
            <a:ext cx="4234500" cy="10749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30A690"/>
                </a:solidFill>
                <a:latin typeface="Verdana"/>
                <a:ea typeface="Verdana"/>
                <a:cs typeface="Verdana"/>
                <a:sym typeface="Verdana"/>
              </a:rPr>
              <a:t>Colonization?</a:t>
            </a:r>
            <a:endParaRPr baseline="30000" dirty="0">
              <a:solidFill>
                <a:srgbClr val="30A6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38371424" y="24825508"/>
            <a:ext cx="4417800" cy="2554500"/>
          </a:xfrm>
          <a:prstGeom prst="ellipse">
            <a:avLst/>
          </a:prstGeom>
          <a:solidFill>
            <a:srgbClr val="FFFFFF"/>
          </a:solidFill>
          <a:ln w="228600" cap="flat" cmpd="sng">
            <a:solidFill>
              <a:srgbClr val="6600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 txBox="1"/>
          <p:nvPr/>
        </p:nvSpPr>
        <p:spPr>
          <a:xfrm>
            <a:off x="38625812" y="25722996"/>
            <a:ext cx="4049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66001C"/>
                </a:solidFill>
                <a:latin typeface="Verdana"/>
                <a:ea typeface="Verdana"/>
                <a:cs typeface="Verdana"/>
                <a:sym typeface="Verdana"/>
              </a:rPr>
              <a:t>Extinction?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441097" y="31090295"/>
            <a:ext cx="1247820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4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analysis on R programming software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⮚"/>
            </a:pPr>
            <a:r>
              <a:rPr lang="en-US" sz="4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Linear regression, ANOVA, Tukey’s HSD test</a:t>
            </a:r>
            <a:endParaRPr sz="4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715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endParaRPr sz="4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8BE1FC66-A3B7-49BC-A53A-27B6F940549B}"/>
              </a:ext>
            </a:extLst>
          </p:cNvPr>
          <p:cNvSpPr/>
          <p:nvPr/>
        </p:nvSpPr>
        <p:spPr>
          <a:xfrm rot="16200000">
            <a:off x="22198191" y="4997192"/>
            <a:ext cx="173252" cy="8524568"/>
          </a:xfrm>
          <a:prstGeom prst="rightBracket">
            <a:avLst/>
          </a:prstGeom>
          <a:ln>
            <a:solidFill>
              <a:srgbClr val="302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44CF1B-ED5D-4FE3-A325-76D7CFFDDA61}"/>
              </a:ext>
            </a:extLst>
          </p:cNvPr>
          <p:cNvSpPr txBox="1"/>
          <p:nvPr/>
        </p:nvSpPr>
        <p:spPr>
          <a:xfrm>
            <a:off x="21942279" y="8672113"/>
            <a:ext cx="431591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27113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endParaRPr lang="es-PR" sz="5000" dirty="0">
              <a:solidFill>
                <a:srgbClr val="27113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0" name="Picture 6" descr="Image result for rutgers white logo">
            <a:extLst>
              <a:ext uri="{FF2B5EF4-FFF2-40B4-BE49-F238E27FC236}">
                <a16:creationId xmlns:a16="http://schemas.microsoft.com/office/drawing/2014/main" id="{DF0223BB-7F96-41FD-AD1A-F6B6E3C76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8" y="839892"/>
            <a:ext cx="5938159" cy="161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C30467-D1C4-4167-8D50-71A37531C59D}"/>
              </a:ext>
            </a:extLst>
          </p:cNvPr>
          <p:cNvSpPr txBox="1"/>
          <p:nvPr/>
        </p:nvSpPr>
        <p:spPr>
          <a:xfrm>
            <a:off x="37888980" y="5767976"/>
            <a:ext cx="56236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*cassiel.padilla@upr.edu</a:t>
            </a:r>
            <a:endParaRPr lang="es-PR" sz="3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313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Montserrat ExtraBold</vt:lpstr>
      <vt:lpstr>Noto Sans Symbols</vt:lpstr>
      <vt:lpstr>Trebuchet MS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17</cp:revision>
  <dcterms:modified xsi:type="dcterms:W3CDTF">2019-07-26T15:56:13Z</dcterms:modified>
</cp:coreProperties>
</file>