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A34"/>
    <a:srgbClr val="00B9BB"/>
    <a:srgbClr val="F58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C86C-8B30-C049-9C3A-800AF470ACB8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B801-6223-D74C-84D1-1FC352F8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Optimal: Edward (1990) to Mazur et al. (2020)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B801-6223-D74C-84D1-1FC352F8C5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EBC-E8D4-684B-8752-5A8D3254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7A38-BD42-D642-AEDE-7DD79BB3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A103-A860-F14C-8384-CAC616E5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75FB-6899-4343-AB19-05733B8A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DF8C-3FC1-E046-8CCB-1097DF1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EF2D-3669-3643-AC72-C6170DCA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47F1-9B27-8546-A8B7-2A35934E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52F0-27F2-2D45-B811-70BCAD9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D7F8-7849-2647-AFB1-625BC059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642B-D80A-2C4B-B712-A7B04D0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43902-5ED0-E64E-9181-544B7D323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0F91-92B6-1D4D-9C85-13D76F54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AC61-1727-304C-8650-20401094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B5E9-BF32-F84D-AFD3-10A5C9D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D60-A7FD-6249-8943-B1DB51C8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0D46-4E72-1B49-8565-50993BEF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8CFE-C48C-6845-8FB6-157DC2F9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B37C-2557-A747-9B61-CD7557C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36D5-CAA2-4945-BDDB-81E465D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9B4D-2D57-3A49-B00C-C04F6D4A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D4C-1951-F749-B700-F7C14D2F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203D-6174-0946-BCF8-54087F1B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510F-F8EC-014F-9C4D-97893D79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0355-CD25-9044-8D5F-26D5B65C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F66-4D68-474B-8501-8C5D4E64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7C44-516E-A440-BBD6-2DF7561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95E6-808B-2947-B4F5-4AF9B4DD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B66D-7DE8-1848-9B7B-6E34F836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EC3-54CE-0A44-B901-ABC16DA1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B51B-BDF7-9546-BBE3-E0A511B0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BCF5-4E2D-3445-B687-23B004C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F25E-5E33-0444-9EE2-580A334A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DBD2-6D2D-9E49-A8C6-F01C2D92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FFDE2-CD07-BA40-86AD-0EF03910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5914-898D-B54E-81B5-3FCFB30D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178D-3838-9742-9556-2DC66B15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7E0F5-5E29-E146-8100-0455ABE9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A04E-7C82-F947-9356-B726F426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ACABB-C7B1-FF44-AE1A-210E80B4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9249-CD67-5042-AAE9-94048D90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FD488-97C3-CA4C-A4B4-F38527B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8A77-DD95-6940-BFCC-DAE9E13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E2AC6-35E4-8F43-B85E-2853C3A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40BCD-4AA5-C741-A8A3-E112ECC3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7AF98-0B3C-ED45-94E1-39724247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A082-830D-024E-A820-8E7F30B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CE0-62E6-9845-A80B-3E88EFD0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EB48-CA9C-C548-B922-E47E773C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D148-3FD3-3F42-8ECF-97A80E8F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5000-3866-904A-8A5F-64349C65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5CB4-0909-FA46-AB85-35954348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3AA2-0C64-104D-BF7C-60BDAE1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FB5-F6E4-8144-AEFA-2D1C890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80E4-DC0D-B744-8832-A9DD6DAA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479C-B5C2-1F41-A19E-8CD50E8F4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23EC-0457-BC45-87A9-F30DEC06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696D-A64D-664C-AD8F-BE3F13D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12B51-1E6B-F849-9CAA-75F473E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4CA9A-7905-574B-B72A-01B4862F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083D-103C-F346-8316-845A61EE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5293-5213-7C49-97B6-23B8F8A06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841-D7B4-0846-AE94-DB0DDDC976B9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9488-8B1F-EF44-A98A-198B3CC7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A84E-1EFC-5D44-9C52-9786A976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diagram of different types of graphs&#10;&#10;Description automatically generated with medium confidence">
            <a:extLst>
              <a:ext uri="{FF2B5EF4-FFF2-40B4-BE49-F238E27FC236}">
                <a16:creationId xmlns:a16="http://schemas.microsoft.com/office/drawing/2014/main" id="{47826CC7-0D09-8B2F-AC87-0DBD2E8E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48"/>
            <a:ext cx="9871842" cy="6834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A41CC3-F924-647F-9017-25317A4D4D5C}"/>
              </a:ext>
            </a:extLst>
          </p:cNvPr>
          <p:cNvSpPr txBox="1"/>
          <p:nvPr/>
        </p:nvSpPr>
        <p:spPr>
          <a:xfrm>
            <a:off x="743672" y="5670752"/>
            <a:ext cx="1715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Horizontal equity with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4C3FE6-6479-2FA3-DDFC-EC7D404ECFAB}"/>
              </a:ext>
            </a:extLst>
          </p:cNvPr>
          <p:cNvSpPr txBox="1"/>
          <p:nvPr/>
        </p:nvSpPr>
        <p:spPr>
          <a:xfrm>
            <a:off x="599090" y="6193972"/>
            <a:ext cx="1860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Horizontal equity within original sectors</a:t>
            </a:r>
          </a:p>
        </p:txBody>
      </p:sp>
      <p:sp>
        <p:nvSpPr>
          <p:cNvPr id="8" name="Bent-Up Arrow 7">
            <a:extLst>
              <a:ext uri="{FF2B5EF4-FFF2-40B4-BE49-F238E27FC236}">
                <a16:creationId xmlns:a16="http://schemas.microsoft.com/office/drawing/2014/main" id="{2D18DB37-655C-0F23-465F-04FBCC3E4441}"/>
              </a:ext>
            </a:extLst>
          </p:cNvPr>
          <p:cNvSpPr/>
          <p:nvPr/>
        </p:nvSpPr>
        <p:spPr>
          <a:xfrm>
            <a:off x="2545209" y="6238270"/>
            <a:ext cx="2383228" cy="21771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4BD2DAE5-2C3D-1ED0-B7DA-320873141B70}"/>
              </a:ext>
            </a:extLst>
          </p:cNvPr>
          <p:cNvSpPr/>
          <p:nvPr/>
        </p:nvSpPr>
        <p:spPr>
          <a:xfrm>
            <a:off x="2545209" y="5932362"/>
            <a:ext cx="1459232" cy="9144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3DA142-B69A-CB63-D614-9ED25485D9D7}"/>
              </a:ext>
            </a:extLst>
          </p:cNvPr>
          <p:cNvSpPr txBox="1"/>
          <p:nvPr/>
        </p:nvSpPr>
        <p:spPr>
          <a:xfrm>
            <a:off x="5351578" y="1815239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A60A34"/>
                </a:solidFill>
              </a:rPr>
              <a:t>33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132C17-13F2-5FD4-7372-24BBE3245679}"/>
              </a:ext>
            </a:extLst>
          </p:cNvPr>
          <p:cNvSpPr txBox="1"/>
          <p:nvPr/>
        </p:nvSpPr>
        <p:spPr>
          <a:xfrm>
            <a:off x="5351578" y="3610085"/>
            <a:ext cx="4193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9BB"/>
                </a:solidFill>
              </a:rPr>
              <a:t>67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F11F64B4-B50A-5A7D-619F-57F1F76703AD}"/>
              </a:ext>
            </a:extLst>
          </p:cNvPr>
          <p:cNvSpPr/>
          <p:nvPr/>
        </p:nvSpPr>
        <p:spPr>
          <a:xfrm>
            <a:off x="5509656" y="1400288"/>
            <a:ext cx="261258" cy="3560595"/>
          </a:xfrm>
          <a:prstGeom prst="rightBrace">
            <a:avLst>
              <a:gd name="adj1" fmla="val 8333"/>
              <a:gd name="adj2" fmla="val 306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EDC5A-A7FC-FA21-0282-3335C28EA888}"/>
              </a:ext>
            </a:extLst>
          </p:cNvPr>
          <p:cNvSpPr txBox="1"/>
          <p:nvPr/>
        </p:nvSpPr>
        <p:spPr>
          <a:xfrm rot="5400000">
            <a:off x="5514647" y="1281993"/>
            <a:ext cx="912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Original</a:t>
            </a:r>
          </a:p>
          <a:p>
            <a:pPr algn="ctr"/>
            <a:r>
              <a:rPr lang="en-US" sz="1200" dirty="0"/>
              <a:t>sectors</a:t>
            </a:r>
          </a:p>
        </p:txBody>
      </p:sp>
    </p:spTree>
    <p:extLst>
      <p:ext uri="{BB962C8B-B14F-4D97-AF65-F5344CB8AC3E}">
        <p14:creationId xmlns:p14="http://schemas.microsoft.com/office/powerpoint/2010/main" val="420526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8A0AC-DAB0-F347-9B4B-C9E3E46EEBFF}"/>
              </a:ext>
            </a:extLst>
          </p:cNvPr>
          <p:cNvSpPr txBox="1"/>
          <p:nvPr/>
        </p:nvSpPr>
        <p:spPr>
          <a:xfrm>
            <a:off x="4084184" y="419687"/>
            <a:ext cx="350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Horizontal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remains the same post-intervention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62F0A-DEDA-B345-A3A1-1346840A5DF7}"/>
              </a:ext>
            </a:extLst>
          </p:cNvPr>
          <p:cNvSpPr txBox="1"/>
          <p:nvPr/>
        </p:nvSpPr>
        <p:spPr>
          <a:xfrm>
            <a:off x="0" y="419687"/>
            <a:ext cx="410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Economic efficiency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maximizes net societal benefit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3F77-74F7-C34B-A893-AB0CE431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742"/>
            <a:ext cx="3746723" cy="2607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9CB73-11CC-F049-AA4C-49CBB7504D0D}"/>
              </a:ext>
            </a:extLst>
          </p:cNvPr>
          <p:cNvSpPr txBox="1"/>
          <p:nvPr/>
        </p:nvSpPr>
        <p:spPr>
          <a:xfrm>
            <a:off x="7994192" y="419687"/>
            <a:ext cx="331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Vertical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changes post-intervention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50D86-8012-0844-96EF-D8C673C6D942}"/>
              </a:ext>
            </a:extLst>
          </p:cNvPr>
          <p:cNvSpPr/>
          <p:nvPr/>
        </p:nvSpPr>
        <p:spPr>
          <a:xfrm>
            <a:off x="4343048" y="2340428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AF062-6649-6C4B-98EE-692C06D8D0A7}"/>
              </a:ext>
            </a:extLst>
          </p:cNvPr>
          <p:cNvSpPr/>
          <p:nvPr/>
        </p:nvSpPr>
        <p:spPr>
          <a:xfrm>
            <a:off x="4343047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599B9-69EF-8343-8F4C-AF90C711C975}"/>
              </a:ext>
            </a:extLst>
          </p:cNvPr>
          <p:cNvSpPr txBox="1"/>
          <p:nvPr/>
        </p:nvSpPr>
        <p:spPr>
          <a:xfrm rot="18614361">
            <a:off x="3244466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4F347-235F-FC4E-A3A4-2679EAC91DEB}"/>
              </a:ext>
            </a:extLst>
          </p:cNvPr>
          <p:cNvSpPr/>
          <p:nvPr/>
        </p:nvSpPr>
        <p:spPr>
          <a:xfrm>
            <a:off x="5151642" y="2634342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1467A-B6B6-4A44-AA07-775F3A6E138A}"/>
              </a:ext>
            </a:extLst>
          </p:cNvPr>
          <p:cNvSpPr/>
          <p:nvPr/>
        </p:nvSpPr>
        <p:spPr>
          <a:xfrm>
            <a:off x="5151641" y="1524000"/>
            <a:ext cx="424543" cy="1110342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1572F-8793-EE44-874C-9AFE81EE0199}"/>
              </a:ext>
            </a:extLst>
          </p:cNvPr>
          <p:cNvSpPr txBox="1"/>
          <p:nvPr/>
        </p:nvSpPr>
        <p:spPr>
          <a:xfrm rot="18614361">
            <a:off x="3674598" y="4701957"/>
            <a:ext cx="21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better rec. 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0E6C9-5093-4242-AA6E-87761B407F91}"/>
              </a:ext>
            </a:extLst>
          </p:cNvPr>
          <p:cNvSpPr txBox="1"/>
          <p:nvPr/>
        </p:nvSpPr>
        <p:spPr>
          <a:xfrm rot="18614361">
            <a:off x="4355652" y="4830073"/>
            <a:ext cx="252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new sector addition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55EDF-3DA2-C74B-9666-21FEAFC15EEA}"/>
              </a:ext>
            </a:extLst>
          </p:cNvPr>
          <p:cNvSpPr/>
          <p:nvPr/>
        </p:nvSpPr>
        <p:spPr>
          <a:xfrm>
            <a:off x="5995520" y="2340428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D881A-D23B-CD4D-AF83-CA14BBDCC190}"/>
              </a:ext>
            </a:extLst>
          </p:cNvPr>
          <p:cNvSpPr/>
          <p:nvPr/>
        </p:nvSpPr>
        <p:spPr>
          <a:xfrm>
            <a:off x="5995521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738B3-4A64-3F41-BC11-A9B86EB9BF4B}"/>
              </a:ext>
            </a:extLst>
          </p:cNvPr>
          <p:cNvSpPr/>
          <p:nvPr/>
        </p:nvSpPr>
        <p:spPr>
          <a:xfrm>
            <a:off x="5995519" y="3739238"/>
            <a:ext cx="424544" cy="288473"/>
          </a:xfrm>
          <a:prstGeom prst="rect">
            <a:avLst/>
          </a:prstGeom>
          <a:solidFill>
            <a:srgbClr val="F58B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46C6B32-755E-6846-82F9-95613B6B883A}"/>
              </a:ext>
            </a:extLst>
          </p:cNvPr>
          <p:cNvSpPr/>
          <p:nvPr/>
        </p:nvSpPr>
        <p:spPr>
          <a:xfrm>
            <a:off x="6498770" y="1524000"/>
            <a:ext cx="522515" cy="2209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EBD42-A020-6846-B218-CE5700595806}"/>
              </a:ext>
            </a:extLst>
          </p:cNvPr>
          <p:cNvSpPr txBox="1"/>
          <p:nvPr/>
        </p:nvSpPr>
        <p:spPr>
          <a:xfrm>
            <a:off x="6387404" y="1783710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0A34"/>
                </a:solidFill>
              </a:rPr>
              <a:t>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CCA48-3F83-BF47-BEDF-9918BA1DCBD0}"/>
              </a:ext>
            </a:extLst>
          </p:cNvPr>
          <p:cNvSpPr txBox="1"/>
          <p:nvPr/>
        </p:nvSpPr>
        <p:spPr>
          <a:xfrm>
            <a:off x="6392102" y="2831435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9BB"/>
                </a:solidFill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370A-147E-3447-964A-E966F42D5B66}"/>
              </a:ext>
            </a:extLst>
          </p:cNvPr>
          <p:cNvSpPr txBox="1"/>
          <p:nvPr/>
        </p:nvSpPr>
        <p:spPr>
          <a:xfrm rot="5400000">
            <a:off x="6466869" y="244423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BD4F4-2FF1-6A4D-A0A5-3B5F27027FB5}"/>
              </a:ext>
            </a:extLst>
          </p:cNvPr>
          <p:cNvSpPr/>
          <p:nvPr/>
        </p:nvSpPr>
        <p:spPr>
          <a:xfrm>
            <a:off x="8174819" y="2294737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D3E82-684D-9C44-AFE8-6D81452800AF}"/>
              </a:ext>
            </a:extLst>
          </p:cNvPr>
          <p:cNvSpPr/>
          <p:nvPr/>
        </p:nvSpPr>
        <p:spPr>
          <a:xfrm>
            <a:off x="8174818" y="1478309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A082E-3545-164D-A228-F17C80D6654A}"/>
              </a:ext>
            </a:extLst>
          </p:cNvPr>
          <p:cNvSpPr txBox="1"/>
          <p:nvPr/>
        </p:nvSpPr>
        <p:spPr>
          <a:xfrm rot="18614361">
            <a:off x="7092210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6B7CA7-DD8F-4249-ACF5-20FD1CEB6A9B}"/>
              </a:ext>
            </a:extLst>
          </p:cNvPr>
          <p:cNvSpPr txBox="1"/>
          <p:nvPr/>
        </p:nvSpPr>
        <p:spPr>
          <a:xfrm rot="18614361">
            <a:off x="6825523" y="4958336"/>
            <a:ext cx="280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to offset </a:t>
            </a:r>
          </a:p>
          <a:p>
            <a:pPr algn="r"/>
            <a:r>
              <a:rPr lang="en-US" dirty="0"/>
              <a:t>commercial climate impacts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B35438-93C8-B943-AFEC-20A7428FF9B2}"/>
              </a:ext>
            </a:extLst>
          </p:cNvPr>
          <p:cNvSpPr/>
          <p:nvPr/>
        </p:nvSpPr>
        <p:spPr>
          <a:xfrm>
            <a:off x="8894350" y="2046514"/>
            <a:ext cx="424543" cy="193550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515F0-E6FE-0648-AAA4-252FD14A6CF7}"/>
              </a:ext>
            </a:extLst>
          </p:cNvPr>
          <p:cNvSpPr/>
          <p:nvPr/>
        </p:nvSpPr>
        <p:spPr>
          <a:xfrm>
            <a:off x="8894349" y="1478309"/>
            <a:ext cx="424543" cy="56820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EDA4-6FAB-4A42-AACB-703827D7CC14}"/>
              </a:ext>
            </a:extLst>
          </p:cNvPr>
          <p:cNvSpPr txBox="1"/>
          <p:nvPr/>
        </p:nvSpPr>
        <p:spPr>
          <a:xfrm>
            <a:off x="743671" y="5421889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 correction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44B94-E2C0-9E4A-8618-26E84BECDA74}"/>
              </a:ext>
            </a:extLst>
          </p:cNvPr>
          <p:cNvSpPr txBox="1"/>
          <p:nvPr/>
        </p:nvSpPr>
        <p:spPr>
          <a:xfrm>
            <a:off x="468484" y="6068220"/>
            <a:ext cx="22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within original sectors</a:t>
            </a:r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2C19B883-C5B7-B049-8F61-55B1B7807AF3}"/>
              </a:ext>
            </a:extLst>
          </p:cNvPr>
          <p:cNvSpPr/>
          <p:nvPr/>
        </p:nvSpPr>
        <p:spPr>
          <a:xfrm>
            <a:off x="2768413" y="6193972"/>
            <a:ext cx="2383228" cy="21771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E0082BEE-46B9-FF44-A7EC-E06583F8BA78}"/>
              </a:ext>
            </a:extLst>
          </p:cNvPr>
          <p:cNvSpPr/>
          <p:nvPr/>
        </p:nvSpPr>
        <p:spPr>
          <a:xfrm>
            <a:off x="2788143" y="5715223"/>
            <a:ext cx="1315771" cy="1415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0985BE-EE8F-9E4A-BB4F-8F5C4EE6D743}"/>
              </a:ext>
            </a:extLst>
          </p:cNvPr>
          <p:cNvSpPr/>
          <p:nvPr/>
        </p:nvSpPr>
        <p:spPr>
          <a:xfrm>
            <a:off x="9704104" y="2634342"/>
            <a:ext cx="424543" cy="1336791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DC58E4-92B2-6440-BD5A-71A1C6190AEC}"/>
              </a:ext>
            </a:extLst>
          </p:cNvPr>
          <p:cNvSpPr/>
          <p:nvPr/>
        </p:nvSpPr>
        <p:spPr>
          <a:xfrm>
            <a:off x="9704103" y="1467421"/>
            <a:ext cx="424543" cy="1166921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D5D80A-C284-7543-93DB-4DD6A9B89677}"/>
              </a:ext>
            </a:extLst>
          </p:cNvPr>
          <p:cNvSpPr txBox="1"/>
          <p:nvPr/>
        </p:nvSpPr>
        <p:spPr>
          <a:xfrm rot="18614361">
            <a:off x="7379984" y="5125399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offset historical exclusion of rec. sector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91FD0-A163-A245-A441-846D4A4712C2}"/>
              </a:ext>
            </a:extLst>
          </p:cNvPr>
          <p:cNvSpPr/>
          <p:nvPr/>
        </p:nvSpPr>
        <p:spPr>
          <a:xfrm>
            <a:off x="10396710" y="1973896"/>
            <a:ext cx="424543" cy="199723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5B9FB2-EA29-3140-9F75-BC5ACC3FB58B}"/>
              </a:ext>
            </a:extLst>
          </p:cNvPr>
          <p:cNvSpPr/>
          <p:nvPr/>
        </p:nvSpPr>
        <p:spPr>
          <a:xfrm>
            <a:off x="10396709" y="1467421"/>
            <a:ext cx="424543" cy="50647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F0B117-37EC-934D-955D-AD2EE1EF07B8}"/>
              </a:ext>
            </a:extLst>
          </p:cNvPr>
          <p:cNvSpPr/>
          <p:nvPr/>
        </p:nvSpPr>
        <p:spPr>
          <a:xfrm>
            <a:off x="11100026" y="2831435"/>
            <a:ext cx="424543" cy="1150586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25E692-3E6C-D640-958C-E47C8A8FBB5E}"/>
              </a:ext>
            </a:extLst>
          </p:cNvPr>
          <p:cNvSpPr/>
          <p:nvPr/>
        </p:nvSpPr>
        <p:spPr>
          <a:xfrm>
            <a:off x="11100025" y="1478309"/>
            <a:ext cx="424543" cy="1353126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18BF2B-CFE7-3047-AFEA-101D124C512B}"/>
              </a:ext>
            </a:extLst>
          </p:cNvPr>
          <p:cNvSpPr txBox="1"/>
          <p:nvPr/>
        </p:nvSpPr>
        <p:spPr>
          <a:xfrm rot="18614361">
            <a:off x="8090908" y="518197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promote food production/sovereignty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36827-4A52-4E4C-89DC-FE556778344C}"/>
              </a:ext>
            </a:extLst>
          </p:cNvPr>
          <p:cNvSpPr txBox="1"/>
          <p:nvPr/>
        </p:nvSpPr>
        <p:spPr>
          <a:xfrm rot="18614361">
            <a:off x="8867462" y="517855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reduce</a:t>
            </a:r>
          </a:p>
          <a:p>
            <a:pPr algn="r"/>
            <a:r>
              <a:rPr lang="en-US" dirty="0"/>
              <a:t>protected species bycatch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85C7C6-9228-5548-8821-67F642356453}"/>
              </a:ext>
            </a:extLst>
          </p:cNvPr>
          <p:cNvCxnSpPr/>
          <p:nvPr/>
        </p:nvCxnSpPr>
        <p:spPr>
          <a:xfrm>
            <a:off x="10265229" y="1343017"/>
            <a:ext cx="0" cy="27935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132</Words>
  <Application>Microsoft Macintosh PowerPoint</Application>
  <PresentationFormat>Widescreen</PresentationFormat>
  <Paragraphs>51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14</cp:revision>
  <dcterms:created xsi:type="dcterms:W3CDTF">2024-07-03T20:50:31Z</dcterms:created>
  <dcterms:modified xsi:type="dcterms:W3CDTF">2024-09-09T16:12:57Z</dcterms:modified>
</cp:coreProperties>
</file>