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98DBB"/>
    <a:srgbClr val="923288"/>
    <a:srgbClr val="C664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42"/>
    <p:restoredTop sz="94674"/>
  </p:normalViewPr>
  <p:slideViewPr>
    <p:cSldViewPr snapToGrid="0">
      <p:cViewPr varScale="1">
        <p:scale>
          <a:sx n="124" d="100"/>
          <a:sy n="124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B6B22-CB79-A5A1-812E-A3C07C7457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D65409-8A12-05D1-202F-6BBB350785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5FCB53-84E9-1893-31BD-8A0F97D09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18B58-877B-9343-54A5-25BB928B7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11DB5-7ADC-C6F6-F0C4-04EBFC49B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95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A138-C33A-0647-56AF-9200865F0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0072D0-EF56-1B1E-87B2-735CF0EDBE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2E8B3-6C4C-A7CC-F076-E75AB9058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AA14F-1C8E-76D3-AEC8-2595DBCC7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8C5A07-3D54-88EC-6FAD-885FE424E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276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C1B7A8-C479-6F78-3866-012C8EE2E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FAB9E6-3E63-7DD8-0221-6A71426B85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5D7B3D-21CD-FF6B-DAB7-0ABC1EC56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2044DF-3BDB-0C87-4E22-4750B5F3A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34ECFC-47B1-6FE1-A138-DCEA172E5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85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E8E08-237C-B43F-C2FD-D7C159053F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8D4263-EB31-71C5-9CFC-DD2F8D1E4A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2FAC9-A2EB-76B1-D511-EC4F8DE0D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02F23-CB78-1D1E-7028-D293C4A85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A5B7E-34FF-0F43-97B3-6CC2684C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249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EA0F0-3A7C-80E5-86A6-0554378A7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C5F11-4A48-44F5-8591-D01F955A7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E27B35-8C66-1C1E-D3E1-0747C3DD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EA2238-CE06-67FF-2CA8-A59119169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B5EA75-9F79-8B65-55E7-45089FFA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636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70145-1428-134C-09DE-87087CA1D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4F8F8D-CEB1-5FA9-7FCC-85F2F840B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FB824D-CD7F-C795-1AD6-0512DD121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34E874-5B3C-3739-33BB-EF5ADA471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D4CDB-685C-743B-B97F-5CE3621A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FD926-C15F-4CF9-2255-0E6BF6D63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2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8306E-4C72-EEE4-8373-6A966F46A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EF75EA-1028-A183-AE90-BAE3D1DAB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0DA872-C212-674F-F786-56987D30C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277466-A47E-769A-DBBC-A67EA5798C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42203-A2BF-A9D8-CEC7-547D97E30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EC2D11-2F08-D073-57AF-D5DAD38A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8C2D0C-6571-AEA1-CE15-0C8F3C835F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6A4F3-FAFA-5C1F-F96C-B2F949E6B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003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DF6AB-90E5-CCFD-F94C-7EBF3924C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CC765E-1A20-2F25-9DF5-4CC22AAA7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1AB6D8-8D5D-1B9B-67C2-2F6227BF5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9A4575-7F7F-C194-6814-3BD060E84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62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BE37C-B0DB-A83E-521E-DFECEF37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95AAA9-8429-9CB3-46F8-0EE917046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E09FB-8B6B-D630-93E2-E60F90B36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48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96F96-454D-7610-D3CB-E5C54EB41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6EEA6-3DBD-896D-5D2E-A0C312EA3E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E72DC-C876-902F-2635-E0013485A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12D0CF-A54F-6853-FEE5-6A6751B44B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A26964-DF6F-788D-C525-918DC7605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59AA42-E575-700A-620E-D6B002CC6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29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1820A-F50F-B5DA-D1E3-EEE937944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38D70B-87E1-ACD7-77D8-C912A6BE10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599EAA-4147-D8A1-6976-B6D34AD828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EBEB3-80F7-5642-4BDC-053265606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26B5E2-4CA1-9E31-82B5-F0835F62C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3FD44A-B95F-DF97-DDC1-4B13B59E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6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6B66A1-E70D-CEE3-4FA9-147AF3B459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5F109B-6AF2-EEA3-4B9A-23720E8326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8B2A5-2324-0E16-1949-CD4D9A21A6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81B5AE-5861-274C-A053-3C9288DABB55}" type="datetimeFigureOut">
              <a:rPr lang="en-US" smtClean="0"/>
              <a:t>9/25/24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B4EF1F-DFD7-B0E5-6991-D1A2BA1AB2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9EEB55-4709-C7A8-1265-C3C62EFFE8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A3FF22-5309-AA4A-B4F0-DEBEE23CEE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773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microsoft.com/office/2007/relationships/hdphoto" Target="../media/hdphoto3.wdp"/><Relationship Id="rId4" Type="http://schemas.microsoft.com/office/2007/relationships/hdphoto" Target="../media/hdphoto2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1E11E85D-A71D-A5B8-9796-AB06D1D9A33F}"/>
              </a:ext>
            </a:extLst>
          </p:cNvPr>
          <p:cNvSpPr/>
          <p:nvPr/>
        </p:nvSpPr>
        <p:spPr>
          <a:xfrm>
            <a:off x="8976837" y="5788573"/>
            <a:ext cx="1923393" cy="8119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5ED3F38-91C4-0B53-154F-73BD95CD5064}"/>
              </a:ext>
            </a:extLst>
          </p:cNvPr>
          <p:cNvGrpSpPr/>
          <p:nvPr/>
        </p:nvGrpSpPr>
        <p:grpSpPr>
          <a:xfrm>
            <a:off x="3005934" y="1242237"/>
            <a:ext cx="4674969" cy="4795992"/>
            <a:chOff x="3796868" y="730469"/>
            <a:chExt cx="5919948" cy="6145924"/>
          </a:xfrm>
        </p:grpSpPr>
        <p:pic>
          <p:nvPicPr>
            <p:cNvPr id="11" name="Picture 2" descr="Adaptive Management | Reef Resilience">
              <a:extLst>
                <a:ext uri="{FF2B5EF4-FFF2-40B4-BE49-F238E27FC236}">
                  <a16:creationId xmlns:a16="http://schemas.microsoft.com/office/drawing/2014/main" id="{C989BA62-B94D-9BE7-9AD1-DFB371C076A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06" t="10728" r="50719"/>
            <a:stretch/>
          </p:blipFill>
          <p:spPr bwMode="auto">
            <a:xfrm>
              <a:off x="3796868" y="754117"/>
              <a:ext cx="2906109" cy="61222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2" descr="Adaptive Management | Reef Resilience">
              <a:extLst>
                <a:ext uri="{FF2B5EF4-FFF2-40B4-BE49-F238E27FC236}">
                  <a16:creationId xmlns:a16="http://schemas.microsoft.com/office/drawing/2014/main" id="{2F891272-2F5D-5054-7F1C-0C16F8549FE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80" t="59043" r="22976" b="-1"/>
            <a:stretch/>
          </p:blipFill>
          <p:spPr bwMode="auto">
            <a:xfrm>
              <a:off x="6379780" y="4049111"/>
              <a:ext cx="3337036" cy="28088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 descr="Adaptive Management | Reef Resilience">
              <a:extLst>
                <a:ext uri="{FF2B5EF4-FFF2-40B4-BE49-F238E27FC236}">
                  <a16:creationId xmlns:a16="http://schemas.microsoft.com/office/drawing/2014/main" id="{3CAC93A6-6B22-D576-85DE-06486151FA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942" t="10728" r="22976" b="40881"/>
            <a:stretch/>
          </p:blipFill>
          <p:spPr bwMode="auto">
            <a:xfrm>
              <a:off x="6668818" y="730469"/>
              <a:ext cx="3047998" cy="331864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A069D9E-DEDE-7545-5EF9-08FBE3C99C1C}"/>
                </a:ext>
              </a:extLst>
            </p:cNvPr>
            <p:cNvSpPr/>
            <p:nvPr/>
          </p:nvSpPr>
          <p:spPr>
            <a:xfrm>
              <a:off x="6453352" y="2732690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08C7C0A-6BA2-2CEC-6D4E-FFB179BC7644}"/>
                </a:ext>
              </a:extLst>
            </p:cNvPr>
            <p:cNvSpPr/>
            <p:nvPr/>
          </p:nvSpPr>
          <p:spPr>
            <a:xfrm>
              <a:off x="6453352" y="3074277"/>
              <a:ext cx="1923393" cy="21651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E138349-8314-35EA-A399-3415682AF574}"/>
                </a:ext>
              </a:extLst>
            </p:cNvPr>
            <p:cNvSpPr/>
            <p:nvPr/>
          </p:nvSpPr>
          <p:spPr>
            <a:xfrm>
              <a:off x="6647797" y="42120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A014A52-9A7E-BEA3-1836-7BC99B9126C1}"/>
                </a:ext>
              </a:extLst>
            </p:cNvPr>
            <p:cNvSpPr/>
            <p:nvPr/>
          </p:nvSpPr>
          <p:spPr>
            <a:xfrm>
              <a:off x="6550574" y="4364421"/>
              <a:ext cx="1923393" cy="8119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2" descr="Adaptive Management | Reef Resilience">
              <a:extLst>
                <a:ext uri="{FF2B5EF4-FFF2-40B4-BE49-F238E27FC236}">
                  <a16:creationId xmlns:a16="http://schemas.microsoft.com/office/drawing/2014/main" id="{EF99CC8B-8C6B-869A-0495-D1F1A74D41B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duotone>
                <a:schemeClr val="accent4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9892" b="97372" l="9961" r="89844">
                          <a14:foregroundMark x1="42773" y1="91345" x2="42773" y2="91345"/>
                          <a14:foregroundMark x1="52637" y1="97372" x2="52637" y2="9737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013" t="40115" r="33289" b="23869"/>
            <a:stretch/>
          </p:blipFill>
          <p:spPr bwMode="auto">
            <a:xfrm>
              <a:off x="4370990" y="2779988"/>
              <a:ext cx="4200200" cy="24699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8A14EE01-9B74-C403-F2F1-BD0B9E617129}"/>
              </a:ext>
            </a:extLst>
          </p:cNvPr>
          <p:cNvSpPr txBox="1"/>
          <p:nvPr/>
        </p:nvSpPr>
        <p:spPr>
          <a:xfrm>
            <a:off x="6885815" y="182997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1. Define clear and measurable management objectives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595B5E-43D5-0B73-96A1-B1F36A4207F4}"/>
              </a:ext>
            </a:extLst>
          </p:cNvPr>
          <p:cNvSpPr txBox="1"/>
          <p:nvPr/>
        </p:nvSpPr>
        <p:spPr>
          <a:xfrm>
            <a:off x="8024540" y="956360"/>
            <a:ext cx="407275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rgbClr val="C66431"/>
                </a:solidFill>
                <a:latin typeface="Arial" panose="020B0604020202020204" pitchFamily="34" charset="0"/>
              </a:rPr>
              <a:t>3</a:t>
            </a:r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. Define and collect data required to assess and adjust allocation policies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B359D45-73FB-EF0B-CA00-605362C40424}"/>
              </a:ext>
            </a:extLst>
          </p:cNvPr>
          <p:cNvSpPr txBox="1"/>
          <p:nvPr/>
        </p:nvSpPr>
        <p:spPr>
          <a:xfrm>
            <a:off x="8854354" y="1795155"/>
            <a:ext cx="333703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C66431"/>
                </a:solidFill>
                <a:latin typeface="Arial" panose="020B0604020202020204" pitchFamily="34" charset="0"/>
              </a:rPr>
              <a:t>4. </a:t>
            </a:r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Balance historical and contemporary resource access in setting allocations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DCBCADD-F53F-B9FD-00FB-2622BA37F94A}"/>
              </a:ext>
            </a:extLst>
          </p:cNvPr>
          <p:cNvSpPr txBox="1"/>
          <p:nvPr/>
        </p:nvSpPr>
        <p:spPr>
          <a:xfrm>
            <a:off x="3675046" y="3532537"/>
            <a:ext cx="2488074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5. Facilitate quota transfers between regions, sectors, and individuals</a:t>
            </a:r>
            <a:endParaRPr lang="en-US" sz="1700" b="1" dirty="0">
              <a:solidFill>
                <a:srgbClr val="298DBB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6199D4-16D0-218C-0110-92AF9C369F78}"/>
              </a:ext>
            </a:extLst>
          </p:cNvPr>
          <p:cNvSpPr txBox="1"/>
          <p:nvPr/>
        </p:nvSpPr>
        <p:spPr>
          <a:xfrm>
            <a:off x="8765647" y="4326984"/>
            <a:ext cx="2652551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6. Ensure opportunities for new entrants</a:t>
            </a:r>
            <a:endParaRPr lang="en-US" sz="1700" b="1" dirty="0">
              <a:solidFill>
                <a:srgbClr val="923288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158B694-644D-988E-B16C-B360147EDE43}"/>
              </a:ext>
            </a:extLst>
          </p:cNvPr>
          <p:cNvSpPr txBox="1"/>
          <p:nvPr/>
        </p:nvSpPr>
        <p:spPr>
          <a:xfrm>
            <a:off x="8976837" y="2887197"/>
            <a:ext cx="3047998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7. Allocate quota for research and experimentation</a:t>
            </a:r>
            <a:endParaRPr lang="en-US" sz="1700" b="1" dirty="0">
              <a:solidFill>
                <a:srgbClr val="C6643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68893CC-18C0-E0E5-713F-E00A5B1758AB}"/>
              </a:ext>
            </a:extLst>
          </p:cNvPr>
          <p:cNvSpPr txBox="1"/>
          <p:nvPr/>
        </p:nvSpPr>
        <p:spPr>
          <a:xfrm>
            <a:off x="8308135" y="5197384"/>
            <a:ext cx="3861235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8. Reduce impacts of changes to allocation policies on stakeholders</a:t>
            </a:r>
            <a:endParaRPr lang="en-US" sz="1700" b="1" dirty="0">
              <a:solidFill>
                <a:srgbClr val="923288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BE2A401-CD82-9610-9496-58E6C56B4AFA}"/>
              </a:ext>
            </a:extLst>
          </p:cNvPr>
          <p:cNvSpPr txBox="1"/>
          <p:nvPr/>
        </p:nvSpPr>
        <p:spPr>
          <a:xfrm>
            <a:off x="266973" y="5153917"/>
            <a:ext cx="221962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1" dirty="0">
                <a:solidFill>
                  <a:srgbClr val="298DBB"/>
                </a:solidFill>
              </a:rPr>
              <a:t>2. Conduct regular reviews of allocation policies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FECB39-04E2-A557-C00D-B2003783A383}"/>
              </a:ext>
            </a:extLst>
          </p:cNvPr>
          <p:cNvSpPr txBox="1"/>
          <p:nvPr/>
        </p:nvSpPr>
        <p:spPr>
          <a:xfrm>
            <a:off x="5544290" y="577813"/>
            <a:ext cx="18662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Define management objectives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1C1658-FDF6-4126-812C-65E5D79BB43F}"/>
              </a:ext>
            </a:extLst>
          </p:cNvPr>
          <p:cNvSpPr txBox="1"/>
          <p:nvPr/>
        </p:nvSpPr>
        <p:spPr>
          <a:xfrm>
            <a:off x="6903353" y="1286035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Identify performance indicators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141EA04-C282-94D5-0BBD-A86F4C1BF002}"/>
              </a:ext>
            </a:extLst>
          </p:cNvPr>
          <p:cNvSpPr txBox="1"/>
          <p:nvPr/>
        </p:nvSpPr>
        <p:spPr>
          <a:xfrm>
            <a:off x="7489082" y="2350440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C66431"/>
                </a:solidFill>
                <a:effectLst/>
                <a:latin typeface="Arial" panose="020B0604020202020204" pitchFamily="34" charset="0"/>
              </a:rPr>
              <a:t>Develop management strategies</a:t>
            </a:r>
            <a:endParaRPr lang="en-US" sz="1600" dirty="0">
              <a:solidFill>
                <a:srgbClr val="C66431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16B2819-09DE-ED35-F31B-5AFB832FF831}"/>
              </a:ext>
            </a:extLst>
          </p:cNvPr>
          <p:cNvSpPr txBox="1"/>
          <p:nvPr/>
        </p:nvSpPr>
        <p:spPr>
          <a:xfrm>
            <a:off x="7367100" y="4219263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Establish monitoring programs</a:t>
            </a:r>
            <a:endParaRPr lang="en-US" sz="1600" dirty="0">
              <a:solidFill>
                <a:srgbClr val="923288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26637DB-89C3-DE13-78EB-0DEF43802ECC}"/>
              </a:ext>
            </a:extLst>
          </p:cNvPr>
          <p:cNvSpPr txBox="1"/>
          <p:nvPr/>
        </p:nvSpPr>
        <p:spPr>
          <a:xfrm>
            <a:off x="6776205" y="5246250"/>
            <a:ext cx="15550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923288"/>
                </a:solidFill>
                <a:effectLst/>
                <a:latin typeface="Arial" panose="020B0604020202020204" pitchFamily="34" charset="0"/>
              </a:rPr>
              <a:t>Implement management strategies</a:t>
            </a:r>
            <a:endParaRPr lang="en-US" sz="1600" dirty="0">
              <a:solidFill>
                <a:srgbClr val="923288"/>
              </a:solidFill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50EED9E-56D7-3557-CE71-45F86AD9D5B2}"/>
              </a:ext>
            </a:extLst>
          </p:cNvPr>
          <p:cNvSpPr txBox="1"/>
          <p:nvPr/>
        </p:nvSpPr>
        <p:spPr>
          <a:xfrm>
            <a:off x="2624410" y="5259647"/>
            <a:ext cx="155509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Evaluate effectiveness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8E94A10-B924-93B5-902C-AE1A07370CEF}"/>
              </a:ext>
            </a:extLst>
          </p:cNvPr>
          <p:cNvSpPr txBox="1"/>
          <p:nvPr/>
        </p:nvSpPr>
        <p:spPr>
          <a:xfrm>
            <a:off x="1341633" y="4279448"/>
            <a:ext cx="202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Report findings and recommendations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4253C6F-272F-4830-95D5-4875B82CFD39}"/>
              </a:ext>
            </a:extLst>
          </p:cNvPr>
          <p:cNvSpPr txBox="1"/>
          <p:nvPr/>
        </p:nvSpPr>
        <p:spPr>
          <a:xfrm>
            <a:off x="1446042" y="1824644"/>
            <a:ext cx="202996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Periodically review overall program </a:t>
            </a:r>
            <a:endParaRPr lang="en-US" sz="1600" dirty="0">
              <a:solidFill>
                <a:srgbClr val="298DBB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7CA003D-B708-2F7D-F0B8-A3E581E90ADF}"/>
              </a:ext>
            </a:extLst>
          </p:cNvPr>
          <p:cNvSpPr txBox="1"/>
          <p:nvPr/>
        </p:nvSpPr>
        <p:spPr>
          <a:xfrm>
            <a:off x="4433654" y="2018394"/>
            <a:ext cx="26611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0" u="none" strike="noStrike" dirty="0">
                <a:solidFill>
                  <a:srgbClr val="298DBB"/>
                </a:solidFill>
                <a:effectLst/>
                <a:latin typeface="Arial" panose="020B0604020202020204" pitchFamily="34" charset="0"/>
              </a:rPr>
              <a:t>Adjust management strategies to increase effectiveness</a:t>
            </a:r>
            <a:endParaRPr lang="en-US" sz="1600" dirty="0">
              <a:solidFill>
                <a:srgbClr val="298D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086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 of a diagram of steps to improve the performance of a plan&#10;&#10;Description automatically generated with medium confidence">
            <a:extLst>
              <a:ext uri="{FF2B5EF4-FFF2-40B4-BE49-F238E27FC236}">
                <a16:creationId xmlns:a16="http://schemas.microsoft.com/office/drawing/2014/main" id="{DB7E1CB8-5C10-378B-55DE-9BAB24060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369" y="876197"/>
            <a:ext cx="7974573" cy="503394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E9370DD-E838-62AD-A85A-8490A1EAF206}"/>
              </a:ext>
            </a:extLst>
          </p:cNvPr>
          <p:cNvSpPr txBox="1"/>
          <p:nvPr/>
        </p:nvSpPr>
        <p:spPr>
          <a:xfrm>
            <a:off x="5235950" y="506865"/>
            <a:ext cx="2139688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1. Define objectives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5690E-3D48-B8FF-EDDB-50F8BC2308EE}"/>
              </a:ext>
            </a:extLst>
          </p:cNvPr>
          <p:cNvSpPr txBox="1"/>
          <p:nvPr/>
        </p:nvSpPr>
        <p:spPr>
          <a:xfrm>
            <a:off x="7609622" y="1412885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/>
              <a:t>Define</a:t>
            </a:r>
            <a:r>
              <a:rPr lang="en-US" dirty="0"/>
              <a:t> data to assess/adjusts policies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A3D6E-292B-C096-5404-38E648E3B3FA}"/>
              </a:ext>
            </a:extLst>
          </p:cNvPr>
          <p:cNvSpPr txBox="1"/>
          <p:nvPr/>
        </p:nvSpPr>
        <p:spPr>
          <a:xfrm>
            <a:off x="112284" y="4360802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3. Conduct regular reviews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C0BFC1-661A-22AD-9EA7-24A2330261AB}"/>
              </a:ext>
            </a:extLst>
          </p:cNvPr>
          <p:cNvSpPr txBox="1"/>
          <p:nvPr/>
        </p:nvSpPr>
        <p:spPr>
          <a:xfrm>
            <a:off x="8961559" y="2286489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4. Balance historical and contemporary access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5176DBB-9392-B515-D5B7-7D3EAF569B74}"/>
              </a:ext>
            </a:extLst>
          </p:cNvPr>
          <p:cNvSpPr txBox="1"/>
          <p:nvPr/>
        </p:nvSpPr>
        <p:spPr>
          <a:xfrm>
            <a:off x="3244883" y="3651148"/>
            <a:ext cx="2308424" cy="923330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5. Quota transfers facilitate rapid adaptation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5A4582C-FD8D-7409-FA87-3E0246BDA2DE}"/>
              </a:ext>
            </a:extLst>
          </p:cNvPr>
          <p:cNvSpPr txBox="1"/>
          <p:nvPr/>
        </p:nvSpPr>
        <p:spPr>
          <a:xfrm>
            <a:off x="8961559" y="2996143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6. Ensure opportunities for new entrants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8AAE9F-B841-A43F-D356-1EB5DFCB65D1}"/>
              </a:ext>
            </a:extLst>
          </p:cNvPr>
          <p:cNvSpPr txBox="1"/>
          <p:nvPr/>
        </p:nvSpPr>
        <p:spPr>
          <a:xfrm>
            <a:off x="8094584" y="4730134"/>
            <a:ext cx="2961734" cy="6463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2. </a:t>
            </a:r>
            <a:r>
              <a:rPr lang="en-US" i="1" dirty="0"/>
              <a:t>Collect</a:t>
            </a:r>
            <a:r>
              <a:rPr lang="en-US" dirty="0"/>
              <a:t> data to assess/adjusts policies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997D321-BB2F-FBEF-4761-57DA5CBBE50B}"/>
              </a:ext>
            </a:extLst>
          </p:cNvPr>
          <p:cNvSpPr txBox="1"/>
          <p:nvPr/>
        </p:nvSpPr>
        <p:spPr>
          <a:xfrm>
            <a:off x="8961559" y="3735328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7. Allocate for research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CF3F482-2B4F-5051-1AF8-DCFCAFA28C66}"/>
              </a:ext>
            </a:extLst>
          </p:cNvPr>
          <p:cNvSpPr txBox="1"/>
          <p:nvPr/>
        </p:nvSpPr>
        <p:spPr>
          <a:xfrm>
            <a:off x="5813198" y="5807654"/>
            <a:ext cx="2961734" cy="36933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8. Reduce impacts</a:t>
            </a:r>
          </a:p>
        </p:txBody>
      </p:sp>
    </p:spTree>
    <p:extLst>
      <p:ext uri="{BB962C8B-B14F-4D97-AF65-F5344CB8AC3E}">
        <p14:creationId xmlns:p14="http://schemas.microsoft.com/office/powerpoint/2010/main" val="12126562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daptive Management | Reef Resilience">
            <a:extLst>
              <a:ext uri="{FF2B5EF4-FFF2-40B4-BE49-F238E27FC236}">
                <a16:creationId xmlns:a16="http://schemas.microsoft.com/office/drawing/2014/main" id="{8A528E9C-1586-7208-AB03-9C59C3DF9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338" y="0"/>
            <a:ext cx="108537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5551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cycle of adaptive management&#10;&#10;Description automatically generated">
            <a:extLst>
              <a:ext uri="{FF2B5EF4-FFF2-40B4-BE49-F238E27FC236}">
                <a16:creationId xmlns:a16="http://schemas.microsoft.com/office/drawing/2014/main" id="{34E6DAC5-51B6-94A2-2230-212CCB22A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1124" y="266144"/>
            <a:ext cx="7772400" cy="6325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80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DAPTIVE MANAGEMENT FORUM, Part 2: The Practice of Adaptive Management  Planning ~ MAVEN'S NOTEBOOK | California Water News Central">
            <a:extLst>
              <a:ext uri="{FF2B5EF4-FFF2-40B4-BE49-F238E27FC236}">
                <a16:creationId xmlns:a16="http://schemas.microsoft.com/office/drawing/2014/main" id="{866E87DF-9156-D3C8-8B02-F245D8B79C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8626" y="509634"/>
            <a:ext cx="9844876" cy="55328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0577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PDF] Adaptive management for a turbulent future. | Semantic Scholar">
            <a:extLst>
              <a:ext uri="{FF2B5EF4-FFF2-40B4-BE49-F238E27FC236}">
                <a16:creationId xmlns:a16="http://schemas.microsoft.com/office/drawing/2014/main" id="{91464004-3B18-0678-1C38-A0C439493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5125" y="0"/>
            <a:ext cx="63817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9340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The Adaptive Management Mindset to manage social ecological systems">
            <a:extLst>
              <a:ext uri="{FF2B5EF4-FFF2-40B4-BE49-F238E27FC236}">
                <a16:creationId xmlns:a16="http://schemas.microsoft.com/office/drawing/2014/main" id="{D7B536A9-8A3C-5E42-8DBC-1223B744A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7475" y="0"/>
            <a:ext cx="687705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1426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1395</TotalTime>
  <Words>166</Words>
  <Application>Microsoft Macintosh PowerPoint</Application>
  <PresentationFormat>Widescreen</PresentationFormat>
  <Paragraphs>26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4</cp:revision>
  <dcterms:created xsi:type="dcterms:W3CDTF">2024-07-03T16:38:04Z</dcterms:created>
  <dcterms:modified xsi:type="dcterms:W3CDTF">2024-09-25T23:50:49Z</dcterms:modified>
</cp:coreProperties>
</file>