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9" r:id="rId4"/>
    <p:sldId id="260" r:id="rId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B0F0"/>
    <a:srgbClr val="73FEFF"/>
    <a:srgbClr val="7030A0"/>
    <a:srgbClr val="E20204"/>
    <a:srgbClr val="FFC100"/>
    <a:srgbClr val="EEEEEE"/>
    <a:srgbClr val="D9D9D9"/>
    <a:srgbClr val="F2F2F2"/>
    <a:srgbClr val="3B4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2"/>
    <p:restoredTop sz="94699"/>
  </p:normalViewPr>
  <p:slideViewPr>
    <p:cSldViewPr snapToGrid="0" snapToObjects="1">
      <p:cViewPr>
        <p:scale>
          <a:sx n="110" d="100"/>
          <a:sy n="110" d="100"/>
        </p:scale>
        <p:origin x="1296" y="1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gm:t>
    </dgm:pt>
    <dgm:pt modelId="{120A0539-67A1-B042-B049-E395F708C9F9}" type="parTrans" cxnId="{C49115D6-B566-974D-BC68-E5FFA70A4D6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>
        <a:solidFill>
          <a:srgbClr val="00B0F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gm:t>
    </dgm:pt>
    <dgm:pt modelId="{C3AC014B-C3AB-B548-B4C4-870008CC6041}" type="parTrans" cxnId="{28AA469B-51C6-B74E-ABA1-E7DEFCC39E5F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>
        <a:prstGeom prst="roundRect">
          <a:avLst/>
        </a:prstGeom>
      </dgm:spPr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034848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86"/>
              </a:lnTo>
              <a:lnTo>
                <a:pt x="566317" y="98286"/>
              </a:lnTo>
              <a:lnTo>
                <a:pt x="566317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468530" y="1212447"/>
          <a:ext cx="566317" cy="196573"/>
        </a:xfrm>
        <a:custGeom>
          <a:avLst/>
          <a:gdLst/>
          <a:ahLst/>
          <a:cxnLst/>
          <a:rect l="0" t="0" r="0" b="0"/>
          <a:pathLst>
            <a:path>
              <a:moveTo>
                <a:pt x="566317" y="0"/>
              </a:moveTo>
              <a:lnTo>
                <a:pt x="566317" y="98286"/>
              </a:lnTo>
              <a:lnTo>
                <a:pt x="0" y="98286"/>
              </a:lnTo>
              <a:lnTo>
                <a:pt x="0" y="196573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566816" y="744416"/>
          <a:ext cx="936062" cy="468031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latin typeface="Arial" panose="020B0604020202020204" pitchFamily="34" charset="0"/>
              <a:cs typeface="Arial" panose="020B0604020202020204" pitchFamily="34" charset="0"/>
            </a:rPr>
            <a:t>Catch</a:t>
          </a:r>
        </a:p>
      </dsp:txBody>
      <dsp:txXfrm>
        <a:off x="589663" y="767263"/>
        <a:ext cx="890368" cy="422337"/>
      </dsp:txXfrm>
    </dsp:sp>
    <dsp:sp modelId="{B8B520DC-3407-544F-ABB0-8E6FA1AE6EEF}">
      <dsp:nvSpPr>
        <dsp:cNvPr id="0" name=""/>
        <dsp:cNvSpPr/>
      </dsp:nvSpPr>
      <dsp:spPr>
        <a:xfrm>
          <a:off x="498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Commercial (20%)</a:t>
          </a:r>
        </a:p>
      </dsp:txBody>
      <dsp:txXfrm>
        <a:off x="23345" y="1431867"/>
        <a:ext cx="890368" cy="422337"/>
      </dsp:txXfrm>
    </dsp:sp>
    <dsp:sp modelId="{E50614B5-ED80-E344-AFDA-A1995D159E07}">
      <dsp:nvSpPr>
        <dsp:cNvPr id="0" name=""/>
        <dsp:cNvSpPr/>
      </dsp:nvSpPr>
      <dsp:spPr>
        <a:xfrm>
          <a:off x="1133134" y="1409020"/>
          <a:ext cx="936062" cy="468031"/>
        </a:xfrm>
        <a:prstGeom prst="roundRect">
          <a:avLst/>
        </a:prstGeom>
        <a:solidFill>
          <a:srgbClr val="00B0F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Recreational (80%)</a:t>
          </a:r>
        </a:p>
      </dsp:txBody>
      <dsp:txXfrm>
        <a:off x="1155981" y="1431867"/>
        <a:ext cx="890368" cy="42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5E739-CA5E-A98F-697E-561C3B524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4FE66-7431-ECC7-0479-D5535BA26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AF515-6E7C-F4AE-8C31-24403AB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55A89-4FC6-3C75-0892-FFB08202C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00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5407-13D8-E1ED-5957-3DB14888F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DDE78-A770-2620-8A83-03BB9D8EF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ACDBC-93EF-B47F-53BB-613B6535C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DB68C-7642-A438-8E6A-B56E9EB6E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2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4BC8-8745-1682-0546-039FDA31F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5EAEB-AB60-3E47-27A6-2E09727C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36788" y="1143000"/>
            <a:ext cx="23844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972166-EF5F-8919-2BB6-89847743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Figures from NOAA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717CB-86FA-06E7-CD05-9DB95C83A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9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9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6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9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82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5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2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AB00D-2A6C-720A-FAF5-4733F6ACCDF3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1ADBF5-F701-684A-6CBB-AA38581BAE86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87172F-3194-A78D-7505-A87E1EE244F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075019B-BA3C-2B8D-F6DC-B2CBF8CE43CE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68BB32C-B019-B9B9-0B4D-38041656027C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AD2223-BC42-C545-B6BE-6EF3F61A9D8D}"/>
                </a:ext>
              </a:extLst>
            </p:cNvPr>
            <p:cNvSpPr txBox="1"/>
            <p:nvPr/>
          </p:nvSpPr>
          <p:spPr>
            <a:xfrm rot="16200000">
              <a:off x="-436452" y="2023191"/>
              <a:ext cx="15473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C68AF0-CE43-5C47-E72D-2544C041A1BF}"/>
              </a:ext>
            </a:extLst>
          </p:cNvPr>
          <p:cNvGrpSpPr/>
          <p:nvPr/>
        </p:nvGrpSpPr>
        <p:grpSpPr>
          <a:xfrm>
            <a:off x="-1" y="2736880"/>
            <a:ext cx="7753975" cy="1382837"/>
            <a:chOff x="-1" y="2813882"/>
            <a:chExt cx="7753975" cy="138283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06F25A4-B708-62DD-5D30-4117E67DEA89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ABCE8B-D2D0-0D13-92A9-3FE6ABF4F625}"/>
                </a:ext>
              </a:extLst>
            </p:cNvPr>
            <p:cNvSpPr txBox="1"/>
            <p:nvPr/>
          </p:nvSpPr>
          <p:spPr>
            <a:xfrm rot="16200000">
              <a:off x="-344544" y="332063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3CA49D-7303-817B-5D2F-14735E6C9043}"/>
              </a:ext>
            </a:extLst>
          </p:cNvPr>
          <p:cNvGrpSpPr/>
          <p:nvPr/>
        </p:nvGrpSpPr>
        <p:grpSpPr>
          <a:xfrm>
            <a:off x="-1" y="4144547"/>
            <a:ext cx="7753975" cy="1636337"/>
            <a:chOff x="-1" y="3913542"/>
            <a:chExt cx="7753975" cy="13828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F8B14E-3A0C-8FB3-B261-256D72FD49FA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BE39377-24B3-0667-AE0E-8B8DFE68FC59}"/>
                </a:ext>
              </a:extLst>
            </p:cNvPr>
            <p:cNvSpPr txBox="1"/>
            <p:nvPr/>
          </p:nvSpPr>
          <p:spPr>
            <a:xfrm rot="16200000">
              <a:off x="-354175" y="4420295"/>
              <a:ext cx="1382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38B4E30-14CD-0B1D-09D9-D98B7833411C}"/>
              </a:ext>
            </a:extLst>
          </p:cNvPr>
          <p:cNvGrpSpPr/>
          <p:nvPr/>
        </p:nvGrpSpPr>
        <p:grpSpPr>
          <a:xfrm>
            <a:off x="-2" y="5810749"/>
            <a:ext cx="7753975" cy="1382839"/>
            <a:chOff x="-2" y="5078302"/>
            <a:chExt cx="7753975" cy="154739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7C817A7-A51F-40D2-47C4-188C5F816DF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31CEBF-42FE-8EA9-0BA7-28A933721233}"/>
                </a:ext>
              </a:extLst>
            </p:cNvPr>
            <p:cNvSpPr txBox="1"/>
            <p:nvPr/>
          </p:nvSpPr>
          <p:spPr>
            <a:xfrm rot="16200000">
              <a:off x="-426823" y="5667334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0787E9-20EB-7493-F3DA-28A080A761AF}"/>
              </a:ext>
            </a:extLst>
          </p:cNvPr>
          <p:cNvGrpSpPr/>
          <p:nvPr/>
        </p:nvGrpSpPr>
        <p:grpSpPr>
          <a:xfrm>
            <a:off x="-2" y="7223434"/>
            <a:ext cx="7753975" cy="1382837"/>
            <a:chOff x="-2" y="6779754"/>
            <a:chExt cx="7753975" cy="154739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C41D9D-945E-D6BB-04BE-23DC95196F5D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6729F96-E7E5-E630-1D12-B10A2E6A8F4E}"/>
                </a:ext>
              </a:extLst>
            </p:cNvPr>
            <p:cNvSpPr txBox="1"/>
            <p:nvPr/>
          </p:nvSpPr>
          <p:spPr>
            <a:xfrm rot="16200000">
              <a:off x="-426823" y="7368785"/>
              <a:ext cx="154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EF4DF9C-6F67-53F8-5798-F66BAB4ACA40}"/>
              </a:ext>
            </a:extLst>
          </p:cNvPr>
          <p:cNvGrpSpPr/>
          <p:nvPr/>
        </p:nvGrpSpPr>
        <p:grpSpPr>
          <a:xfrm>
            <a:off x="-2" y="8636136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344207-D6C4-D407-F994-A429C03C8FCD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8B2D71-12B4-A4D7-7AC3-092C48567DD3}"/>
                </a:ext>
              </a:extLst>
            </p:cNvPr>
            <p:cNvSpPr txBox="1"/>
            <p:nvPr/>
          </p:nvSpPr>
          <p:spPr>
            <a:xfrm rot="16200000">
              <a:off x="-426823" y="9070238"/>
              <a:ext cx="1547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B5E118D-2D7D-CAF5-E5DB-3A8EBFF41D08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A51A0F-FCB4-A40A-84FA-5D23FAE3E920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2C424-CB80-8221-822C-90830B412947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0B0CC4-308F-72AC-6AF2-6EFB314CB95B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8CAE5D85-DCB5-3C77-B59E-17FB982C6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760806"/>
              </p:ext>
            </p:extLst>
          </p:nvPr>
        </p:nvGraphicFramePr>
        <p:xfrm>
          <a:off x="3308037" y="4194366"/>
          <a:ext cx="1969604" cy="153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mpd="sng">
                      <a:noFill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E36C52-A06B-EAA8-4842-803BFF19E5A8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D7CE520-0724-E220-D80C-9CAC3B609A8B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D0BCA7-DC18-A959-8DBF-274EFB9CDF8E}"/>
              </a:ext>
            </a:extLst>
          </p:cNvPr>
          <p:cNvSpPr/>
          <p:nvPr/>
        </p:nvSpPr>
        <p:spPr>
          <a:xfrm>
            <a:off x="5575482" y="1591158"/>
            <a:ext cx="1033272" cy="68423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01D3B6F-26C8-782D-2F35-7787D6835AAD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FDFCCDD-F192-98B1-1B73-D56A61C1B0F9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4DCE87-CF3A-7B44-9882-EF878D1F3212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768B432-AAC6-119D-CE05-BED0DE7096B2}"/>
              </a:ext>
            </a:extLst>
          </p:cNvPr>
          <p:cNvCxnSpPr>
            <a:cxnSpLocks/>
          </p:cNvCxnSpPr>
          <p:nvPr/>
        </p:nvCxnSpPr>
        <p:spPr>
          <a:xfrm>
            <a:off x="6092118" y="2303005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23F48D5-766A-6B64-F232-A1EA4B79DA78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0CEE1D-D44B-EFAA-75C3-E4912A6B65C3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DE29B9-A1F4-A979-99CC-13F1883B3DDE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0B7131C-8D0C-AA9A-A299-45011BB8A622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0507AB9-8B28-FE54-28F1-E2F1080C98A7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BED056D-D89D-5E4A-6414-EE90DE1561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26638"/>
              </p:ext>
            </p:extLst>
          </p:nvPr>
        </p:nvGraphicFramePr>
        <p:xfrm>
          <a:off x="6160167" y="7471916"/>
          <a:ext cx="1525885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16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955721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CAA3F226-C14B-D481-328A-4E84797490BD}"/>
              </a:ext>
            </a:extLst>
          </p:cNvPr>
          <p:cNvSpPr/>
          <p:nvPr/>
        </p:nvSpPr>
        <p:spPr>
          <a:xfrm>
            <a:off x="5434870" y="8826867"/>
            <a:ext cx="1283555" cy="933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87ED1-6C70-237C-9698-DC095C03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5CBFAE4-18FE-C2A7-4766-DAB7FEF8A8F8}"/>
              </a:ext>
            </a:extLst>
          </p:cNvPr>
          <p:cNvSpPr txBox="1"/>
          <p:nvPr/>
        </p:nvSpPr>
        <p:spPr>
          <a:xfrm>
            <a:off x="-1559524" y="4035368"/>
            <a:ext cx="1111202" cy="1152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8" b="1" dirty="0"/>
              <a:t>Allocation type</a:t>
            </a:r>
          </a:p>
          <a:p>
            <a:r>
              <a:rPr lang="en-US" sz="1148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sz="1148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sz="1148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sz="1148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sz="1148" dirty="0">
                <a:solidFill>
                  <a:srgbClr val="FF0000"/>
                </a:solidFill>
              </a:rPr>
              <a:t>Catch share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069ABA86-F007-B20C-4EA4-EA7C9D170266}"/>
              </a:ext>
            </a:extLst>
          </p:cNvPr>
          <p:cNvSpPr/>
          <p:nvPr/>
        </p:nvSpPr>
        <p:spPr>
          <a:xfrm>
            <a:off x="845998" y="22450"/>
            <a:ext cx="2279391" cy="1267336"/>
          </a:xfrm>
          <a:prstGeom prst="round2SameRect">
            <a:avLst/>
          </a:prstGeom>
          <a:solidFill>
            <a:srgbClr val="69A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sz="1200" dirty="0"/>
              <a:t>Gulf of Mexico</a:t>
            </a:r>
          </a:p>
          <a:p>
            <a:pPr algn="ctr"/>
            <a:r>
              <a:rPr lang="en-US" sz="1200" dirty="0"/>
              <a:t>Greater amberjack</a:t>
            </a:r>
          </a:p>
          <a:p>
            <a:pPr algn="ctr"/>
            <a:r>
              <a:rPr lang="en-US" sz="1200" dirty="0"/>
              <a:t>1 type, 1 split, 2 end holders</a:t>
            </a:r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A9B278A7-60D8-6524-3293-E13EC6BA9DED}"/>
              </a:ext>
            </a:extLst>
          </p:cNvPr>
          <p:cNvSpPr/>
          <p:nvPr/>
        </p:nvSpPr>
        <p:spPr>
          <a:xfrm>
            <a:off x="3165104" y="22450"/>
            <a:ext cx="2279391" cy="1267336"/>
          </a:xfrm>
          <a:prstGeom prst="round2SameRect">
            <a:avLst/>
          </a:prstGeom>
          <a:solidFill>
            <a:srgbClr val="7F8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sz="1200" dirty="0"/>
              <a:t>Mid-Atlantic</a:t>
            </a:r>
          </a:p>
          <a:p>
            <a:pPr algn="ctr"/>
            <a:r>
              <a:rPr lang="en-US" sz="1200" dirty="0"/>
              <a:t>Black sea bass</a:t>
            </a:r>
          </a:p>
          <a:p>
            <a:pPr algn="ctr"/>
            <a:r>
              <a:rPr lang="en-US" sz="1200" dirty="0"/>
              <a:t>2 types, 2 splits, 12 end holders</a:t>
            </a:r>
          </a:p>
        </p:txBody>
      </p:sp>
      <p:sp>
        <p:nvSpPr>
          <p:cNvPr id="7" name="Round Same Side Corner Rectangle 6">
            <a:extLst>
              <a:ext uri="{FF2B5EF4-FFF2-40B4-BE49-F238E27FC236}">
                <a16:creationId xmlns:a16="http://schemas.microsoft.com/office/drawing/2014/main" id="{C3780AAD-8CB4-1B2C-C1C1-DE7808D03B53}"/>
              </a:ext>
            </a:extLst>
          </p:cNvPr>
          <p:cNvSpPr/>
          <p:nvPr/>
        </p:nvSpPr>
        <p:spPr>
          <a:xfrm>
            <a:off x="5474584" y="22450"/>
            <a:ext cx="2279391" cy="1267336"/>
          </a:xfrm>
          <a:prstGeom prst="round2SameRect">
            <a:avLst/>
          </a:prstGeom>
          <a:solidFill>
            <a:srgbClr val="3B43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sz="1200" dirty="0"/>
              <a:t>New England</a:t>
            </a:r>
          </a:p>
          <a:p>
            <a:pPr algn="ctr"/>
            <a:r>
              <a:rPr lang="en-US" sz="1200" dirty="0"/>
              <a:t>GOM Atlantic cod</a:t>
            </a:r>
          </a:p>
          <a:p>
            <a:pPr algn="ctr"/>
            <a:r>
              <a:rPr lang="en-US" sz="1200" dirty="0"/>
              <a:t>5 types, 5 splits, 6+ end holders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5CBFCD-0B95-7A30-1960-27F9B44C473A}"/>
              </a:ext>
            </a:extLst>
          </p:cNvPr>
          <p:cNvGrpSpPr/>
          <p:nvPr/>
        </p:nvGrpSpPr>
        <p:grpSpPr>
          <a:xfrm>
            <a:off x="0" y="1319588"/>
            <a:ext cx="7753975" cy="1382843"/>
            <a:chOff x="0" y="1434160"/>
            <a:chExt cx="7753975" cy="15473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89C05C-CE55-ACAD-F413-6D5891F9CE97}"/>
                </a:ext>
              </a:extLst>
            </p:cNvPr>
            <p:cNvSpPr/>
            <p:nvPr/>
          </p:nvSpPr>
          <p:spPr>
            <a:xfrm>
              <a:off x="0" y="143416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D9C7446-4AA0-2551-BB54-1E537D5944EF}"/>
                </a:ext>
              </a:extLst>
            </p:cNvPr>
            <p:cNvSpPr txBox="1"/>
            <p:nvPr/>
          </p:nvSpPr>
          <p:spPr>
            <a:xfrm rot="16200000">
              <a:off x="-436452" y="2003546"/>
              <a:ext cx="1547396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Set asides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49E1CF-C9B0-6F9B-6264-B6552F126735}"/>
              </a:ext>
            </a:extLst>
          </p:cNvPr>
          <p:cNvGrpSpPr/>
          <p:nvPr/>
        </p:nvGrpSpPr>
        <p:grpSpPr>
          <a:xfrm>
            <a:off x="-1" y="2736880"/>
            <a:ext cx="7753975" cy="1382838"/>
            <a:chOff x="-1" y="2813882"/>
            <a:chExt cx="7753975" cy="13828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A8F5B5-114D-3D9F-2C54-B1DC60A5271D}"/>
                </a:ext>
              </a:extLst>
            </p:cNvPr>
            <p:cNvSpPr/>
            <p:nvPr/>
          </p:nvSpPr>
          <p:spPr>
            <a:xfrm>
              <a:off x="-1" y="2813882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248056-06D6-B521-E47F-3FFB2FDF840B}"/>
                </a:ext>
              </a:extLst>
            </p:cNvPr>
            <p:cNvSpPr txBox="1"/>
            <p:nvPr/>
          </p:nvSpPr>
          <p:spPr>
            <a:xfrm rot="16200000">
              <a:off x="-344544" y="330099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Sector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3286D60-053C-7969-39F9-FA35CA961D3A}"/>
              </a:ext>
            </a:extLst>
          </p:cNvPr>
          <p:cNvGrpSpPr/>
          <p:nvPr/>
        </p:nvGrpSpPr>
        <p:grpSpPr>
          <a:xfrm>
            <a:off x="-1" y="4144549"/>
            <a:ext cx="7753975" cy="1636336"/>
            <a:chOff x="-1" y="3913543"/>
            <a:chExt cx="7753975" cy="13828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1039B2-DC69-EF2D-8B42-B0FD1FDC8847}"/>
                </a:ext>
              </a:extLst>
            </p:cNvPr>
            <p:cNvSpPr/>
            <p:nvPr/>
          </p:nvSpPr>
          <p:spPr>
            <a:xfrm>
              <a:off x="-1" y="3913543"/>
              <a:ext cx="7753975" cy="138283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D4F2FE-4FD2-D7AC-9523-AE0AF94C4113}"/>
                </a:ext>
              </a:extLst>
            </p:cNvPr>
            <p:cNvSpPr txBox="1"/>
            <p:nvPr/>
          </p:nvSpPr>
          <p:spPr>
            <a:xfrm rot="16200000">
              <a:off x="-354175" y="4400650"/>
              <a:ext cx="1382837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Spatial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CBB63C2-EDD8-B771-250D-322FAE1808A8}"/>
              </a:ext>
            </a:extLst>
          </p:cNvPr>
          <p:cNvGrpSpPr/>
          <p:nvPr/>
        </p:nvGrpSpPr>
        <p:grpSpPr>
          <a:xfrm>
            <a:off x="-2" y="5810749"/>
            <a:ext cx="7753975" cy="1382840"/>
            <a:chOff x="-2" y="5078302"/>
            <a:chExt cx="7753975" cy="154739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6DCAADC-7E28-4DBA-5663-7D4A485D2273}"/>
                </a:ext>
              </a:extLst>
            </p:cNvPr>
            <p:cNvSpPr/>
            <p:nvPr/>
          </p:nvSpPr>
          <p:spPr>
            <a:xfrm>
              <a:off x="-2" y="5078302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26D92D-4366-5F70-F6EB-1D13C186872B}"/>
                </a:ext>
              </a:extLst>
            </p:cNvPr>
            <p:cNvSpPr txBox="1"/>
            <p:nvPr/>
          </p:nvSpPr>
          <p:spPr>
            <a:xfrm rot="16200000">
              <a:off x="-426823" y="5647689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Subsector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C894787-A97F-680A-27D2-C5C286CE7BE2}"/>
              </a:ext>
            </a:extLst>
          </p:cNvPr>
          <p:cNvGrpSpPr/>
          <p:nvPr/>
        </p:nvGrpSpPr>
        <p:grpSpPr>
          <a:xfrm>
            <a:off x="-2" y="7223434"/>
            <a:ext cx="7753975" cy="1382838"/>
            <a:chOff x="-2" y="6779754"/>
            <a:chExt cx="7753975" cy="154739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8CCB6E5-E275-D3A6-D4CF-4719DD9EFEE2}"/>
                </a:ext>
              </a:extLst>
            </p:cNvPr>
            <p:cNvSpPr/>
            <p:nvPr/>
          </p:nvSpPr>
          <p:spPr>
            <a:xfrm>
              <a:off x="-2" y="6779754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E2161C-C229-BD0F-BFFA-C8E889553EC2}"/>
                </a:ext>
              </a:extLst>
            </p:cNvPr>
            <p:cNvSpPr txBox="1"/>
            <p:nvPr/>
          </p:nvSpPr>
          <p:spPr>
            <a:xfrm rot="16200000">
              <a:off x="-426823" y="7349140"/>
              <a:ext cx="1547393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Seasonal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2CEFCBA-7B75-0940-8F43-3D3D41653D94}"/>
              </a:ext>
            </a:extLst>
          </p:cNvPr>
          <p:cNvGrpSpPr/>
          <p:nvPr/>
        </p:nvGrpSpPr>
        <p:grpSpPr>
          <a:xfrm>
            <a:off x="-2" y="8636137"/>
            <a:ext cx="7753975" cy="1382839"/>
            <a:chOff x="-2" y="8481206"/>
            <a:chExt cx="7753975" cy="15473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B34917-2A13-D11D-D544-24CADF218B03}"/>
                </a:ext>
              </a:extLst>
            </p:cNvPr>
            <p:cNvSpPr/>
            <p:nvPr/>
          </p:nvSpPr>
          <p:spPr>
            <a:xfrm>
              <a:off x="-2" y="8481206"/>
              <a:ext cx="7753975" cy="154739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6865C2-01E2-A8FA-24F3-450F40E9F7F8}"/>
                </a:ext>
              </a:extLst>
            </p:cNvPr>
            <p:cNvSpPr txBox="1"/>
            <p:nvPr/>
          </p:nvSpPr>
          <p:spPr>
            <a:xfrm rot="16200000">
              <a:off x="-426823" y="9050592"/>
              <a:ext cx="1547395" cy="408623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Catch share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73D8929-09E9-F113-AD2E-1F1B6B1AD755}"/>
              </a:ext>
            </a:extLst>
          </p:cNvPr>
          <p:cNvSpPr/>
          <p:nvPr/>
        </p:nvSpPr>
        <p:spPr>
          <a:xfrm>
            <a:off x="6420816" y="7219021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25AE12-5B5A-409C-613D-49E1FBDF5CDC}"/>
              </a:ext>
            </a:extLst>
          </p:cNvPr>
          <p:cNvSpPr/>
          <p:nvPr/>
        </p:nvSpPr>
        <p:spPr>
          <a:xfrm>
            <a:off x="6420816" y="2736918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9341C3-36A5-713A-4116-AEC12691C0FE}"/>
              </a:ext>
            </a:extLst>
          </p:cNvPr>
          <p:cNvSpPr/>
          <p:nvPr/>
        </p:nvSpPr>
        <p:spPr>
          <a:xfrm>
            <a:off x="6420816" y="8631706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E96167-E24E-952F-8DAD-56391F29B1F5}"/>
              </a:ext>
            </a:extLst>
          </p:cNvPr>
          <p:cNvSpPr/>
          <p:nvPr/>
        </p:nvSpPr>
        <p:spPr>
          <a:xfrm>
            <a:off x="6420816" y="1324235"/>
            <a:ext cx="1333922" cy="13777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5FB53-59D9-F52A-D282-C1D8518728C0}"/>
              </a:ext>
            </a:extLst>
          </p:cNvPr>
          <p:cNvSpPr/>
          <p:nvPr/>
        </p:nvSpPr>
        <p:spPr>
          <a:xfrm>
            <a:off x="6420816" y="4152109"/>
            <a:ext cx="1333922" cy="1628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3851B99-27AC-FBF9-FFB2-C798310D5951}"/>
              </a:ext>
            </a:extLst>
          </p:cNvPr>
          <p:cNvSpPr/>
          <p:nvPr/>
        </p:nvSpPr>
        <p:spPr>
          <a:xfrm>
            <a:off x="6420816" y="5806318"/>
            <a:ext cx="1333922" cy="13828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54E8087-AF58-8395-BE7D-6C6C38241A15}"/>
              </a:ext>
            </a:extLst>
          </p:cNvPr>
          <p:cNvSpPr/>
          <p:nvPr/>
        </p:nvSpPr>
        <p:spPr>
          <a:xfrm>
            <a:off x="953634" y="3195587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(20%)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52AF39-B7F6-F233-70BF-97D57E17022C}"/>
              </a:ext>
            </a:extLst>
          </p:cNvPr>
          <p:cNvSpPr/>
          <p:nvPr/>
        </p:nvSpPr>
        <p:spPr>
          <a:xfrm>
            <a:off x="2001183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(80%)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F693848-4059-2E67-15C3-0D99386E1412}"/>
              </a:ext>
            </a:extLst>
          </p:cNvPr>
          <p:cNvSpPr/>
          <p:nvPr/>
        </p:nvSpPr>
        <p:spPr>
          <a:xfrm>
            <a:off x="4256336" y="3195585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(55%)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DF672A6-A695-00E5-7E51-D4773909D0BD}"/>
              </a:ext>
            </a:extLst>
          </p:cNvPr>
          <p:cNvCxnSpPr/>
          <p:nvPr/>
        </p:nvCxnSpPr>
        <p:spPr>
          <a:xfrm>
            <a:off x="3723373" y="3653552"/>
            <a:ext cx="0" cy="4338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547D5BB-72A4-6DA3-DB54-5364D5DE6A58}"/>
              </a:ext>
            </a:extLst>
          </p:cNvPr>
          <p:cNvSpPr/>
          <p:nvPr/>
        </p:nvSpPr>
        <p:spPr>
          <a:xfrm>
            <a:off x="5575482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(62.6%)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DD5DCB3-6438-D0E0-A155-D42F0BAA90F4}"/>
              </a:ext>
            </a:extLst>
          </p:cNvPr>
          <p:cNvSpPr/>
          <p:nvPr/>
        </p:nvSpPr>
        <p:spPr>
          <a:xfrm>
            <a:off x="6652779" y="3195584"/>
            <a:ext cx="10332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Recreational (37.5%)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2AB625F-F5F1-6008-6445-BC74B6419A21}"/>
              </a:ext>
            </a:extLst>
          </p:cNvPr>
          <p:cNvSpPr/>
          <p:nvPr/>
        </p:nvSpPr>
        <p:spPr>
          <a:xfrm>
            <a:off x="5575482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Sector program (catch share)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F25FBA2A-3787-025D-EF6A-54D4BAFA3402}"/>
              </a:ext>
            </a:extLst>
          </p:cNvPr>
          <p:cNvSpPr/>
          <p:nvPr/>
        </p:nvSpPr>
        <p:spPr>
          <a:xfrm>
            <a:off x="6652779" y="6216313"/>
            <a:ext cx="1033272" cy="52072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Common pool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D851172-EE6D-0EA9-644E-CACFCDAE281F}"/>
              </a:ext>
            </a:extLst>
          </p:cNvPr>
          <p:cNvCxnSpPr>
            <a:cxnSpLocks/>
          </p:cNvCxnSpPr>
          <p:nvPr/>
        </p:nvCxnSpPr>
        <p:spPr>
          <a:xfrm>
            <a:off x="6080215" y="3653552"/>
            <a:ext cx="0" cy="22756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3167E2A9-DDEE-6C38-8C65-C652F9D6D624}"/>
              </a:ext>
            </a:extLst>
          </p:cNvPr>
          <p:cNvSpPr/>
          <p:nvPr/>
        </p:nvSpPr>
        <p:spPr>
          <a:xfrm>
            <a:off x="5575482" y="1779999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Remainder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D6313D8-7969-8A66-0D07-D0BC13D3C69A}"/>
              </a:ext>
            </a:extLst>
          </p:cNvPr>
          <p:cNvSpPr/>
          <p:nvPr/>
        </p:nvSpPr>
        <p:spPr>
          <a:xfrm>
            <a:off x="6652779" y="1943998"/>
            <a:ext cx="1033272" cy="33139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Incidental catch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6FCAAC-F3DE-8E14-12EC-72D43C15567B}"/>
              </a:ext>
            </a:extLst>
          </p:cNvPr>
          <p:cNvCxnSpPr>
            <a:cxnSpLocks/>
          </p:cNvCxnSpPr>
          <p:nvPr/>
        </p:nvCxnSpPr>
        <p:spPr>
          <a:xfrm>
            <a:off x="6092118" y="2186609"/>
            <a:ext cx="0" cy="92433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B987A67-FAE7-6B15-E3C7-E10D44862FAD}"/>
              </a:ext>
            </a:extLst>
          </p:cNvPr>
          <p:cNvSpPr/>
          <p:nvPr/>
        </p:nvSpPr>
        <p:spPr>
          <a:xfrm>
            <a:off x="6652779" y="1583612"/>
            <a:ext cx="1033272" cy="328094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State catch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2E44A42-0279-4E44-0BFE-60AE8A001DC0}"/>
              </a:ext>
            </a:extLst>
          </p:cNvPr>
          <p:cNvCxnSpPr>
            <a:cxnSpLocks/>
          </p:cNvCxnSpPr>
          <p:nvPr/>
        </p:nvCxnSpPr>
        <p:spPr>
          <a:xfrm>
            <a:off x="7152085" y="6809034"/>
            <a:ext cx="0" cy="55429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132FF1EB-4711-9865-CCB9-BDB08CEC2256}"/>
              </a:ext>
            </a:extLst>
          </p:cNvPr>
          <p:cNvSpPr/>
          <p:nvPr/>
        </p:nvSpPr>
        <p:spPr>
          <a:xfrm>
            <a:off x="5434870" y="8763367"/>
            <a:ext cx="1283555" cy="1187676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Individual potential sector contributions associated with program “sectors”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2664A45-A10C-55FF-C97D-A59FA4163244}"/>
              </a:ext>
            </a:extLst>
          </p:cNvPr>
          <p:cNvCxnSpPr>
            <a:cxnSpLocks/>
          </p:cNvCxnSpPr>
          <p:nvPr/>
        </p:nvCxnSpPr>
        <p:spPr>
          <a:xfrm>
            <a:off x="6075659" y="6809034"/>
            <a:ext cx="0" cy="192977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4625C29-409D-4E70-8E44-714973C8A571}"/>
              </a:ext>
            </a:extLst>
          </p:cNvPr>
          <p:cNvSpPr/>
          <p:nvPr/>
        </p:nvSpPr>
        <p:spPr>
          <a:xfrm>
            <a:off x="6257770" y="7388262"/>
            <a:ext cx="1481372" cy="103706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3FCCA5A2-A006-2DB1-15F8-9F17F5E1E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25224"/>
              </p:ext>
            </p:extLst>
          </p:nvPr>
        </p:nvGraphicFramePr>
        <p:xfrm>
          <a:off x="6334732" y="7471916"/>
          <a:ext cx="132959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454">
                  <a:extLst>
                    <a:ext uri="{9D8B030D-6E8A-4147-A177-3AD203B41FA5}">
                      <a16:colId xmlns:a16="http://schemas.microsoft.com/office/drawing/2014/main" val="273244327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19211559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Trimester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8382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49%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67685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05088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1.8%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474345"/>
                  </a:ext>
                </a:extLst>
              </a:tr>
            </a:tbl>
          </a:graphicData>
        </a:graphic>
      </p:graphicFrame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CB1FB2E-C73B-A6CB-8BF3-29B97B5FEE34}"/>
              </a:ext>
            </a:extLst>
          </p:cNvPr>
          <p:cNvSpPr/>
          <p:nvPr/>
        </p:nvSpPr>
        <p:spPr>
          <a:xfrm>
            <a:off x="3250583" y="4246947"/>
            <a:ext cx="2129880" cy="142902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836D69F-28AB-7B86-D25B-DB3B0280E33B}"/>
              </a:ext>
            </a:extLst>
          </p:cNvPr>
          <p:cNvSpPr/>
          <p:nvPr/>
        </p:nvSpPr>
        <p:spPr>
          <a:xfrm>
            <a:off x="3208787" y="3195586"/>
            <a:ext cx="1029172" cy="433137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Commercial (45%)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261F828-9C80-7F12-2DA9-6308B3A90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61350"/>
              </p:ext>
            </p:extLst>
          </p:nvPr>
        </p:nvGraphicFramePr>
        <p:xfrm>
          <a:off x="3326803" y="4323034"/>
          <a:ext cx="1969604" cy="12869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246">
                  <a:extLst>
                    <a:ext uri="{9D8B030D-6E8A-4147-A177-3AD203B41FA5}">
                      <a16:colId xmlns:a16="http://schemas.microsoft.com/office/drawing/2014/main" val="1038756787"/>
                    </a:ext>
                  </a:extLst>
                </a:gridCol>
                <a:gridCol w="625642">
                  <a:extLst>
                    <a:ext uri="{9D8B030D-6E8A-4147-A177-3AD203B41FA5}">
                      <a16:colId xmlns:a16="http://schemas.microsoft.com/office/drawing/2014/main" val="89078126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5786654"/>
                    </a:ext>
                  </a:extLst>
                </a:gridCol>
                <a:gridCol w="604956">
                  <a:extLst>
                    <a:ext uri="{9D8B030D-6E8A-4147-A177-3AD203B41FA5}">
                      <a16:colId xmlns:a16="http://schemas.microsoft.com/office/drawing/2014/main" val="1125890448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State</a:t>
                      </a:r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Allocation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014426"/>
                  </a:ext>
                </a:extLst>
              </a:tr>
              <a:tr h="19921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ME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NJ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880701"/>
                  </a:ext>
                </a:extLst>
              </a:tr>
              <a:tr h="17842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NH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0.25%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41669"/>
                  </a:ext>
                </a:extLst>
              </a:tr>
              <a:tr h="18399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MA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12.62%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MD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23714"/>
                  </a:ext>
                </a:extLst>
              </a:tr>
              <a:tr h="1728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RI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VA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19.41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087875"/>
                  </a:ext>
                </a:extLst>
              </a:tr>
              <a:tr h="1561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CT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NC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10.68%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320647"/>
                  </a:ext>
                </a:extLst>
              </a:tr>
              <a:tr h="1224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</a:rPr>
                        <a:t>NY</a:t>
                      </a:r>
                      <a:endParaRPr lang="en-US" sz="1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8.00%</a:t>
                      </a:r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915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0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30CCB-BDC1-AC51-D2F6-892A67AB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FD25897-E6F7-5389-054E-70652D9EF559}"/>
              </a:ext>
            </a:extLst>
          </p:cNvPr>
          <p:cNvSpPr/>
          <p:nvPr/>
        </p:nvSpPr>
        <p:spPr>
          <a:xfrm>
            <a:off x="-36089" y="0"/>
            <a:ext cx="7808490" cy="103087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D666078-A22B-4E02-1FD0-6276EF66AF45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B63593D2-5F53-3399-DCE9-A43EF45B4802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4652C76-6AC4-EB13-BE94-9773888A0D14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19AA17-32F8-2CED-6C72-8BB12F1C5781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8A3B95A3-4097-5FDC-F4A6-61213135E39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C3FB0CB-A4EC-D8DE-B76D-4DD092FB0E9D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6932713-EB97-976E-F3C2-8C5423FC3A4A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D4362E8-1A01-D258-E4B6-FDA5BA4CFC53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E85A823-EAE7-3B0A-700B-CCF953F7E4F9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01CBCFF8-D316-ED5B-397C-5BE8460671A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1FBE23-7F9D-F6C8-B304-9C5E85D5F0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16DE9D7-7CE0-234B-556A-855355782D85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0997B81-AFBB-1833-7175-76E1F6D09B69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211026E-FB24-097A-88F8-BEFB180D322F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3BDBDB3-CBBF-721A-8F02-5AF78002DD83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3920194-5A1E-592D-4184-5D436C5AA4E1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94E4B52-109A-0E4D-03A0-E8EDD00F698D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317598BB-9FC6-D855-66B6-0D660DBB0CE5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5BC343C3-0831-FF27-6B5E-885767CC7EA1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A3E684E-FC21-3170-420B-E1F3EA15B189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09080E7-55B2-8874-E545-2C62806C0BEF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425D62-2990-8986-0697-B1FC23BCC2BD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4A08D5B-3E05-62BD-AF89-1BD252D3ABC2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C529D747-B6DA-B54F-5B61-8B5593959A60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92E7F25B-D419-7E68-A2A8-DA08C35AFC5F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93B28D6-8F33-3E6B-3CBD-CEB8364EC7C7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AA12552-8B0E-94A3-F4BC-EF1891BA5F72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BBD4F22F-6D7F-186A-79C3-E92D7254A037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B71D3C-C8C0-66CE-E9AA-F9D2B6C19EB7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B8E747-CA9A-A1BE-06FE-0B050DA3F1B9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0C6AE-8D27-FF40-5632-550DB6F5D796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26B312A-33BC-7FC8-274D-7A0DE7693955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DA43AF1A-D8D7-26C2-69C8-E0DB7B73AB7A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F15DBE3-D899-DD2A-619D-BBFD4E815101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CBCF3D81-8430-B81E-495A-826C9259AA89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85F85E09-D6DD-A0E6-ADF5-D0688845A67F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A08BBAB-40DC-61C7-BEFD-9BD111B4E2D0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6496429-D79F-B01B-D9F2-508F38F3F4C5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C2FC41F-EE96-E904-ADD3-E598385C38E4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BF14674-EFD7-3837-BE64-AE2848C421ED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953AFD2-538A-EB04-C870-C08BA93D446D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16E93239-F341-6C2E-94FB-18C0DD087BFB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0C17095B-7ABA-64A1-6F40-29F89DDB9253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43674C1E-DABC-A209-92C0-E212A86ED805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62C11340-39E1-DA84-0C3B-9FCED8969513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CCFF57-BBEA-5ECF-9AC1-B99F8A9A09F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7EEF7FE-061A-7BB8-0F90-2714DF1A05F4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BE94DDF6-304C-286C-D405-669DFFDD70D0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1D52CE4-48B1-64CB-B784-2899674288E8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B206F411-962D-4BEB-DF39-803198C272AB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4E357B2F-8B01-6466-6C15-5CCB29564864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2E9D3960-CB05-DE4A-874C-29FF29CB3771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CD6BEF7-9DD7-7C65-4EB8-31C4E5435B01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75F8D-A4EC-C90B-E619-EF50F98EDAC4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pic>
        <p:nvPicPr>
          <p:cNvPr id="3074" name="Picture 2" descr="Greater Amberjack | NOAA Fisheries">
            <a:extLst>
              <a:ext uri="{FF2B5EF4-FFF2-40B4-BE49-F238E27FC236}">
                <a16:creationId xmlns:a16="http://schemas.microsoft.com/office/drawing/2014/main" id="{C9892127-4C64-5B73-E995-2C7731D17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49" y="2231319"/>
            <a:ext cx="1905919" cy="127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lack Sea Bass | NOAA Fisheries">
            <a:extLst>
              <a:ext uri="{FF2B5EF4-FFF2-40B4-BE49-F238E27FC236}">
                <a16:creationId xmlns:a16="http://schemas.microsoft.com/office/drawing/2014/main" id="{07015358-773C-DBE0-6931-7C77C9B5C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309" y="1088066"/>
            <a:ext cx="1480459" cy="98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tlantic Cod | NOAA Fisheries">
            <a:extLst>
              <a:ext uri="{FF2B5EF4-FFF2-40B4-BE49-F238E27FC236}">
                <a16:creationId xmlns:a16="http://schemas.microsoft.com/office/drawing/2014/main" id="{2ED86774-FFB2-CD00-6E53-F1C9631C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608" y="8782040"/>
            <a:ext cx="2230438" cy="148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3EB165C-31BD-7642-A822-0336D9C5114C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13DA2692-4523-237A-EC0E-2B5D95AFFD89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48B5848E-9EB4-9CEF-2331-4EB2B6E3837A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F2136620-9611-58FC-3490-1180AC20BE83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387759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CFB2-5460-E7D7-8AE6-290AE7070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C2C693-3F6B-4F7B-B3B8-2591D44523B2}"/>
              </a:ext>
            </a:extLst>
          </p:cNvPr>
          <p:cNvSpPr/>
          <p:nvPr/>
        </p:nvSpPr>
        <p:spPr>
          <a:xfrm>
            <a:off x="-36089" y="0"/>
            <a:ext cx="7808490" cy="1030877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114427-1CE8-CACB-C1EA-D0742F60D8F1}"/>
              </a:ext>
            </a:extLst>
          </p:cNvPr>
          <p:cNvGrpSpPr/>
          <p:nvPr/>
        </p:nvGrpSpPr>
        <p:grpSpPr>
          <a:xfrm>
            <a:off x="4555849" y="1156718"/>
            <a:ext cx="3013498" cy="4172932"/>
            <a:chOff x="4683172" y="1156718"/>
            <a:chExt cx="3013498" cy="4172932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7BC88DAD-8931-0AD2-F152-1F1810DF0EE1}"/>
                </a:ext>
              </a:extLst>
            </p:cNvPr>
            <p:cNvSpPr/>
            <p:nvPr/>
          </p:nvSpPr>
          <p:spPr>
            <a:xfrm>
              <a:off x="6382522" y="1654447"/>
              <a:ext cx="820238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762"/>
                  </a:lnTo>
                  <a:lnTo>
                    <a:pt x="820238" y="82762"/>
                  </a:lnTo>
                  <a:lnTo>
                    <a:pt x="820238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3561C1-CA5A-EBFD-C6FB-60B96E96B662}"/>
                </a:ext>
              </a:extLst>
            </p:cNvPr>
            <p:cNvSpPr/>
            <p:nvPr/>
          </p:nvSpPr>
          <p:spPr>
            <a:xfrm>
              <a:off x="5445960" y="2205944"/>
              <a:ext cx="163278" cy="2930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930014"/>
                  </a:lnTo>
                  <a:lnTo>
                    <a:pt x="0" y="293001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5FA6754-EF9D-E8D2-7528-D1BB1A61B160}"/>
                </a:ext>
              </a:extLst>
            </p:cNvPr>
            <p:cNvSpPr/>
            <p:nvPr/>
          </p:nvSpPr>
          <p:spPr>
            <a:xfrm>
              <a:off x="5609238" y="2205944"/>
              <a:ext cx="161232" cy="262874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628746"/>
                  </a:lnTo>
                  <a:lnTo>
                    <a:pt x="161232" y="262874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6711D61-36C5-6BB2-AF40-57C4F30A39F7}"/>
                </a:ext>
              </a:extLst>
            </p:cNvPr>
            <p:cNvSpPr/>
            <p:nvPr/>
          </p:nvSpPr>
          <p:spPr>
            <a:xfrm>
              <a:off x="5445960" y="2205944"/>
              <a:ext cx="163278" cy="24390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2439064"/>
                  </a:lnTo>
                  <a:lnTo>
                    <a:pt x="0" y="243906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2403811-19A8-A5AC-2FC1-F5873D2E48D4}"/>
                </a:ext>
              </a:extLst>
            </p:cNvPr>
            <p:cNvSpPr/>
            <p:nvPr/>
          </p:nvSpPr>
          <p:spPr>
            <a:xfrm>
              <a:off x="5609238" y="2205944"/>
              <a:ext cx="161232" cy="210079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00793"/>
                  </a:lnTo>
                  <a:lnTo>
                    <a:pt x="161232" y="2100793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795E440-EE04-C325-74C5-D7AB693B25AE}"/>
                </a:ext>
              </a:extLst>
            </p:cNvPr>
            <p:cNvSpPr/>
            <p:nvPr/>
          </p:nvSpPr>
          <p:spPr>
            <a:xfrm>
              <a:off x="5445960" y="2205944"/>
              <a:ext cx="163278" cy="185273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852735"/>
                  </a:lnTo>
                  <a:lnTo>
                    <a:pt x="0" y="185273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6060621C-7364-C024-2691-5FA5D7065587}"/>
                </a:ext>
              </a:extLst>
            </p:cNvPr>
            <p:cNvSpPr/>
            <p:nvPr/>
          </p:nvSpPr>
          <p:spPr>
            <a:xfrm>
              <a:off x="5609238" y="2205944"/>
              <a:ext cx="278292" cy="158863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588637"/>
                  </a:lnTo>
                  <a:lnTo>
                    <a:pt x="278292" y="158863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26755B-DC92-B3F7-E9D7-093D545FCAAE}"/>
                </a:ext>
              </a:extLst>
            </p:cNvPr>
            <p:cNvSpPr/>
            <p:nvPr/>
          </p:nvSpPr>
          <p:spPr>
            <a:xfrm>
              <a:off x="5445960" y="2205944"/>
              <a:ext cx="163278" cy="1335555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3278" y="0"/>
                  </a:moveTo>
                  <a:lnTo>
                    <a:pt x="163278" y="1335555"/>
                  </a:lnTo>
                  <a:lnTo>
                    <a:pt x="0" y="1335555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71E9DD-2B93-83C8-62AB-1D1A4F54F9DF}"/>
                </a:ext>
              </a:extLst>
            </p:cNvPr>
            <p:cNvSpPr/>
            <p:nvPr/>
          </p:nvSpPr>
          <p:spPr>
            <a:xfrm>
              <a:off x="5609238" y="2205944"/>
              <a:ext cx="234115" cy="105108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051084"/>
                  </a:lnTo>
                  <a:lnTo>
                    <a:pt x="234115" y="1051084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855B16F-34B2-8879-18DE-EB9EB3779E99}"/>
                </a:ext>
              </a:extLst>
            </p:cNvPr>
            <p:cNvSpPr/>
            <p:nvPr/>
          </p:nvSpPr>
          <p:spPr>
            <a:xfrm>
              <a:off x="5425491" y="2205944"/>
              <a:ext cx="183747" cy="847916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83747" y="0"/>
                  </a:moveTo>
                  <a:lnTo>
                    <a:pt x="183747" y="847916"/>
                  </a:lnTo>
                  <a:lnTo>
                    <a:pt x="0" y="847916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49293E3-5559-2B7A-BB8F-D675E9403FBB}"/>
                </a:ext>
              </a:extLst>
            </p:cNvPr>
            <p:cNvSpPr/>
            <p:nvPr/>
          </p:nvSpPr>
          <p:spPr>
            <a:xfrm>
              <a:off x="5609238" y="2205944"/>
              <a:ext cx="198979" cy="4795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79530"/>
                  </a:lnTo>
                  <a:lnTo>
                    <a:pt x="198979" y="47953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EF8B44-7FA9-DFD7-D361-1EDC5B6D5A6E}"/>
                </a:ext>
              </a:extLst>
            </p:cNvPr>
            <p:cNvSpPr/>
            <p:nvPr/>
          </p:nvSpPr>
          <p:spPr>
            <a:xfrm>
              <a:off x="5412684" y="2205944"/>
              <a:ext cx="196554" cy="269657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96554" y="0"/>
                  </a:moveTo>
                  <a:lnTo>
                    <a:pt x="196554" y="269657"/>
                  </a:lnTo>
                  <a:lnTo>
                    <a:pt x="0" y="269657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4B8EBD-7741-181F-CCF1-D300908CD18C}"/>
                </a:ext>
              </a:extLst>
            </p:cNvPr>
            <p:cNvSpPr/>
            <p:nvPr/>
          </p:nvSpPr>
          <p:spPr>
            <a:xfrm>
              <a:off x="6007872" y="1654447"/>
              <a:ext cx="374650" cy="16411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74650" y="0"/>
                  </a:moveTo>
                  <a:lnTo>
                    <a:pt x="374650" y="82762"/>
                  </a:lnTo>
                  <a:lnTo>
                    <a:pt x="0" y="82762"/>
                  </a:lnTo>
                  <a:lnTo>
                    <a:pt x="0" y="164112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F4DCC9A-F47E-D852-0991-CA1E3C4D907F}"/>
                </a:ext>
              </a:extLst>
            </p:cNvPr>
            <p:cNvSpPr/>
            <p:nvPr/>
          </p:nvSpPr>
          <p:spPr>
            <a:xfrm>
              <a:off x="5884792" y="1156718"/>
              <a:ext cx="995459" cy="497729"/>
            </a:xfrm>
            <a:custGeom>
              <a:avLst/>
              <a:gdLst>
                <a:gd name="connsiteX0" fmla="*/ 0 w 995459"/>
                <a:gd name="connsiteY0" fmla="*/ 82956 h 497729"/>
                <a:gd name="connsiteX1" fmla="*/ 82956 w 995459"/>
                <a:gd name="connsiteY1" fmla="*/ 0 h 497729"/>
                <a:gd name="connsiteX2" fmla="*/ 912503 w 995459"/>
                <a:gd name="connsiteY2" fmla="*/ 0 h 497729"/>
                <a:gd name="connsiteX3" fmla="*/ 995459 w 995459"/>
                <a:gd name="connsiteY3" fmla="*/ 82956 h 497729"/>
                <a:gd name="connsiteX4" fmla="*/ 995459 w 995459"/>
                <a:gd name="connsiteY4" fmla="*/ 414773 h 497729"/>
                <a:gd name="connsiteX5" fmla="*/ 912503 w 995459"/>
                <a:gd name="connsiteY5" fmla="*/ 497729 h 497729"/>
                <a:gd name="connsiteX6" fmla="*/ 82956 w 995459"/>
                <a:gd name="connsiteY6" fmla="*/ 497729 h 497729"/>
                <a:gd name="connsiteX7" fmla="*/ 0 w 995459"/>
                <a:gd name="connsiteY7" fmla="*/ 414773 h 497729"/>
                <a:gd name="connsiteX8" fmla="*/ 0 w 995459"/>
                <a:gd name="connsiteY8" fmla="*/ 82956 h 497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459" h="497729">
                  <a:moveTo>
                    <a:pt x="0" y="82956"/>
                  </a:moveTo>
                  <a:cubicBezTo>
                    <a:pt x="0" y="37141"/>
                    <a:pt x="37141" y="0"/>
                    <a:pt x="82956" y="0"/>
                  </a:cubicBezTo>
                  <a:lnTo>
                    <a:pt x="912503" y="0"/>
                  </a:lnTo>
                  <a:cubicBezTo>
                    <a:pt x="958318" y="0"/>
                    <a:pt x="995459" y="37141"/>
                    <a:pt x="995459" y="82956"/>
                  </a:cubicBezTo>
                  <a:lnTo>
                    <a:pt x="995459" y="414773"/>
                  </a:lnTo>
                  <a:cubicBezTo>
                    <a:pt x="995459" y="460588"/>
                    <a:pt x="958318" y="497729"/>
                    <a:pt x="912503" y="497729"/>
                  </a:cubicBezTo>
                  <a:lnTo>
                    <a:pt x="82956" y="497729"/>
                  </a:lnTo>
                  <a:cubicBezTo>
                    <a:pt x="37141" y="497729"/>
                    <a:pt x="0" y="460588"/>
                    <a:pt x="0" y="414773"/>
                  </a:cubicBezTo>
                  <a:lnTo>
                    <a:pt x="0" y="82956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1917" tIns="31917" rIns="31917" bIns="31917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Catch</a:t>
              </a: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43ACDC29-98A7-6311-E95B-FCF713B6C0EA}"/>
                </a:ext>
              </a:extLst>
            </p:cNvPr>
            <p:cNvSpPr/>
            <p:nvPr/>
          </p:nvSpPr>
          <p:spPr>
            <a:xfrm>
              <a:off x="5509580" y="1818560"/>
              <a:ext cx="996583" cy="387383"/>
            </a:xfrm>
            <a:custGeom>
              <a:avLst/>
              <a:gdLst>
                <a:gd name="connsiteX0" fmla="*/ 0 w 996583"/>
                <a:gd name="connsiteY0" fmla="*/ 64565 h 387383"/>
                <a:gd name="connsiteX1" fmla="*/ 64565 w 996583"/>
                <a:gd name="connsiteY1" fmla="*/ 0 h 387383"/>
                <a:gd name="connsiteX2" fmla="*/ 932018 w 996583"/>
                <a:gd name="connsiteY2" fmla="*/ 0 h 387383"/>
                <a:gd name="connsiteX3" fmla="*/ 996583 w 996583"/>
                <a:gd name="connsiteY3" fmla="*/ 64565 h 387383"/>
                <a:gd name="connsiteX4" fmla="*/ 996583 w 996583"/>
                <a:gd name="connsiteY4" fmla="*/ 322818 h 387383"/>
                <a:gd name="connsiteX5" fmla="*/ 932018 w 996583"/>
                <a:gd name="connsiteY5" fmla="*/ 387383 h 387383"/>
                <a:gd name="connsiteX6" fmla="*/ 64565 w 996583"/>
                <a:gd name="connsiteY6" fmla="*/ 387383 h 387383"/>
                <a:gd name="connsiteX7" fmla="*/ 0 w 996583"/>
                <a:gd name="connsiteY7" fmla="*/ 322818 h 387383"/>
                <a:gd name="connsiteX8" fmla="*/ 0 w 996583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6583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32018" y="0"/>
                  </a:lnTo>
                  <a:cubicBezTo>
                    <a:pt x="967676" y="0"/>
                    <a:pt x="996583" y="28907"/>
                    <a:pt x="996583" y="64565"/>
                  </a:cubicBezTo>
                  <a:lnTo>
                    <a:pt x="996583" y="322818"/>
                  </a:lnTo>
                  <a:cubicBezTo>
                    <a:pt x="996583" y="358476"/>
                    <a:pt x="967676" y="387383"/>
                    <a:pt x="932018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Commercial (45%)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6C449A2-5885-B489-63BB-F5507DCD2425}"/>
                </a:ext>
              </a:extLst>
            </p:cNvPr>
            <p:cNvSpPr/>
            <p:nvPr/>
          </p:nvSpPr>
          <p:spPr>
            <a:xfrm>
              <a:off x="4683172" y="2281910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ME (0.25%)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EC0B472-0DF0-A3A3-845D-3F2CD048994F}"/>
                </a:ext>
              </a:extLst>
            </p:cNvPr>
            <p:cNvSpPr/>
            <p:nvPr/>
          </p:nvSpPr>
          <p:spPr>
            <a:xfrm>
              <a:off x="5770471" y="2491782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NH (0.25%)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D7A8C4A-58B6-C7D3-D1DC-477923B29287}"/>
                </a:ext>
              </a:extLst>
            </p:cNvPr>
            <p:cNvSpPr/>
            <p:nvPr/>
          </p:nvSpPr>
          <p:spPr>
            <a:xfrm>
              <a:off x="4683172" y="286016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MA (12.62%)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90BFC2-2179-E856-5FDB-FAA6D5EBE4B7}"/>
                </a:ext>
              </a:extLst>
            </p:cNvPr>
            <p:cNvSpPr/>
            <p:nvPr/>
          </p:nvSpPr>
          <p:spPr>
            <a:xfrm>
              <a:off x="5770471" y="306333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RI (10.68%)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66265C3-D9FD-B78B-66BB-78E738183768}"/>
                </a:ext>
              </a:extLst>
            </p:cNvPr>
            <p:cNvSpPr/>
            <p:nvPr/>
          </p:nvSpPr>
          <p:spPr>
            <a:xfrm>
              <a:off x="4683172" y="334780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CT (3.00%)</a:t>
              </a: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57DF5C-B835-243D-8CD1-89512D3E76A8}"/>
                </a:ext>
              </a:extLst>
            </p:cNvPr>
            <p:cNvSpPr/>
            <p:nvPr/>
          </p:nvSpPr>
          <p:spPr>
            <a:xfrm>
              <a:off x="5770471" y="3600889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NY (8.00%)</a:t>
              </a: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0C03054-1DBD-C4C3-8CFB-0EF3E91B9D1B}"/>
                </a:ext>
              </a:extLst>
            </p:cNvPr>
            <p:cNvSpPr/>
            <p:nvPr/>
          </p:nvSpPr>
          <p:spPr>
            <a:xfrm>
              <a:off x="4683172" y="386498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NJ (19.42%)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33D816E9-2294-A8F0-F822-AC5E674A8C72}"/>
                </a:ext>
              </a:extLst>
            </p:cNvPr>
            <p:cNvSpPr/>
            <p:nvPr/>
          </p:nvSpPr>
          <p:spPr>
            <a:xfrm>
              <a:off x="5770471" y="4113045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DE (5.00%)</a:t>
              </a: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827BE9B-43BA-47A0-AC61-498798E2CE49}"/>
                </a:ext>
              </a:extLst>
            </p:cNvPr>
            <p:cNvSpPr/>
            <p:nvPr/>
          </p:nvSpPr>
          <p:spPr>
            <a:xfrm>
              <a:off x="4683172" y="4451316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MD (10.68%)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25361D1-79B3-DB79-78C0-80F34E95D829}"/>
                </a:ext>
              </a:extLst>
            </p:cNvPr>
            <p:cNvSpPr/>
            <p:nvPr/>
          </p:nvSpPr>
          <p:spPr>
            <a:xfrm>
              <a:off x="5770471" y="4640998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VA (19.41%)</a:t>
              </a: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F2C20FB-A405-DD9D-B668-F43494B528F7}"/>
                </a:ext>
              </a:extLst>
            </p:cNvPr>
            <p:cNvSpPr/>
            <p:nvPr/>
          </p:nvSpPr>
          <p:spPr>
            <a:xfrm>
              <a:off x="4683172" y="4942267"/>
              <a:ext cx="774767" cy="387383"/>
            </a:xfrm>
            <a:custGeom>
              <a:avLst/>
              <a:gdLst>
                <a:gd name="connsiteX0" fmla="*/ 0 w 774767"/>
                <a:gd name="connsiteY0" fmla="*/ 64565 h 387383"/>
                <a:gd name="connsiteX1" fmla="*/ 64565 w 774767"/>
                <a:gd name="connsiteY1" fmla="*/ 0 h 387383"/>
                <a:gd name="connsiteX2" fmla="*/ 710202 w 774767"/>
                <a:gd name="connsiteY2" fmla="*/ 0 h 387383"/>
                <a:gd name="connsiteX3" fmla="*/ 774767 w 774767"/>
                <a:gd name="connsiteY3" fmla="*/ 64565 h 387383"/>
                <a:gd name="connsiteX4" fmla="*/ 774767 w 774767"/>
                <a:gd name="connsiteY4" fmla="*/ 322818 h 387383"/>
                <a:gd name="connsiteX5" fmla="*/ 710202 w 774767"/>
                <a:gd name="connsiteY5" fmla="*/ 387383 h 387383"/>
                <a:gd name="connsiteX6" fmla="*/ 64565 w 774767"/>
                <a:gd name="connsiteY6" fmla="*/ 387383 h 387383"/>
                <a:gd name="connsiteX7" fmla="*/ 0 w 774767"/>
                <a:gd name="connsiteY7" fmla="*/ 322818 h 387383"/>
                <a:gd name="connsiteX8" fmla="*/ 0 w 774767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4767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710202" y="0"/>
                  </a:lnTo>
                  <a:cubicBezTo>
                    <a:pt x="745860" y="0"/>
                    <a:pt x="774767" y="28907"/>
                    <a:pt x="774767" y="64565"/>
                  </a:cubicBezTo>
                  <a:lnTo>
                    <a:pt x="774767" y="322818"/>
                  </a:lnTo>
                  <a:cubicBezTo>
                    <a:pt x="774767" y="358476"/>
                    <a:pt x="745860" y="387383"/>
                    <a:pt x="710202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NC (10.68%)</a:t>
              </a: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A8E0979B-7B12-C028-6171-FB0821202434}"/>
                </a:ext>
              </a:extLst>
            </p:cNvPr>
            <p:cNvSpPr/>
            <p:nvPr/>
          </p:nvSpPr>
          <p:spPr>
            <a:xfrm>
              <a:off x="6708850" y="1818560"/>
              <a:ext cx="987820" cy="387383"/>
            </a:xfrm>
            <a:custGeom>
              <a:avLst/>
              <a:gdLst>
                <a:gd name="connsiteX0" fmla="*/ 0 w 987820"/>
                <a:gd name="connsiteY0" fmla="*/ 64565 h 387383"/>
                <a:gd name="connsiteX1" fmla="*/ 64565 w 987820"/>
                <a:gd name="connsiteY1" fmla="*/ 0 h 387383"/>
                <a:gd name="connsiteX2" fmla="*/ 923255 w 987820"/>
                <a:gd name="connsiteY2" fmla="*/ 0 h 387383"/>
                <a:gd name="connsiteX3" fmla="*/ 987820 w 987820"/>
                <a:gd name="connsiteY3" fmla="*/ 64565 h 387383"/>
                <a:gd name="connsiteX4" fmla="*/ 987820 w 987820"/>
                <a:gd name="connsiteY4" fmla="*/ 322818 h 387383"/>
                <a:gd name="connsiteX5" fmla="*/ 923255 w 987820"/>
                <a:gd name="connsiteY5" fmla="*/ 387383 h 387383"/>
                <a:gd name="connsiteX6" fmla="*/ 64565 w 987820"/>
                <a:gd name="connsiteY6" fmla="*/ 387383 h 387383"/>
                <a:gd name="connsiteX7" fmla="*/ 0 w 987820"/>
                <a:gd name="connsiteY7" fmla="*/ 322818 h 387383"/>
                <a:gd name="connsiteX8" fmla="*/ 0 w 987820"/>
                <a:gd name="connsiteY8" fmla="*/ 64565 h 387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7820" h="387383">
                  <a:moveTo>
                    <a:pt x="0" y="64565"/>
                  </a:moveTo>
                  <a:cubicBezTo>
                    <a:pt x="0" y="28907"/>
                    <a:pt x="28907" y="0"/>
                    <a:pt x="64565" y="0"/>
                  </a:cubicBezTo>
                  <a:lnTo>
                    <a:pt x="923255" y="0"/>
                  </a:lnTo>
                  <a:cubicBezTo>
                    <a:pt x="958913" y="0"/>
                    <a:pt x="987820" y="28907"/>
                    <a:pt x="987820" y="64565"/>
                  </a:cubicBezTo>
                  <a:lnTo>
                    <a:pt x="987820" y="322818"/>
                  </a:lnTo>
                  <a:cubicBezTo>
                    <a:pt x="987820" y="358476"/>
                    <a:pt x="958913" y="387383"/>
                    <a:pt x="923255" y="387383"/>
                  </a:cubicBezTo>
                  <a:lnTo>
                    <a:pt x="64565" y="387383"/>
                  </a:lnTo>
                  <a:cubicBezTo>
                    <a:pt x="28907" y="387383"/>
                    <a:pt x="0" y="358476"/>
                    <a:pt x="0" y="322818"/>
                  </a:cubicBezTo>
                  <a:lnTo>
                    <a:pt x="0" y="64565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6530" tIns="26530" rIns="26530" bIns="2653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Recreational (55%)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7D70D03-68BC-0943-1B32-C6607A08F29A}"/>
              </a:ext>
            </a:extLst>
          </p:cNvPr>
          <p:cNvSpPr txBox="1"/>
          <p:nvPr/>
        </p:nvSpPr>
        <p:spPr>
          <a:xfrm>
            <a:off x="118024" y="3137"/>
            <a:ext cx="2859164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Gulf of Mexico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Greater amberjack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3BC83-C4ED-402E-6975-2E73540957F5}"/>
              </a:ext>
            </a:extLst>
          </p:cNvPr>
          <p:cNvSpPr txBox="1"/>
          <p:nvPr/>
        </p:nvSpPr>
        <p:spPr>
          <a:xfrm>
            <a:off x="4651651" y="3137"/>
            <a:ext cx="3160795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Mid-Atlantic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Black sea bass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923602-0FF7-06F9-ED52-9FBC2BA012BF}"/>
              </a:ext>
            </a:extLst>
          </p:cNvPr>
          <p:cNvSpPr txBox="1"/>
          <p:nvPr/>
        </p:nvSpPr>
        <p:spPr>
          <a:xfrm>
            <a:off x="-36090" y="4707503"/>
            <a:ext cx="3167393" cy="1191816"/>
          </a:xfrm>
          <a:prstGeom prst="round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New England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GOM Atlantic cod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48951A8-8777-046D-1540-EA5E9AB687B2}"/>
              </a:ext>
            </a:extLst>
          </p:cNvPr>
          <p:cNvGraphicFramePr/>
          <p:nvPr/>
        </p:nvGraphicFramePr>
        <p:xfrm>
          <a:off x="425872" y="413584"/>
          <a:ext cx="2069696" cy="2621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9" name="Freeform 38">
            <a:extLst>
              <a:ext uri="{FF2B5EF4-FFF2-40B4-BE49-F238E27FC236}">
                <a16:creationId xmlns:a16="http://schemas.microsoft.com/office/drawing/2014/main" id="{BFF52F79-9A6A-BD1B-39A3-35CC29ACE9B1}"/>
              </a:ext>
            </a:extLst>
          </p:cNvPr>
          <p:cNvSpPr/>
          <p:nvPr/>
        </p:nvSpPr>
        <p:spPr>
          <a:xfrm>
            <a:off x="3708230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1235559" y="107217"/>
                </a:lnTo>
                <a:lnTo>
                  <a:pt x="123555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620D0BA-9D10-9275-76B8-42EAADF81B04}"/>
              </a:ext>
            </a:extLst>
          </p:cNvPr>
          <p:cNvSpPr/>
          <p:nvPr/>
        </p:nvSpPr>
        <p:spPr>
          <a:xfrm>
            <a:off x="3662510" y="5771193"/>
            <a:ext cx="91440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23D24F9E-00EC-CC45-AB43-5F7B582BFD91}"/>
              </a:ext>
            </a:extLst>
          </p:cNvPr>
          <p:cNvSpPr/>
          <p:nvPr/>
        </p:nvSpPr>
        <p:spPr>
          <a:xfrm>
            <a:off x="247267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07217"/>
                </a:lnTo>
                <a:lnTo>
                  <a:pt x="617779" y="107217"/>
                </a:lnTo>
                <a:lnTo>
                  <a:pt x="617779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43D94ED4-B471-4B13-F61D-B48C4088B88A}"/>
              </a:ext>
            </a:extLst>
          </p:cNvPr>
          <p:cNvSpPr/>
          <p:nvPr/>
        </p:nvSpPr>
        <p:spPr>
          <a:xfrm>
            <a:off x="2660854" y="8002292"/>
            <a:ext cx="143335" cy="48718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87185"/>
                </a:lnTo>
                <a:lnTo>
                  <a:pt x="143335" y="48718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60C5C02-457C-62CF-88FA-3C1B4BFD4529}"/>
              </a:ext>
            </a:extLst>
          </p:cNvPr>
          <p:cNvSpPr/>
          <p:nvPr/>
        </p:nvSpPr>
        <p:spPr>
          <a:xfrm>
            <a:off x="1854891" y="7221189"/>
            <a:ext cx="1214412" cy="2705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163323"/>
                </a:lnTo>
                <a:lnTo>
                  <a:pt x="1214412" y="163323"/>
                </a:lnTo>
                <a:lnTo>
                  <a:pt x="1214412" y="27054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40E8044B-D256-3B91-A90C-4C1B476434BB}"/>
              </a:ext>
            </a:extLst>
          </p:cNvPr>
          <p:cNvSpPr/>
          <p:nvPr/>
        </p:nvSpPr>
        <p:spPr>
          <a:xfrm>
            <a:off x="1331816" y="8004503"/>
            <a:ext cx="91440" cy="93480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934808"/>
                </a:lnTo>
                <a:lnTo>
                  <a:pt x="45720" y="93480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94CD3FD-55FF-E74D-DBC6-A22B33B04F80}"/>
              </a:ext>
            </a:extLst>
          </p:cNvPr>
          <p:cNvSpPr/>
          <p:nvPr/>
        </p:nvSpPr>
        <p:spPr>
          <a:xfrm>
            <a:off x="1437619" y="8004503"/>
            <a:ext cx="124556" cy="47498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474980"/>
                </a:lnTo>
                <a:lnTo>
                  <a:pt x="124556" y="47498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919F37FE-55F6-3F92-942A-194D69CFE26C}"/>
              </a:ext>
            </a:extLst>
          </p:cNvPr>
          <p:cNvSpPr/>
          <p:nvPr/>
        </p:nvSpPr>
        <p:spPr>
          <a:xfrm>
            <a:off x="1330604" y="8004503"/>
            <a:ext cx="91440" cy="32852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05802" y="0"/>
                </a:moveTo>
                <a:lnTo>
                  <a:pt x="105802" y="328521"/>
                </a:lnTo>
                <a:lnTo>
                  <a:pt x="45720" y="32852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377771A2-260D-CACC-FFC8-23B204AC6CE9}"/>
              </a:ext>
            </a:extLst>
          </p:cNvPr>
          <p:cNvSpPr/>
          <p:nvPr/>
        </p:nvSpPr>
        <p:spPr>
          <a:xfrm>
            <a:off x="1621625" y="7221189"/>
            <a:ext cx="233265" cy="27275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3265" y="0"/>
                </a:moveTo>
                <a:lnTo>
                  <a:pt x="233265" y="165534"/>
                </a:lnTo>
                <a:lnTo>
                  <a:pt x="0" y="165534"/>
                </a:lnTo>
                <a:lnTo>
                  <a:pt x="0" y="272752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049A3CF-2243-44BB-8523-18480D134A99}"/>
              </a:ext>
            </a:extLst>
          </p:cNvPr>
          <p:cNvSpPr/>
          <p:nvPr/>
        </p:nvSpPr>
        <p:spPr>
          <a:xfrm>
            <a:off x="1854891" y="6496191"/>
            <a:ext cx="61777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617779" y="0"/>
                </a:moveTo>
                <a:lnTo>
                  <a:pt x="61777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E33F6624-8E76-653F-5D07-DAE9A2CE8077}"/>
              </a:ext>
            </a:extLst>
          </p:cNvPr>
          <p:cNvSpPr/>
          <p:nvPr/>
        </p:nvSpPr>
        <p:spPr>
          <a:xfrm>
            <a:off x="2472671" y="5771193"/>
            <a:ext cx="1235559" cy="214435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235559" y="0"/>
                </a:moveTo>
                <a:lnTo>
                  <a:pt x="1235559" y="107217"/>
                </a:lnTo>
                <a:lnTo>
                  <a:pt x="0" y="107217"/>
                </a:lnTo>
                <a:lnTo>
                  <a:pt x="0" y="214435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CD3EA561-F73D-7C8D-4613-F77B33E06001}"/>
              </a:ext>
            </a:extLst>
          </p:cNvPr>
          <p:cNvSpPr/>
          <p:nvPr/>
        </p:nvSpPr>
        <p:spPr>
          <a:xfrm>
            <a:off x="3197668" y="526063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b="1" kern="1200" dirty="0"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87315819-0F61-56BD-0A37-2AFE6001C78D}"/>
              </a:ext>
            </a:extLst>
          </p:cNvPr>
          <p:cNvSpPr/>
          <p:nvPr/>
        </p:nvSpPr>
        <p:spPr>
          <a:xfrm>
            <a:off x="1862843" y="5985629"/>
            <a:ext cx="1189839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AFABAB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Remainder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A5604ED5-23A8-2307-0369-ACDF7962972E}"/>
              </a:ext>
            </a:extLst>
          </p:cNvPr>
          <p:cNvSpPr/>
          <p:nvPr/>
        </p:nvSpPr>
        <p:spPr>
          <a:xfrm>
            <a:off x="134432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Commercial (62.5%)</a:t>
            </a:r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2260E17-A765-7EA8-1016-F102CDE531A6}"/>
              </a:ext>
            </a:extLst>
          </p:cNvPr>
          <p:cNvSpPr/>
          <p:nvPr/>
        </p:nvSpPr>
        <p:spPr>
          <a:xfrm>
            <a:off x="1111063" y="7493941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Common pool</a:t>
            </a: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7823F1E0-C16A-EFF1-F368-E728711DEE0E}"/>
              </a:ext>
            </a:extLst>
          </p:cNvPr>
          <p:cNvSpPr/>
          <p:nvPr/>
        </p:nvSpPr>
        <p:spPr>
          <a:xfrm>
            <a:off x="1562175" y="822420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2 (33%)</a:t>
            </a: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DE380CFD-2D51-A864-FFBC-0731EB2EB2EA}"/>
              </a:ext>
            </a:extLst>
          </p:cNvPr>
          <p:cNvSpPr/>
          <p:nvPr/>
        </p:nvSpPr>
        <p:spPr>
          <a:xfrm>
            <a:off x="2558741" y="74917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Sector program</a:t>
            </a:r>
          </a:p>
        </p:txBody>
      </p:sp>
      <p:sp>
        <p:nvSpPr>
          <p:cNvPr id="58" name="Freeform 57">
            <a:extLst>
              <a:ext uri="{FF2B5EF4-FFF2-40B4-BE49-F238E27FC236}">
                <a16:creationId xmlns:a16="http://schemas.microsoft.com/office/drawing/2014/main" id="{37E0EE62-3BA9-4252-E4AA-2CE6EC321892}"/>
              </a:ext>
            </a:extLst>
          </p:cNvPr>
          <p:cNvSpPr/>
          <p:nvPr/>
        </p:nvSpPr>
        <p:spPr>
          <a:xfrm>
            <a:off x="2804189" y="8108075"/>
            <a:ext cx="1021123" cy="762804"/>
          </a:xfrm>
          <a:custGeom>
            <a:avLst/>
            <a:gdLst>
              <a:gd name="connsiteX0" fmla="*/ 0 w 1021123"/>
              <a:gd name="connsiteY0" fmla="*/ 127137 h 762804"/>
              <a:gd name="connsiteX1" fmla="*/ 127137 w 1021123"/>
              <a:gd name="connsiteY1" fmla="*/ 0 h 762804"/>
              <a:gd name="connsiteX2" fmla="*/ 893986 w 1021123"/>
              <a:gd name="connsiteY2" fmla="*/ 0 h 762804"/>
              <a:gd name="connsiteX3" fmla="*/ 1021123 w 1021123"/>
              <a:gd name="connsiteY3" fmla="*/ 127137 h 762804"/>
              <a:gd name="connsiteX4" fmla="*/ 1021123 w 1021123"/>
              <a:gd name="connsiteY4" fmla="*/ 635667 h 762804"/>
              <a:gd name="connsiteX5" fmla="*/ 893986 w 1021123"/>
              <a:gd name="connsiteY5" fmla="*/ 762804 h 762804"/>
              <a:gd name="connsiteX6" fmla="*/ 127137 w 1021123"/>
              <a:gd name="connsiteY6" fmla="*/ 762804 h 762804"/>
              <a:gd name="connsiteX7" fmla="*/ 0 w 1021123"/>
              <a:gd name="connsiteY7" fmla="*/ 635667 h 762804"/>
              <a:gd name="connsiteX8" fmla="*/ 0 w 1021123"/>
              <a:gd name="connsiteY8" fmla="*/ 127137 h 76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762804">
                <a:moveTo>
                  <a:pt x="0" y="127137"/>
                </a:moveTo>
                <a:cubicBezTo>
                  <a:pt x="0" y="56921"/>
                  <a:pt x="56921" y="0"/>
                  <a:pt x="127137" y="0"/>
                </a:cubicBezTo>
                <a:lnTo>
                  <a:pt x="893986" y="0"/>
                </a:lnTo>
                <a:cubicBezTo>
                  <a:pt x="964202" y="0"/>
                  <a:pt x="1021123" y="56921"/>
                  <a:pt x="1021123" y="127137"/>
                </a:cubicBezTo>
                <a:lnTo>
                  <a:pt x="1021123" y="635667"/>
                </a:lnTo>
                <a:cubicBezTo>
                  <a:pt x="1021123" y="705883"/>
                  <a:pt x="964202" y="762804"/>
                  <a:pt x="893986" y="762804"/>
                </a:cubicBezTo>
                <a:lnTo>
                  <a:pt x="127137" y="762804"/>
                </a:lnTo>
                <a:cubicBezTo>
                  <a:pt x="56921" y="762804"/>
                  <a:pt x="0" y="705883"/>
                  <a:pt x="0" y="635667"/>
                </a:cubicBezTo>
                <a:lnTo>
                  <a:pt x="0" y="127137"/>
                </a:lnTo>
                <a:close/>
              </a:path>
            </a:pathLst>
          </a:custGeom>
          <a:solidFill>
            <a:srgbClr val="E2020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4857" tIns="44857" rIns="44857" bIns="4485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Individual potential sector contributions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3ADD1B1B-4DD3-20B0-C44D-FAE67D7A8B95}"/>
              </a:ext>
            </a:extLst>
          </p:cNvPr>
          <p:cNvSpPr/>
          <p:nvPr/>
        </p:nvSpPr>
        <p:spPr>
          <a:xfrm>
            <a:off x="2579889" y="6710627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Recreational (37.5%)</a:t>
            </a: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87AC0411-F5C2-ADEB-906E-BAC78FD8E814}"/>
              </a:ext>
            </a:extLst>
          </p:cNvPr>
          <p:cNvSpPr/>
          <p:nvPr/>
        </p:nvSpPr>
        <p:spPr>
          <a:xfrm>
            <a:off x="3255543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state catch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5B61340D-663D-7E54-DE03-E8C8E2CD53A5}"/>
              </a:ext>
            </a:extLst>
          </p:cNvPr>
          <p:cNvSpPr/>
          <p:nvPr/>
        </p:nvSpPr>
        <p:spPr>
          <a:xfrm>
            <a:off x="4433228" y="5985629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rgbClr val="FFC1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Estimated incidental catch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223D26-5B6A-A24B-3F79-2DF665BE418B}"/>
              </a:ext>
            </a:extLst>
          </p:cNvPr>
          <p:cNvSpPr txBox="1"/>
          <p:nvPr/>
        </p:nvSpPr>
        <p:spPr>
          <a:xfrm>
            <a:off x="5060605" y="6993299"/>
            <a:ext cx="165622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Allocation type</a:t>
            </a:r>
          </a:p>
          <a:p>
            <a:r>
              <a:rPr lang="en-US" sz="1600" b="1" dirty="0">
                <a:solidFill>
                  <a:srgbClr val="FF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Set-aside</a:t>
            </a:r>
          </a:p>
          <a:p>
            <a:r>
              <a:rPr lang="en-US" sz="16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Sector</a:t>
            </a:r>
            <a:endParaRPr lang="en-US" sz="1600" b="1" dirty="0">
              <a:solidFill>
                <a:srgbClr val="FFC1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</a:t>
            </a:r>
          </a:p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Subsector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Seasonal</a:t>
            </a:r>
          </a:p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Catch share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A2D64C-0369-ADCA-01E9-6CF7F949E9D5}"/>
              </a:ext>
            </a:extLst>
          </p:cNvPr>
          <p:cNvCxnSpPr/>
          <p:nvPr/>
        </p:nvCxnSpPr>
        <p:spPr>
          <a:xfrm flipH="1">
            <a:off x="1270000" y="8333023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" name="Straight Connector 3071">
            <a:extLst>
              <a:ext uri="{FF2B5EF4-FFF2-40B4-BE49-F238E27FC236}">
                <a16:creationId xmlns:a16="http://schemas.microsoft.com/office/drawing/2014/main" id="{281EF7A3-3B49-E40B-AAF0-E0F7EFCE5C45}"/>
              </a:ext>
            </a:extLst>
          </p:cNvPr>
          <p:cNvCxnSpPr/>
          <p:nvPr/>
        </p:nvCxnSpPr>
        <p:spPr>
          <a:xfrm flipH="1">
            <a:off x="1279225" y="8936135"/>
            <a:ext cx="1583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0E42844-1BC2-E317-9B17-48BE23F0E71C}"/>
              </a:ext>
            </a:extLst>
          </p:cNvPr>
          <p:cNvSpPr/>
          <p:nvPr/>
        </p:nvSpPr>
        <p:spPr>
          <a:xfrm>
            <a:off x="298224" y="8077743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1 (49%)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ECC6317A-9FA4-8890-6D80-F45545EDC729}"/>
              </a:ext>
            </a:extLst>
          </p:cNvPr>
          <p:cNvSpPr/>
          <p:nvPr/>
        </p:nvSpPr>
        <p:spPr>
          <a:xfrm>
            <a:off x="298224" y="8684030"/>
            <a:ext cx="1021123" cy="510561"/>
          </a:xfrm>
          <a:custGeom>
            <a:avLst/>
            <a:gdLst>
              <a:gd name="connsiteX0" fmla="*/ 0 w 1021123"/>
              <a:gd name="connsiteY0" fmla="*/ 85095 h 510561"/>
              <a:gd name="connsiteX1" fmla="*/ 85095 w 1021123"/>
              <a:gd name="connsiteY1" fmla="*/ 0 h 510561"/>
              <a:gd name="connsiteX2" fmla="*/ 936028 w 1021123"/>
              <a:gd name="connsiteY2" fmla="*/ 0 h 510561"/>
              <a:gd name="connsiteX3" fmla="*/ 1021123 w 1021123"/>
              <a:gd name="connsiteY3" fmla="*/ 85095 h 510561"/>
              <a:gd name="connsiteX4" fmla="*/ 1021123 w 1021123"/>
              <a:gd name="connsiteY4" fmla="*/ 425466 h 510561"/>
              <a:gd name="connsiteX5" fmla="*/ 936028 w 1021123"/>
              <a:gd name="connsiteY5" fmla="*/ 510561 h 510561"/>
              <a:gd name="connsiteX6" fmla="*/ 85095 w 1021123"/>
              <a:gd name="connsiteY6" fmla="*/ 510561 h 510561"/>
              <a:gd name="connsiteX7" fmla="*/ 0 w 1021123"/>
              <a:gd name="connsiteY7" fmla="*/ 425466 h 510561"/>
              <a:gd name="connsiteX8" fmla="*/ 0 w 1021123"/>
              <a:gd name="connsiteY8" fmla="*/ 85095 h 5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3" h="510561">
                <a:moveTo>
                  <a:pt x="0" y="85095"/>
                </a:moveTo>
                <a:cubicBezTo>
                  <a:pt x="0" y="38098"/>
                  <a:pt x="38098" y="0"/>
                  <a:pt x="85095" y="0"/>
                </a:cubicBezTo>
                <a:lnTo>
                  <a:pt x="936028" y="0"/>
                </a:lnTo>
                <a:cubicBezTo>
                  <a:pt x="983025" y="0"/>
                  <a:pt x="1021123" y="38098"/>
                  <a:pt x="1021123" y="85095"/>
                </a:cubicBezTo>
                <a:lnTo>
                  <a:pt x="1021123" y="425466"/>
                </a:lnTo>
                <a:cubicBezTo>
                  <a:pt x="1021123" y="472463"/>
                  <a:pt x="983025" y="510561"/>
                  <a:pt x="936028" y="510561"/>
                </a:cubicBezTo>
                <a:lnTo>
                  <a:pt x="85095" y="510561"/>
                </a:lnTo>
                <a:cubicBezTo>
                  <a:pt x="38098" y="510561"/>
                  <a:pt x="0" y="472463"/>
                  <a:pt x="0" y="425466"/>
                </a:cubicBezTo>
                <a:lnTo>
                  <a:pt x="0" y="850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2544" tIns="32544" rIns="32544" bIns="32544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>
                <a:latin typeface="Arial" panose="020B0604020202020204" pitchFamily="34" charset="0"/>
                <a:cs typeface="Arial" panose="020B0604020202020204" pitchFamily="34" charset="0"/>
              </a:rPr>
              <a:t>Trimester 3 (18%)</a:t>
            </a:r>
          </a:p>
        </p:txBody>
      </p:sp>
    </p:spTree>
    <p:extLst>
      <p:ext uri="{BB962C8B-B14F-4D97-AF65-F5344CB8AC3E}">
        <p14:creationId xmlns:p14="http://schemas.microsoft.com/office/powerpoint/2010/main" val="203704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263</TotalTime>
  <Words>630</Words>
  <Application>Microsoft Macintosh PowerPoint</Application>
  <PresentationFormat>Custom</PresentationFormat>
  <Paragraphs>242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11</cp:revision>
  <dcterms:created xsi:type="dcterms:W3CDTF">2024-10-08T18:30:43Z</dcterms:created>
  <dcterms:modified xsi:type="dcterms:W3CDTF">2025-02-28T21:59:28Z</dcterms:modified>
</cp:coreProperties>
</file>