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8" r:id="rId3"/>
    <p:sldId id="259" r:id="rId4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BAB"/>
    <a:srgbClr val="00B0F0"/>
    <a:srgbClr val="73FEFF"/>
    <a:srgbClr val="7030A0"/>
    <a:srgbClr val="E20204"/>
    <a:srgbClr val="FFC100"/>
    <a:srgbClr val="EEEEEE"/>
    <a:srgbClr val="D9D9D9"/>
    <a:srgbClr val="F2F2F2"/>
    <a:srgbClr val="3B43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42"/>
    <p:restoredTop sz="94699"/>
  </p:normalViewPr>
  <p:slideViewPr>
    <p:cSldViewPr snapToGrid="0" snapToObjects="1">
      <p:cViewPr>
        <p:scale>
          <a:sx n="110" d="100"/>
          <a:sy n="110" d="100"/>
        </p:scale>
        <p:origin x="1296" y="1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DE2B71-1E88-BE49-987D-0A2F49677E88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14F5E8-1B76-F64B-B48C-E9DF9EE5985A}">
      <dgm:prSet phldrT="[Text]"/>
      <dgm:spPr>
        <a:solidFill>
          <a:schemeClr val="bg2">
            <a:lumMod val="75000"/>
          </a:schemeClr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Catch</a:t>
          </a:r>
        </a:p>
      </dgm:t>
    </dgm:pt>
    <dgm:pt modelId="{818A2374-2D9B-DA45-8BD7-AD587D086AB6}" type="parTrans" cxnId="{B186A3B5-C0F8-4545-8BEE-BCF08FD1FCFF}">
      <dgm:prSet/>
      <dgm:spPr/>
      <dgm:t>
        <a:bodyPr/>
        <a:lstStyle/>
        <a:p>
          <a:endParaRPr lang="en-US"/>
        </a:p>
      </dgm:t>
    </dgm:pt>
    <dgm:pt modelId="{16C938E8-EAA9-2A4A-B155-774D781654D6}" type="sibTrans" cxnId="{B186A3B5-C0F8-4545-8BEE-BCF08FD1FCFF}">
      <dgm:prSet/>
      <dgm:spPr/>
      <dgm:t>
        <a:bodyPr/>
        <a:lstStyle/>
        <a:p>
          <a:endParaRPr lang="en-US"/>
        </a:p>
      </dgm:t>
    </dgm:pt>
    <dgm:pt modelId="{88913C75-C6E5-D746-AE93-00B470E8A756}">
      <dgm:prSet phldrT="[Text]"/>
      <dgm:spPr>
        <a:solidFill>
          <a:srgbClr val="00B0F0"/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b="0" dirty="0">
              <a:latin typeface="Arial" panose="020B0604020202020204" pitchFamily="34" charset="0"/>
              <a:cs typeface="Arial" panose="020B0604020202020204" pitchFamily="34" charset="0"/>
            </a:rPr>
            <a:t>Commercial (20%)</a:t>
          </a:r>
        </a:p>
      </dgm:t>
    </dgm:pt>
    <dgm:pt modelId="{120A0539-67A1-B042-B049-E395F708C9F9}" type="parTrans" cxnId="{C49115D6-B566-974D-BC68-E5FFA70A4D6E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EDAA8691-D9DE-A947-BCD3-4520A4AFE1CD}" type="sibTrans" cxnId="{C49115D6-B566-974D-BC68-E5FFA70A4D6E}">
      <dgm:prSet/>
      <dgm:spPr/>
      <dgm:t>
        <a:bodyPr/>
        <a:lstStyle/>
        <a:p>
          <a:endParaRPr lang="en-US"/>
        </a:p>
      </dgm:t>
    </dgm:pt>
    <dgm:pt modelId="{9F292CFB-07DB-C04F-8F3A-D35FD793728B}">
      <dgm:prSet phldrT="[Text]"/>
      <dgm:spPr>
        <a:solidFill>
          <a:srgbClr val="00B0F0"/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b="0" dirty="0">
              <a:latin typeface="Arial" panose="020B0604020202020204" pitchFamily="34" charset="0"/>
              <a:cs typeface="Arial" panose="020B0604020202020204" pitchFamily="34" charset="0"/>
            </a:rPr>
            <a:t>Recreational (80%)</a:t>
          </a:r>
        </a:p>
      </dgm:t>
    </dgm:pt>
    <dgm:pt modelId="{C3AC014B-C3AB-B548-B4C4-870008CC6041}" type="parTrans" cxnId="{28AA469B-51C6-B74E-ABA1-E7DEFCC39E5F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54A25C10-B914-6A47-A316-4A4A9BD98D6F}" type="sibTrans" cxnId="{28AA469B-51C6-B74E-ABA1-E7DEFCC39E5F}">
      <dgm:prSet/>
      <dgm:spPr/>
      <dgm:t>
        <a:bodyPr/>
        <a:lstStyle/>
        <a:p>
          <a:endParaRPr lang="en-US"/>
        </a:p>
      </dgm:t>
    </dgm:pt>
    <dgm:pt modelId="{0E073355-5881-914B-ADD3-B9610E04E926}" type="pres">
      <dgm:prSet presAssocID="{F3DE2B71-1E88-BE49-987D-0A2F49677E8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DABBE82-C49F-2345-8F7F-1EC5413B308D}" type="pres">
      <dgm:prSet presAssocID="{6B14F5E8-1B76-F64B-B48C-E9DF9EE5985A}" presName="hierRoot1" presStyleCnt="0">
        <dgm:presLayoutVars>
          <dgm:hierBranch val="init"/>
        </dgm:presLayoutVars>
      </dgm:prSet>
      <dgm:spPr/>
    </dgm:pt>
    <dgm:pt modelId="{2444451E-1FC7-4344-8165-D373534CBD68}" type="pres">
      <dgm:prSet presAssocID="{6B14F5E8-1B76-F64B-B48C-E9DF9EE5985A}" presName="rootComposite1" presStyleCnt="0"/>
      <dgm:spPr/>
    </dgm:pt>
    <dgm:pt modelId="{C7B06AA6-A22D-5D46-8A25-C9F1F2BD8CC8}" type="pres">
      <dgm:prSet presAssocID="{6B14F5E8-1B76-F64B-B48C-E9DF9EE5985A}" presName="rootText1" presStyleLbl="node0" presStyleIdx="0" presStyleCnt="1">
        <dgm:presLayoutVars>
          <dgm:chPref val="3"/>
        </dgm:presLayoutVars>
      </dgm:prSet>
      <dgm:spPr>
        <a:prstGeom prst="roundRect">
          <a:avLst/>
        </a:prstGeom>
      </dgm:spPr>
    </dgm:pt>
    <dgm:pt modelId="{5CAD9050-0AC8-6546-9FFD-D41BB7CFF330}" type="pres">
      <dgm:prSet presAssocID="{6B14F5E8-1B76-F64B-B48C-E9DF9EE5985A}" presName="rootConnector1" presStyleLbl="node1" presStyleIdx="0" presStyleCnt="0"/>
      <dgm:spPr/>
    </dgm:pt>
    <dgm:pt modelId="{EDAB0F77-CE69-D64C-889A-FB8B5E4E58B4}" type="pres">
      <dgm:prSet presAssocID="{6B14F5E8-1B76-F64B-B48C-E9DF9EE5985A}" presName="hierChild2" presStyleCnt="0"/>
      <dgm:spPr/>
    </dgm:pt>
    <dgm:pt modelId="{ED10FDA8-83D8-9948-9F20-37B094F68A9D}" type="pres">
      <dgm:prSet presAssocID="{120A0539-67A1-B042-B049-E395F708C9F9}" presName="Name37" presStyleLbl="parChTrans1D2" presStyleIdx="0" presStyleCnt="2"/>
      <dgm:spPr/>
    </dgm:pt>
    <dgm:pt modelId="{7568D42E-9497-DA48-8C0F-A9E18A3826BD}" type="pres">
      <dgm:prSet presAssocID="{88913C75-C6E5-D746-AE93-00B470E8A756}" presName="hierRoot2" presStyleCnt="0">
        <dgm:presLayoutVars>
          <dgm:hierBranch val="init"/>
        </dgm:presLayoutVars>
      </dgm:prSet>
      <dgm:spPr/>
    </dgm:pt>
    <dgm:pt modelId="{7686D636-4F5F-3644-A10E-E5AB9738C74C}" type="pres">
      <dgm:prSet presAssocID="{88913C75-C6E5-D746-AE93-00B470E8A756}" presName="rootComposite" presStyleCnt="0"/>
      <dgm:spPr/>
    </dgm:pt>
    <dgm:pt modelId="{B8B520DC-3407-544F-ABB0-8E6FA1AE6EEF}" type="pres">
      <dgm:prSet presAssocID="{88913C75-C6E5-D746-AE93-00B470E8A756}" presName="rootText" presStyleLbl="node2" presStyleIdx="0" presStyleCnt="2">
        <dgm:presLayoutVars>
          <dgm:chPref val="3"/>
        </dgm:presLayoutVars>
      </dgm:prSet>
      <dgm:spPr>
        <a:prstGeom prst="roundRect">
          <a:avLst/>
        </a:prstGeom>
      </dgm:spPr>
    </dgm:pt>
    <dgm:pt modelId="{17C591A4-A406-5F4C-B3DE-576E6ED8DEFE}" type="pres">
      <dgm:prSet presAssocID="{88913C75-C6E5-D746-AE93-00B470E8A756}" presName="rootConnector" presStyleLbl="node2" presStyleIdx="0" presStyleCnt="2"/>
      <dgm:spPr/>
    </dgm:pt>
    <dgm:pt modelId="{BDB8896F-A4A3-F14D-A344-799F2FB8ED66}" type="pres">
      <dgm:prSet presAssocID="{88913C75-C6E5-D746-AE93-00B470E8A756}" presName="hierChild4" presStyleCnt="0"/>
      <dgm:spPr/>
    </dgm:pt>
    <dgm:pt modelId="{340EE503-C3E7-CC4E-BCB4-BEAB5C273BBD}" type="pres">
      <dgm:prSet presAssocID="{88913C75-C6E5-D746-AE93-00B470E8A756}" presName="hierChild5" presStyleCnt="0"/>
      <dgm:spPr/>
    </dgm:pt>
    <dgm:pt modelId="{4D7DB146-765E-4149-8E78-80CBB3527262}" type="pres">
      <dgm:prSet presAssocID="{C3AC014B-C3AB-B548-B4C4-870008CC6041}" presName="Name37" presStyleLbl="parChTrans1D2" presStyleIdx="1" presStyleCnt="2"/>
      <dgm:spPr/>
    </dgm:pt>
    <dgm:pt modelId="{7CE8C311-2C97-DA49-9C9F-DE026DDF1886}" type="pres">
      <dgm:prSet presAssocID="{9F292CFB-07DB-C04F-8F3A-D35FD793728B}" presName="hierRoot2" presStyleCnt="0">
        <dgm:presLayoutVars>
          <dgm:hierBranch val="init"/>
        </dgm:presLayoutVars>
      </dgm:prSet>
      <dgm:spPr/>
    </dgm:pt>
    <dgm:pt modelId="{6B9E9145-5674-264C-BE2C-E4ED0FB05ADA}" type="pres">
      <dgm:prSet presAssocID="{9F292CFB-07DB-C04F-8F3A-D35FD793728B}" presName="rootComposite" presStyleCnt="0"/>
      <dgm:spPr/>
    </dgm:pt>
    <dgm:pt modelId="{E50614B5-ED80-E344-AFDA-A1995D159E07}" type="pres">
      <dgm:prSet presAssocID="{9F292CFB-07DB-C04F-8F3A-D35FD793728B}" presName="rootText" presStyleLbl="node2" presStyleIdx="1" presStyleCnt="2">
        <dgm:presLayoutVars>
          <dgm:chPref val="3"/>
        </dgm:presLayoutVars>
      </dgm:prSet>
      <dgm:spPr>
        <a:prstGeom prst="roundRect">
          <a:avLst/>
        </a:prstGeom>
      </dgm:spPr>
    </dgm:pt>
    <dgm:pt modelId="{2FEDABAA-2475-DC4C-95E1-1F9DE851F6E4}" type="pres">
      <dgm:prSet presAssocID="{9F292CFB-07DB-C04F-8F3A-D35FD793728B}" presName="rootConnector" presStyleLbl="node2" presStyleIdx="1" presStyleCnt="2"/>
      <dgm:spPr/>
    </dgm:pt>
    <dgm:pt modelId="{A6C1005C-2774-DB48-9A4B-0A5D3B76AFBE}" type="pres">
      <dgm:prSet presAssocID="{9F292CFB-07DB-C04F-8F3A-D35FD793728B}" presName="hierChild4" presStyleCnt="0"/>
      <dgm:spPr/>
    </dgm:pt>
    <dgm:pt modelId="{55949FCD-B126-9140-99BA-6F784FB3473B}" type="pres">
      <dgm:prSet presAssocID="{9F292CFB-07DB-C04F-8F3A-D35FD793728B}" presName="hierChild5" presStyleCnt="0"/>
      <dgm:spPr/>
    </dgm:pt>
    <dgm:pt modelId="{B6FF96C0-66D0-EE49-ABD1-387E2B86F2FC}" type="pres">
      <dgm:prSet presAssocID="{6B14F5E8-1B76-F64B-B48C-E9DF9EE5985A}" presName="hierChild3" presStyleCnt="0"/>
      <dgm:spPr/>
    </dgm:pt>
  </dgm:ptLst>
  <dgm:cxnLst>
    <dgm:cxn modelId="{66D4AB03-F89E-E644-AFA9-5C80816EDD79}" type="presOf" srcId="{6B14F5E8-1B76-F64B-B48C-E9DF9EE5985A}" destId="{5CAD9050-0AC8-6546-9FFD-D41BB7CFF330}" srcOrd="1" destOrd="0" presId="urn:microsoft.com/office/officeart/2005/8/layout/orgChart1"/>
    <dgm:cxn modelId="{24C82805-2A6C-F34B-BDA0-BFF5865F4BF6}" type="presOf" srcId="{C3AC014B-C3AB-B548-B4C4-870008CC6041}" destId="{4D7DB146-765E-4149-8E78-80CBB3527262}" srcOrd="0" destOrd="0" presId="urn:microsoft.com/office/officeart/2005/8/layout/orgChart1"/>
    <dgm:cxn modelId="{D2B72E17-2CFC-0545-B938-BB9A83516629}" type="presOf" srcId="{9F292CFB-07DB-C04F-8F3A-D35FD793728B}" destId="{2FEDABAA-2475-DC4C-95E1-1F9DE851F6E4}" srcOrd="1" destOrd="0" presId="urn:microsoft.com/office/officeart/2005/8/layout/orgChart1"/>
    <dgm:cxn modelId="{CB58661C-A928-5B4E-B0EF-ED498EEA8992}" type="presOf" srcId="{F3DE2B71-1E88-BE49-987D-0A2F49677E88}" destId="{0E073355-5881-914B-ADD3-B9610E04E926}" srcOrd="0" destOrd="0" presId="urn:microsoft.com/office/officeart/2005/8/layout/orgChart1"/>
    <dgm:cxn modelId="{B8B4E125-B187-5543-BF6F-BA4E55A0FE08}" type="presOf" srcId="{6B14F5E8-1B76-F64B-B48C-E9DF9EE5985A}" destId="{C7B06AA6-A22D-5D46-8A25-C9F1F2BD8CC8}" srcOrd="0" destOrd="0" presId="urn:microsoft.com/office/officeart/2005/8/layout/orgChart1"/>
    <dgm:cxn modelId="{5297F031-75E5-A24B-AE33-1E1EC9D6D030}" type="presOf" srcId="{88913C75-C6E5-D746-AE93-00B470E8A756}" destId="{17C591A4-A406-5F4C-B3DE-576E6ED8DEFE}" srcOrd="1" destOrd="0" presId="urn:microsoft.com/office/officeart/2005/8/layout/orgChart1"/>
    <dgm:cxn modelId="{28AA469B-51C6-B74E-ABA1-E7DEFCC39E5F}" srcId="{6B14F5E8-1B76-F64B-B48C-E9DF9EE5985A}" destId="{9F292CFB-07DB-C04F-8F3A-D35FD793728B}" srcOrd="1" destOrd="0" parTransId="{C3AC014B-C3AB-B548-B4C4-870008CC6041}" sibTransId="{54A25C10-B914-6A47-A316-4A4A9BD98D6F}"/>
    <dgm:cxn modelId="{B186A3B5-C0F8-4545-8BEE-BCF08FD1FCFF}" srcId="{F3DE2B71-1E88-BE49-987D-0A2F49677E88}" destId="{6B14F5E8-1B76-F64B-B48C-E9DF9EE5985A}" srcOrd="0" destOrd="0" parTransId="{818A2374-2D9B-DA45-8BD7-AD587D086AB6}" sibTransId="{16C938E8-EAA9-2A4A-B155-774D781654D6}"/>
    <dgm:cxn modelId="{92061ABA-3D73-AF49-9666-EA1757760262}" type="presOf" srcId="{120A0539-67A1-B042-B049-E395F708C9F9}" destId="{ED10FDA8-83D8-9948-9F20-37B094F68A9D}" srcOrd="0" destOrd="0" presId="urn:microsoft.com/office/officeart/2005/8/layout/orgChart1"/>
    <dgm:cxn modelId="{8948F3C1-8B9A-764C-8868-3D739651F3CB}" type="presOf" srcId="{9F292CFB-07DB-C04F-8F3A-D35FD793728B}" destId="{E50614B5-ED80-E344-AFDA-A1995D159E07}" srcOrd="0" destOrd="0" presId="urn:microsoft.com/office/officeart/2005/8/layout/orgChart1"/>
    <dgm:cxn modelId="{D4D12CD5-1534-6841-9257-5C447F35A957}" type="presOf" srcId="{88913C75-C6E5-D746-AE93-00B470E8A756}" destId="{B8B520DC-3407-544F-ABB0-8E6FA1AE6EEF}" srcOrd="0" destOrd="0" presId="urn:microsoft.com/office/officeart/2005/8/layout/orgChart1"/>
    <dgm:cxn modelId="{C49115D6-B566-974D-BC68-E5FFA70A4D6E}" srcId="{6B14F5E8-1B76-F64B-B48C-E9DF9EE5985A}" destId="{88913C75-C6E5-D746-AE93-00B470E8A756}" srcOrd="0" destOrd="0" parTransId="{120A0539-67A1-B042-B049-E395F708C9F9}" sibTransId="{EDAA8691-D9DE-A947-BCD3-4520A4AFE1CD}"/>
    <dgm:cxn modelId="{1B28655E-1A15-5A46-A977-B1722145CD7F}" type="presParOf" srcId="{0E073355-5881-914B-ADD3-B9610E04E926}" destId="{CDABBE82-C49F-2345-8F7F-1EC5413B308D}" srcOrd="0" destOrd="0" presId="urn:microsoft.com/office/officeart/2005/8/layout/orgChart1"/>
    <dgm:cxn modelId="{9F0B30E4-655B-5243-B213-B19BD65E69CB}" type="presParOf" srcId="{CDABBE82-C49F-2345-8F7F-1EC5413B308D}" destId="{2444451E-1FC7-4344-8165-D373534CBD68}" srcOrd="0" destOrd="0" presId="urn:microsoft.com/office/officeart/2005/8/layout/orgChart1"/>
    <dgm:cxn modelId="{F13A20AB-09BF-7846-8ABD-7A05734EF50A}" type="presParOf" srcId="{2444451E-1FC7-4344-8165-D373534CBD68}" destId="{C7B06AA6-A22D-5D46-8A25-C9F1F2BD8CC8}" srcOrd="0" destOrd="0" presId="urn:microsoft.com/office/officeart/2005/8/layout/orgChart1"/>
    <dgm:cxn modelId="{F23C1CAC-A159-2B4E-A436-FF2E18A9363B}" type="presParOf" srcId="{2444451E-1FC7-4344-8165-D373534CBD68}" destId="{5CAD9050-0AC8-6546-9FFD-D41BB7CFF330}" srcOrd="1" destOrd="0" presId="urn:microsoft.com/office/officeart/2005/8/layout/orgChart1"/>
    <dgm:cxn modelId="{6BB5A8C3-BA33-9244-A373-F7CF81E44232}" type="presParOf" srcId="{CDABBE82-C49F-2345-8F7F-1EC5413B308D}" destId="{EDAB0F77-CE69-D64C-889A-FB8B5E4E58B4}" srcOrd="1" destOrd="0" presId="urn:microsoft.com/office/officeart/2005/8/layout/orgChart1"/>
    <dgm:cxn modelId="{4161E270-1095-094F-88D1-FA80BF54886A}" type="presParOf" srcId="{EDAB0F77-CE69-D64C-889A-FB8B5E4E58B4}" destId="{ED10FDA8-83D8-9948-9F20-37B094F68A9D}" srcOrd="0" destOrd="0" presId="urn:microsoft.com/office/officeart/2005/8/layout/orgChart1"/>
    <dgm:cxn modelId="{EFCD67B6-4AAA-C943-B0F4-41C7496F6F33}" type="presParOf" srcId="{EDAB0F77-CE69-D64C-889A-FB8B5E4E58B4}" destId="{7568D42E-9497-DA48-8C0F-A9E18A3826BD}" srcOrd="1" destOrd="0" presId="urn:microsoft.com/office/officeart/2005/8/layout/orgChart1"/>
    <dgm:cxn modelId="{81F45F76-BD54-E447-B2F9-E85F78F87E12}" type="presParOf" srcId="{7568D42E-9497-DA48-8C0F-A9E18A3826BD}" destId="{7686D636-4F5F-3644-A10E-E5AB9738C74C}" srcOrd="0" destOrd="0" presId="urn:microsoft.com/office/officeart/2005/8/layout/orgChart1"/>
    <dgm:cxn modelId="{BCAEE9F9-FA6F-7B48-92E3-A855DA69987A}" type="presParOf" srcId="{7686D636-4F5F-3644-A10E-E5AB9738C74C}" destId="{B8B520DC-3407-544F-ABB0-8E6FA1AE6EEF}" srcOrd="0" destOrd="0" presId="urn:microsoft.com/office/officeart/2005/8/layout/orgChart1"/>
    <dgm:cxn modelId="{F7624B77-BAB2-DC47-9471-CADC6C8928D8}" type="presParOf" srcId="{7686D636-4F5F-3644-A10E-E5AB9738C74C}" destId="{17C591A4-A406-5F4C-B3DE-576E6ED8DEFE}" srcOrd="1" destOrd="0" presId="urn:microsoft.com/office/officeart/2005/8/layout/orgChart1"/>
    <dgm:cxn modelId="{152EB366-C31C-4047-BDB5-94F7986AF470}" type="presParOf" srcId="{7568D42E-9497-DA48-8C0F-A9E18A3826BD}" destId="{BDB8896F-A4A3-F14D-A344-799F2FB8ED66}" srcOrd="1" destOrd="0" presId="urn:microsoft.com/office/officeart/2005/8/layout/orgChart1"/>
    <dgm:cxn modelId="{2D436855-CE3A-4746-9D10-704EBBE3D8F4}" type="presParOf" srcId="{7568D42E-9497-DA48-8C0F-A9E18A3826BD}" destId="{340EE503-C3E7-CC4E-BCB4-BEAB5C273BBD}" srcOrd="2" destOrd="0" presId="urn:microsoft.com/office/officeart/2005/8/layout/orgChart1"/>
    <dgm:cxn modelId="{6043F112-3951-C74B-8F31-9264442B2968}" type="presParOf" srcId="{EDAB0F77-CE69-D64C-889A-FB8B5E4E58B4}" destId="{4D7DB146-765E-4149-8E78-80CBB3527262}" srcOrd="2" destOrd="0" presId="urn:microsoft.com/office/officeart/2005/8/layout/orgChart1"/>
    <dgm:cxn modelId="{507D09A2-955A-0142-A925-73509207C7BF}" type="presParOf" srcId="{EDAB0F77-CE69-D64C-889A-FB8B5E4E58B4}" destId="{7CE8C311-2C97-DA49-9C9F-DE026DDF1886}" srcOrd="3" destOrd="0" presId="urn:microsoft.com/office/officeart/2005/8/layout/orgChart1"/>
    <dgm:cxn modelId="{541FFEA6-ECB5-F44D-ACC0-6A7AA631E35F}" type="presParOf" srcId="{7CE8C311-2C97-DA49-9C9F-DE026DDF1886}" destId="{6B9E9145-5674-264C-BE2C-E4ED0FB05ADA}" srcOrd="0" destOrd="0" presId="urn:microsoft.com/office/officeart/2005/8/layout/orgChart1"/>
    <dgm:cxn modelId="{B691BF1E-CECF-274A-89CF-E2665B15F16F}" type="presParOf" srcId="{6B9E9145-5674-264C-BE2C-E4ED0FB05ADA}" destId="{E50614B5-ED80-E344-AFDA-A1995D159E07}" srcOrd="0" destOrd="0" presId="urn:microsoft.com/office/officeart/2005/8/layout/orgChart1"/>
    <dgm:cxn modelId="{715AA5D1-7289-8448-9458-91033232EF95}" type="presParOf" srcId="{6B9E9145-5674-264C-BE2C-E4ED0FB05ADA}" destId="{2FEDABAA-2475-DC4C-95E1-1F9DE851F6E4}" srcOrd="1" destOrd="0" presId="urn:microsoft.com/office/officeart/2005/8/layout/orgChart1"/>
    <dgm:cxn modelId="{685D6DF9-B70F-0D4A-80D5-5F4878DD6D38}" type="presParOf" srcId="{7CE8C311-2C97-DA49-9C9F-DE026DDF1886}" destId="{A6C1005C-2774-DB48-9A4B-0A5D3B76AFBE}" srcOrd="1" destOrd="0" presId="urn:microsoft.com/office/officeart/2005/8/layout/orgChart1"/>
    <dgm:cxn modelId="{4ADDCBC3-1CB7-7947-9481-DE1B9E4D6C94}" type="presParOf" srcId="{7CE8C311-2C97-DA49-9C9F-DE026DDF1886}" destId="{55949FCD-B126-9140-99BA-6F784FB3473B}" srcOrd="2" destOrd="0" presId="urn:microsoft.com/office/officeart/2005/8/layout/orgChart1"/>
    <dgm:cxn modelId="{5A883B0A-1865-5F4C-A4FB-F9515CAD93AB}" type="presParOf" srcId="{CDABBE82-C49F-2345-8F7F-1EC5413B308D}" destId="{B6FF96C0-66D0-EE49-ABD1-387E2B86F2FC}" srcOrd="2" destOrd="0" presId="urn:microsoft.com/office/officeart/2005/8/layout/orgChar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7DB146-765E-4149-8E78-80CBB3527262}">
      <dsp:nvSpPr>
        <dsp:cNvPr id="0" name=""/>
        <dsp:cNvSpPr/>
      </dsp:nvSpPr>
      <dsp:spPr>
        <a:xfrm>
          <a:off x="1034848" y="1212447"/>
          <a:ext cx="566317" cy="1965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286"/>
              </a:lnTo>
              <a:lnTo>
                <a:pt x="566317" y="98286"/>
              </a:lnTo>
              <a:lnTo>
                <a:pt x="566317" y="196573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10FDA8-83D8-9948-9F20-37B094F68A9D}">
      <dsp:nvSpPr>
        <dsp:cNvPr id="0" name=""/>
        <dsp:cNvSpPr/>
      </dsp:nvSpPr>
      <dsp:spPr>
        <a:xfrm>
          <a:off x="468530" y="1212447"/>
          <a:ext cx="566317" cy="196573"/>
        </a:xfrm>
        <a:custGeom>
          <a:avLst/>
          <a:gdLst/>
          <a:ahLst/>
          <a:cxnLst/>
          <a:rect l="0" t="0" r="0" b="0"/>
          <a:pathLst>
            <a:path>
              <a:moveTo>
                <a:pt x="566317" y="0"/>
              </a:moveTo>
              <a:lnTo>
                <a:pt x="566317" y="98286"/>
              </a:lnTo>
              <a:lnTo>
                <a:pt x="0" y="98286"/>
              </a:lnTo>
              <a:lnTo>
                <a:pt x="0" y="196573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B06AA6-A22D-5D46-8A25-C9F1F2BD8CC8}">
      <dsp:nvSpPr>
        <dsp:cNvPr id="0" name=""/>
        <dsp:cNvSpPr/>
      </dsp:nvSpPr>
      <dsp:spPr>
        <a:xfrm>
          <a:off x="566816" y="744416"/>
          <a:ext cx="936062" cy="468031"/>
        </a:xfrm>
        <a:prstGeom prst="roundRect">
          <a:avLst/>
        </a:prstGeom>
        <a:solidFill>
          <a:schemeClr val="bg2">
            <a:lumMod val="75000"/>
          </a:schemeClr>
        </a:solidFill>
        <a:ln w="12700" cap="flat" cmpd="sng" algn="ctr">
          <a:noFill/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Arial" panose="020B0604020202020204" pitchFamily="34" charset="0"/>
              <a:cs typeface="Arial" panose="020B0604020202020204" pitchFamily="34" charset="0"/>
            </a:rPr>
            <a:t>Catch</a:t>
          </a:r>
        </a:p>
      </dsp:txBody>
      <dsp:txXfrm>
        <a:off x="589663" y="767263"/>
        <a:ext cx="890368" cy="422337"/>
      </dsp:txXfrm>
    </dsp:sp>
    <dsp:sp modelId="{B8B520DC-3407-544F-ABB0-8E6FA1AE6EEF}">
      <dsp:nvSpPr>
        <dsp:cNvPr id="0" name=""/>
        <dsp:cNvSpPr/>
      </dsp:nvSpPr>
      <dsp:spPr>
        <a:xfrm>
          <a:off x="498" y="1409020"/>
          <a:ext cx="936062" cy="468031"/>
        </a:xfrm>
        <a:prstGeom prst="roundRect">
          <a:avLst/>
        </a:prstGeom>
        <a:solidFill>
          <a:srgbClr val="00B0F0"/>
        </a:solidFill>
        <a:ln w="12700" cap="flat" cmpd="sng" algn="ctr">
          <a:noFill/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latin typeface="Arial" panose="020B0604020202020204" pitchFamily="34" charset="0"/>
              <a:cs typeface="Arial" panose="020B0604020202020204" pitchFamily="34" charset="0"/>
            </a:rPr>
            <a:t>Commercial (20%)</a:t>
          </a:r>
        </a:p>
      </dsp:txBody>
      <dsp:txXfrm>
        <a:off x="23345" y="1431867"/>
        <a:ext cx="890368" cy="422337"/>
      </dsp:txXfrm>
    </dsp:sp>
    <dsp:sp modelId="{E50614B5-ED80-E344-AFDA-A1995D159E07}">
      <dsp:nvSpPr>
        <dsp:cNvPr id="0" name=""/>
        <dsp:cNvSpPr/>
      </dsp:nvSpPr>
      <dsp:spPr>
        <a:xfrm>
          <a:off x="1133134" y="1409020"/>
          <a:ext cx="936062" cy="468031"/>
        </a:xfrm>
        <a:prstGeom prst="roundRect">
          <a:avLst/>
        </a:prstGeom>
        <a:solidFill>
          <a:srgbClr val="00B0F0"/>
        </a:solidFill>
        <a:ln w="12700" cap="flat" cmpd="sng" algn="ctr">
          <a:noFill/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latin typeface="Arial" panose="020B0604020202020204" pitchFamily="34" charset="0"/>
              <a:cs typeface="Arial" panose="020B0604020202020204" pitchFamily="34" charset="0"/>
            </a:rPr>
            <a:t>Recreational (80%)</a:t>
          </a:r>
        </a:p>
      </dsp:txBody>
      <dsp:txXfrm>
        <a:off x="1155981" y="1431867"/>
        <a:ext cx="890368" cy="4223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07B8A-E3BB-0145-809A-24F4FFE44A13}" type="datetimeFigureOut">
              <a:rPr lang="en-US" smtClean="0"/>
              <a:t>2/28/25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25474-0D07-1A44-B781-7F080D554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47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36788" y="1143000"/>
            <a:ext cx="23844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25474-0D07-1A44-B781-7F080D5545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69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5E739-CA5E-A98F-697E-561C3B524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44FE66-7431-ECC7-0479-D5535BA262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236788" y="1143000"/>
            <a:ext cx="2384425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2AF515-6E7C-F4AE-8C31-24403ABAB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55A89-4FC6-3C75-0892-FFB08202C9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25474-0D07-1A44-B781-7F080D5545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00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05407-13D8-E1ED-5957-3DB14888F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0DDE78-A770-2620-8A83-03BB9D8EFC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236788" y="1143000"/>
            <a:ext cx="2384425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0ACDBC-93EF-B47F-53BB-613B6535C7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Figures from NOAA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DB68C-7642-A438-8E6A-B56E9EB6EE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25474-0D07-1A44-B781-7F080D5545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22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3F41-106F-344B-BE8F-16378C53746D}" type="datetimeFigureOut">
              <a:rPr lang="en-US" smtClean="0"/>
              <a:t>2/28/25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5CBA-891B-F24E-BC51-30EC51D9C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18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3F41-106F-344B-BE8F-16378C53746D}" type="datetimeFigureOut">
              <a:rPr lang="en-US" smtClean="0"/>
              <a:t>2/28/25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5CBA-891B-F24E-BC51-30EC51D9C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35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3F41-106F-344B-BE8F-16378C53746D}" type="datetimeFigureOut">
              <a:rPr lang="en-US" smtClean="0"/>
              <a:t>2/28/25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5CBA-891B-F24E-BC51-30EC51D9C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0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3F41-106F-344B-BE8F-16378C53746D}" type="datetimeFigureOut">
              <a:rPr lang="en-US" smtClean="0"/>
              <a:t>2/28/25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5CBA-891B-F24E-BC51-30EC51D9C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9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3F41-106F-344B-BE8F-16378C53746D}" type="datetimeFigureOut">
              <a:rPr lang="en-US" smtClean="0"/>
              <a:t>2/28/25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5CBA-891B-F24E-BC51-30EC51D9C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3F41-106F-344B-BE8F-16378C53746D}" type="datetimeFigureOut">
              <a:rPr lang="en-US" smtClean="0"/>
              <a:t>2/28/25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5CBA-891B-F24E-BC51-30EC51D9C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6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3F41-106F-344B-BE8F-16378C53746D}" type="datetimeFigureOut">
              <a:rPr lang="en-US" smtClean="0"/>
              <a:t>2/28/25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5CBA-891B-F24E-BC51-30EC51D9C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94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3F41-106F-344B-BE8F-16378C53746D}" type="datetimeFigureOut">
              <a:rPr lang="en-US" smtClean="0"/>
              <a:t>2/28/25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5CBA-891B-F24E-BC51-30EC51D9C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68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3F41-106F-344B-BE8F-16378C53746D}" type="datetimeFigureOut">
              <a:rPr lang="en-US" smtClean="0"/>
              <a:t>2/28/25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5CBA-891B-F24E-BC51-30EC51D9C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97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3F41-106F-344B-BE8F-16378C53746D}" type="datetimeFigureOut">
              <a:rPr lang="en-US" smtClean="0"/>
              <a:t>2/28/25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5CBA-891B-F24E-BC51-30EC51D9C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82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3F41-106F-344B-BE8F-16378C53746D}" type="datetimeFigureOut">
              <a:rPr lang="en-US" smtClean="0"/>
              <a:t>2/28/25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5CBA-891B-F24E-BC51-30EC51D9C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52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03F41-106F-344B-BE8F-16378C53746D}" type="datetimeFigureOut">
              <a:rPr lang="en-US" smtClean="0"/>
              <a:t>2/28/25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25CBA-891B-F24E-BC51-30EC51D9C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23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3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1D35EEA-DCFC-ED43-9A2F-12C9EEDD8CAA}"/>
              </a:ext>
            </a:extLst>
          </p:cNvPr>
          <p:cNvSpPr txBox="1"/>
          <p:nvPr/>
        </p:nvSpPr>
        <p:spPr>
          <a:xfrm>
            <a:off x="-1559524" y="4035368"/>
            <a:ext cx="1111202" cy="1152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b="1" dirty="0"/>
              <a:t>Allocation type</a:t>
            </a:r>
          </a:p>
          <a:p>
            <a:r>
              <a:rPr lang="en-US" sz="1148" dirty="0">
                <a:solidFill>
                  <a:schemeClr val="accent6"/>
                </a:solidFill>
              </a:rPr>
              <a:t>Spatial</a:t>
            </a:r>
          </a:p>
          <a:p>
            <a:r>
              <a:rPr lang="en-US" sz="1148" dirty="0">
                <a:solidFill>
                  <a:schemeClr val="accent1"/>
                </a:solidFill>
              </a:rPr>
              <a:t>Sector</a:t>
            </a:r>
          </a:p>
          <a:p>
            <a:r>
              <a:rPr lang="en-US" sz="1148" dirty="0">
                <a:solidFill>
                  <a:srgbClr val="7030A0"/>
                </a:solidFill>
              </a:rPr>
              <a:t>Subsector</a:t>
            </a:r>
          </a:p>
          <a:p>
            <a:r>
              <a:rPr lang="en-US" sz="1148" dirty="0">
                <a:solidFill>
                  <a:schemeClr val="accent2"/>
                </a:solidFill>
              </a:rPr>
              <a:t>Seasonal</a:t>
            </a:r>
          </a:p>
          <a:p>
            <a:r>
              <a:rPr lang="en-US" sz="1148" dirty="0">
                <a:solidFill>
                  <a:srgbClr val="FF0000"/>
                </a:solidFill>
              </a:rPr>
              <a:t>Catch share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5AB00D-2A6C-720A-FAF5-4733F6ACCDF3}"/>
              </a:ext>
            </a:extLst>
          </p:cNvPr>
          <p:cNvSpPr/>
          <p:nvPr/>
        </p:nvSpPr>
        <p:spPr>
          <a:xfrm>
            <a:off x="845998" y="22450"/>
            <a:ext cx="2279391" cy="1267336"/>
          </a:xfrm>
          <a:prstGeom prst="rect">
            <a:avLst/>
          </a:prstGeom>
          <a:solidFill>
            <a:srgbClr val="69A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Simple</a:t>
            </a:r>
          </a:p>
          <a:p>
            <a:pPr algn="ctr"/>
            <a:r>
              <a:rPr lang="en-US" sz="1200" dirty="0"/>
              <a:t>Gulf of Mexico</a:t>
            </a:r>
          </a:p>
          <a:p>
            <a:pPr algn="ctr"/>
            <a:r>
              <a:rPr lang="en-US" sz="1200" dirty="0"/>
              <a:t>Greater amberjack</a:t>
            </a:r>
          </a:p>
          <a:p>
            <a:pPr algn="ctr"/>
            <a:r>
              <a:rPr lang="en-US" sz="1200" dirty="0"/>
              <a:t>1 type, 1 split, 2 end holders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1ADBF5-F701-684A-6CBB-AA38581BAE86}"/>
              </a:ext>
            </a:extLst>
          </p:cNvPr>
          <p:cNvSpPr/>
          <p:nvPr/>
        </p:nvSpPr>
        <p:spPr>
          <a:xfrm>
            <a:off x="3165104" y="22450"/>
            <a:ext cx="2279391" cy="1267336"/>
          </a:xfrm>
          <a:prstGeom prst="rect">
            <a:avLst/>
          </a:prstGeom>
          <a:solidFill>
            <a:srgbClr val="7F85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Intermediate</a:t>
            </a:r>
          </a:p>
          <a:p>
            <a:pPr algn="ctr"/>
            <a:r>
              <a:rPr lang="en-US" sz="1200" dirty="0"/>
              <a:t>Mid-Atlantic</a:t>
            </a:r>
          </a:p>
          <a:p>
            <a:pPr algn="ctr"/>
            <a:r>
              <a:rPr lang="en-US" sz="1200" dirty="0"/>
              <a:t>Black sea bass</a:t>
            </a:r>
          </a:p>
          <a:p>
            <a:pPr algn="ctr"/>
            <a:r>
              <a:rPr lang="en-US" sz="1200" dirty="0"/>
              <a:t>2 types, 2 splits, 12 end holders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87172F-3194-A78D-7505-A87E1EE244F3}"/>
              </a:ext>
            </a:extLst>
          </p:cNvPr>
          <p:cNvSpPr/>
          <p:nvPr/>
        </p:nvSpPr>
        <p:spPr>
          <a:xfrm>
            <a:off x="5474584" y="22450"/>
            <a:ext cx="2279391" cy="1267336"/>
          </a:xfrm>
          <a:prstGeom prst="rect">
            <a:avLst/>
          </a:prstGeom>
          <a:solidFill>
            <a:srgbClr val="3B43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Complex</a:t>
            </a:r>
          </a:p>
          <a:p>
            <a:pPr algn="ctr"/>
            <a:r>
              <a:rPr lang="en-US" sz="1200" dirty="0"/>
              <a:t>New England</a:t>
            </a:r>
          </a:p>
          <a:p>
            <a:pPr algn="ctr"/>
            <a:r>
              <a:rPr lang="en-US" sz="1200" dirty="0"/>
              <a:t>GOM Atlantic cod</a:t>
            </a:r>
          </a:p>
          <a:p>
            <a:pPr algn="ctr"/>
            <a:r>
              <a:rPr lang="en-US" sz="1200" dirty="0"/>
              <a:t>5 types, 5 splits, 6+ end holders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075019B-BA3C-2B8D-F6DC-B2CBF8CE43CE}"/>
              </a:ext>
            </a:extLst>
          </p:cNvPr>
          <p:cNvGrpSpPr/>
          <p:nvPr/>
        </p:nvGrpSpPr>
        <p:grpSpPr>
          <a:xfrm>
            <a:off x="0" y="1319588"/>
            <a:ext cx="7753975" cy="1382843"/>
            <a:chOff x="0" y="1434160"/>
            <a:chExt cx="7753975" cy="154739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68BB32C-B019-B9B9-0B4D-38041656027C}"/>
                </a:ext>
              </a:extLst>
            </p:cNvPr>
            <p:cNvSpPr/>
            <p:nvPr/>
          </p:nvSpPr>
          <p:spPr>
            <a:xfrm>
              <a:off x="0" y="1434166"/>
              <a:ext cx="7753975" cy="15473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DAD2223-BC42-C545-B6BE-6EF3F61A9D8D}"/>
                </a:ext>
              </a:extLst>
            </p:cNvPr>
            <p:cNvSpPr txBox="1"/>
            <p:nvPr/>
          </p:nvSpPr>
          <p:spPr>
            <a:xfrm rot="16200000">
              <a:off x="-436452" y="2023191"/>
              <a:ext cx="1547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Set asides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6C68AF0-CE43-5C47-E72D-2544C041A1BF}"/>
              </a:ext>
            </a:extLst>
          </p:cNvPr>
          <p:cNvGrpSpPr/>
          <p:nvPr/>
        </p:nvGrpSpPr>
        <p:grpSpPr>
          <a:xfrm>
            <a:off x="-1" y="2736880"/>
            <a:ext cx="7753975" cy="1382837"/>
            <a:chOff x="-1" y="2813882"/>
            <a:chExt cx="7753975" cy="138283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06F25A4-B708-62DD-5D30-4117E67DEA89}"/>
                </a:ext>
              </a:extLst>
            </p:cNvPr>
            <p:cNvSpPr/>
            <p:nvPr/>
          </p:nvSpPr>
          <p:spPr>
            <a:xfrm>
              <a:off x="-1" y="2813882"/>
              <a:ext cx="7753975" cy="13828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EABCE8B-D2D0-0D13-92A9-3FE6ABF4F625}"/>
                </a:ext>
              </a:extLst>
            </p:cNvPr>
            <p:cNvSpPr txBox="1"/>
            <p:nvPr/>
          </p:nvSpPr>
          <p:spPr>
            <a:xfrm rot="16200000">
              <a:off x="-344544" y="3320635"/>
              <a:ext cx="1382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Sector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23CA49D-7303-817B-5D2F-14735E6C9043}"/>
              </a:ext>
            </a:extLst>
          </p:cNvPr>
          <p:cNvGrpSpPr/>
          <p:nvPr/>
        </p:nvGrpSpPr>
        <p:grpSpPr>
          <a:xfrm>
            <a:off x="-1" y="4144547"/>
            <a:ext cx="7753975" cy="1636337"/>
            <a:chOff x="-1" y="3913542"/>
            <a:chExt cx="7753975" cy="138283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3F8B14E-3A0C-8FB3-B261-256D72FD49FA}"/>
                </a:ext>
              </a:extLst>
            </p:cNvPr>
            <p:cNvSpPr/>
            <p:nvPr/>
          </p:nvSpPr>
          <p:spPr>
            <a:xfrm>
              <a:off x="-1" y="3913543"/>
              <a:ext cx="7753975" cy="13828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BE39377-24B3-0667-AE0E-8B8DFE68FC59}"/>
                </a:ext>
              </a:extLst>
            </p:cNvPr>
            <p:cNvSpPr txBox="1"/>
            <p:nvPr/>
          </p:nvSpPr>
          <p:spPr>
            <a:xfrm rot="16200000">
              <a:off x="-354175" y="4420295"/>
              <a:ext cx="1382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Spatial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38B4E30-14CD-0B1D-09D9-D98B7833411C}"/>
              </a:ext>
            </a:extLst>
          </p:cNvPr>
          <p:cNvGrpSpPr/>
          <p:nvPr/>
        </p:nvGrpSpPr>
        <p:grpSpPr>
          <a:xfrm>
            <a:off x="-2" y="5810749"/>
            <a:ext cx="7753975" cy="1382839"/>
            <a:chOff x="-2" y="5078302"/>
            <a:chExt cx="7753975" cy="154739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7C817A7-A51F-40D2-47C4-188C5F816DF3}"/>
                </a:ext>
              </a:extLst>
            </p:cNvPr>
            <p:cNvSpPr/>
            <p:nvPr/>
          </p:nvSpPr>
          <p:spPr>
            <a:xfrm>
              <a:off x="-2" y="5078302"/>
              <a:ext cx="7753975" cy="15473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731CEBF-42FE-8EA9-0BA7-28A933721233}"/>
                </a:ext>
              </a:extLst>
            </p:cNvPr>
            <p:cNvSpPr txBox="1"/>
            <p:nvPr/>
          </p:nvSpPr>
          <p:spPr>
            <a:xfrm rot="16200000">
              <a:off x="-426823" y="5667334"/>
              <a:ext cx="1547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Subsector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70787E9-20EB-7493-F3DA-28A080A761AF}"/>
              </a:ext>
            </a:extLst>
          </p:cNvPr>
          <p:cNvGrpSpPr/>
          <p:nvPr/>
        </p:nvGrpSpPr>
        <p:grpSpPr>
          <a:xfrm>
            <a:off x="-2" y="7223434"/>
            <a:ext cx="7753975" cy="1382837"/>
            <a:chOff x="-2" y="6779754"/>
            <a:chExt cx="7753975" cy="154739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CC41D9D-945E-D6BB-04BE-23DC95196F5D}"/>
                </a:ext>
              </a:extLst>
            </p:cNvPr>
            <p:cNvSpPr/>
            <p:nvPr/>
          </p:nvSpPr>
          <p:spPr>
            <a:xfrm>
              <a:off x="-2" y="6779754"/>
              <a:ext cx="7753975" cy="15473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6729F96-E7E5-E630-1D12-B10A2E6A8F4E}"/>
                </a:ext>
              </a:extLst>
            </p:cNvPr>
            <p:cNvSpPr txBox="1"/>
            <p:nvPr/>
          </p:nvSpPr>
          <p:spPr>
            <a:xfrm rot="16200000">
              <a:off x="-426823" y="7368785"/>
              <a:ext cx="1547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Seasonal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EF4DF9C-6F67-53F8-5798-F66BAB4ACA40}"/>
              </a:ext>
            </a:extLst>
          </p:cNvPr>
          <p:cNvGrpSpPr/>
          <p:nvPr/>
        </p:nvGrpSpPr>
        <p:grpSpPr>
          <a:xfrm>
            <a:off x="-2" y="8636136"/>
            <a:ext cx="7753975" cy="1382839"/>
            <a:chOff x="-2" y="8481206"/>
            <a:chExt cx="7753975" cy="154739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3344207-D6C4-D407-F994-A429C03C8FCD}"/>
                </a:ext>
              </a:extLst>
            </p:cNvPr>
            <p:cNvSpPr/>
            <p:nvPr/>
          </p:nvSpPr>
          <p:spPr>
            <a:xfrm>
              <a:off x="-2" y="8481206"/>
              <a:ext cx="7753975" cy="15473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E8B2D71-12B4-A4D7-7AC3-092C48567DD3}"/>
                </a:ext>
              </a:extLst>
            </p:cNvPr>
            <p:cNvSpPr txBox="1"/>
            <p:nvPr/>
          </p:nvSpPr>
          <p:spPr>
            <a:xfrm rot="16200000">
              <a:off x="-426823" y="9070238"/>
              <a:ext cx="1547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Catch share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9B5E118D-2D7D-CAF5-E5DB-3A8EBFF41D08}"/>
              </a:ext>
            </a:extLst>
          </p:cNvPr>
          <p:cNvSpPr/>
          <p:nvPr/>
        </p:nvSpPr>
        <p:spPr>
          <a:xfrm>
            <a:off x="953634" y="3195587"/>
            <a:ext cx="1029172" cy="43313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Commercial (20%)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2A51A0F-FCB4-A40A-84FA-5D23FAE3E920}"/>
              </a:ext>
            </a:extLst>
          </p:cNvPr>
          <p:cNvSpPr/>
          <p:nvPr/>
        </p:nvSpPr>
        <p:spPr>
          <a:xfrm>
            <a:off x="2001183" y="3195586"/>
            <a:ext cx="1029172" cy="43313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Recreational (80%)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332C424-CB80-8221-822C-90830B412947}"/>
              </a:ext>
            </a:extLst>
          </p:cNvPr>
          <p:cNvSpPr/>
          <p:nvPr/>
        </p:nvSpPr>
        <p:spPr>
          <a:xfrm>
            <a:off x="3208787" y="3195586"/>
            <a:ext cx="1029172" cy="43313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Commercial (45%)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D0B0CC4-308F-72AC-6AF2-6EFB314CB95B}"/>
              </a:ext>
            </a:extLst>
          </p:cNvPr>
          <p:cNvSpPr/>
          <p:nvPr/>
        </p:nvSpPr>
        <p:spPr>
          <a:xfrm>
            <a:off x="4256336" y="3195585"/>
            <a:ext cx="1033272" cy="43313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Recreational (55%)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8CAE5D85-DCB5-3C77-B59E-17FB982C6B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760806"/>
              </p:ext>
            </p:extLst>
          </p:nvPr>
        </p:nvGraphicFramePr>
        <p:xfrm>
          <a:off x="3308037" y="4194366"/>
          <a:ext cx="1969604" cy="153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246">
                  <a:extLst>
                    <a:ext uri="{9D8B030D-6E8A-4147-A177-3AD203B41FA5}">
                      <a16:colId xmlns:a16="http://schemas.microsoft.com/office/drawing/2014/main" val="1038756787"/>
                    </a:ext>
                  </a:extLst>
                </a:gridCol>
                <a:gridCol w="625642">
                  <a:extLst>
                    <a:ext uri="{9D8B030D-6E8A-4147-A177-3AD203B41FA5}">
                      <a16:colId xmlns:a16="http://schemas.microsoft.com/office/drawing/2014/main" val="89078126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655786654"/>
                    </a:ext>
                  </a:extLst>
                </a:gridCol>
                <a:gridCol w="604956">
                  <a:extLst>
                    <a:ext uri="{9D8B030D-6E8A-4147-A177-3AD203B41FA5}">
                      <a16:colId xmlns:a16="http://schemas.microsoft.com/office/drawing/2014/main" val="1125890448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State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Allocation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State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Allocation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0144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ME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0.25%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NJ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19.42%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8807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NH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0.25%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DE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5.00%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44166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MA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12.62%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MD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10.68%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32371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RI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10.68%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VA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19.41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08787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CT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3.00%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NC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10.68%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32064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NY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8.00%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915213"/>
                  </a:ext>
                </a:extLst>
              </a:tr>
            </a:tbl>
          </a:graphicData>
        </a:graphic>
      </p:graphicFrame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4E36C52-A06B-EAA8-4842-803BFF19E5A8}"/>
              </a:ext>
            </a:extLst>
          </p:cNvPr>
          <p:cNvCxnSpPr/>
          <p:nvPr/>
        </p:nvCxnSpPr>
        <p:spPr>
          <a:xfrm>
            <a:off x="3723373" y="3653552"/>
            <a:ext cx="0" cy="43387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D7CE520-0724-E220-D80C-9CAC3B609A8B}"/>
              </a:ext>
            </a:extLst>
          </p:cNvPr>
          <p:cNvSpPr/>
          <p:nvPr/>
        </p:nvSpPr>
        <p:spPr>
          <a:xfrm>
            <a:off x="6652779" y="1583612"/>
            <a:ext cx="1033272" cy="32809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State catch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ED0BCA7-DC18-A959-8DBF-274EFB9CDF8E}"/>
              </a:ext>
            </a:extLst>
          </p:cNvPr>
          <p:cNvSpPr/>
          <p:nvPr/>
        </p:nvSpPr>
        <p:spPr>
          <a:xfrm>
            <a:off x="5575482" y="1591158"/>
            <a:ext cx="1033272" cy="68423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Remainder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01D3B6F-26C8-782D-2F35-7787D6835AAD}"/>
              </a:ext>
            </a:extLst>
          </p:cNvPr>
          <p:cNvSpPr/>
          <p:nvPr/>
        </p:nvSpPr>
        <p:spPr>
          <a:xfrm>
            <a:off x="5575482" y="3195584"/>
            <a:ext cx="1033272" cy="43313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Commercial (62.6%)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FDFCCDD-F192-98B1-1B73-D56A61C1B0F9}"/>
              </a:ext>
            </a:extLst>
          </p:cNvPr>
          <p:cNvSpPr/>
          <p:nvPr/>
        </p:nvSpPr>
        <p:spPr>
          <a:xfrm>
            <a:off x="6652779" y="3195584"/>
            <a:ext cx="1033272" cy="43313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Recreational (37.5%)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E4DCE87-CF3A-7B44-9882-EF878D1F3212}"/>
              </a:ext>
            </a:extLst>
          </p:cNvPr>
          <p:cNvSpPr/>
          <p:nvPr/>
        </p:nvSpPr>
        <p:spPr>
          <a:xfrm>
            <a:off x="6652779" y="1943998"/>
            <a:ext cx="1033272" cy="33139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Incidental catch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768B432-AAC6-119D-CE05-BED0DE7096B2}"/>
              </a:ext>
            </a:extLst>
          </p:cNvPr>
          <p:cNvCxnSpPr>
            <a:cxnSpLocks/>
          </p:cNvCxnSpPr>
          <p:nvPr/>
        </p:nvCxnSpPr>
        <p:spPr>
          <a:xfrm>
            <a:off x="6092118" y="2303005"/>
            <a:ext cx="0" cy="43387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23F48D5-766A-6B64-F232-A1EA4B79DA78}"/>
              </a:ext>
            </a:extLst>
          </p:cNvPr>
          <p:cNvSpPr/>
          <p:nvPr/>
        </p:nvSpPr>
        <p:spPr>
          <a:xfrm>
            <a:off x="5575482" y="6216313"/>
            <a:ext cx="1033272" cy="52072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Sector program (catch share)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30CEE1D-D44B-EFAA-75C3-E4912A6B65C3}"/>
              </a:ext>
            </a:extLst>
          </p:cNvPr>
          <p:cNvSpPr/>
          <p:nvPr/>
        </p:nvSpPr>
        <p:spPr>
          <a:xfrm>
            <a:off x="6652779" y="6216313"/>
            <a:ext cx="1033272" cy="52072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Common pool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2DE29B9-A1F4-A979-99CC-13F1883B3DDE}"/>
              </a:ext>
            </a:extLst>
          </p:cNvPr>
          <p:cNvCxnSpPr>
            <a:cxnSpLocks/>
          </p:cNvCxnSpPr>
          <p:nvPr/>
        </p:nvCxnSpPr>
        <p:spPr>
          <a:xfrm>
            <a:off x="6080215" y="3653552"/>
            <a:ext cx="0" cy="227561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0B7131C-8D0C-AA9A-A299-45011BB8A622}"/>
              </a:ext>
            </a:extLst>
          </p:cNvPr>
          <p:cNvCxnSpPr>
            <a:cxnSpLocks/>
          </p:cNvCxnSpPr>
          <p:nvPr/>
        </p:nvCxnSpPr>
        <p:spPr>
          <a:xfrm>
            <a:off x="6075659" y="6809034"/>
            <a:ext cx="0" cy="192977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0507AB9-8B28-FE54-28F1-E2F1080C98A7}"/>
              </a:ext>
            </a:extLst>
          </p:cNvPr>
          <p:cNvCxnSpPr>
            <a:cxnSpLocks/>
          </p:cNvCxnSpPr>
          <p:nvPr/>
        </p:nvCxnSpPr>
        <p:spPr>
          <a:xfrm>
            <a:off x="7152085" y="6809034"/>
            <a:ext cx="0" cy="55429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9BED056D-D89D-5E4A-6414-EE90DE1561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26638"/>
              </p:ext>
            </p:extLst>
          </p:nvPr>
        </p:nvGraphicFramePr>
        <p:xfrm>
          <a:off x="6160167" y="7471916"/>
          <a:ext cx="1525885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164">
                  <a:extLst>
                    <a:ext uri="{9D8B030D-6E8A-4147-A177-3AD203B41FA5}">
                      <a16:colId xmlns:a16="http://schemas.microsoft.com/office/drawing/2014/main" val="2732443274"/>
                    </a:ext>
                  </a:extLst>
                </a:gridCol>
                <a:gridCol w="955721">
                  <a:extLst>
                    <a:ext uri="{9D8B030D-6E8A-4147-A177-3AD203B41FA5}">
                      <a16:colId xmlns:a16="http://schemas.microsoft.com/office/drawing/2014/main" val="19211559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Trimester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Allocation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83826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49%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67685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33%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05088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1.8%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474345"/>
                  </a:ext>
                </a:extLst>
              </a:tr>
            </a:tbl>
          </a:graphicData>
        </a:graphic>
      </p:graphicFrame>
      <p:sp>
        <p:nvSpPr>
          <p:cNvPr id="64" name="Rectangle 63">
            <a:extLst>
              <a:ext uri="{FF2B5EF4-FFF2-40B4-BE49-F238E27FC236}">
                <a16:creationId xmlns:a16="http://schemas.microsoft.com/office/drawing/2014/main" id="{CAA3F226-C14B-D481-328A-4E84797490BD}"/>
              </a:ext>
            </a:extLst>
          </p:cNvPr>
          <p:cNvSpPr/>
          <p:nvPr/>
        </p:nvSpPr>
        <p:spPr>
          <a:xfrm>
            <a:off x="5434870" y="8826867"/>
            <a:ext cx="1283555" cy="9331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Individual potential sector contributions associated with program “sectors”</a:t>
            </a:r>
          </a:p>
        </p:txBody>
      </p:sp>
    </p:spTree>
    <p:extLst>
      <p:ext uri="{BB962C8B-B14F-4D97-AF65-F5344CB8AC3E}">
        <p14:creationId xmlns:p14="http://schemas.microsoft.com/office/powerpoint/2010/main" val="3092614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87ED1-6C70-237C-9698-DC095C038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5CBFAE4-18FE-C2A7-4766-DAB7FEF8A8F8}"/>
              </a:ext>
            </a:extLst>
          </p:cNvPr>
          <p:cNvSpPr txBox="1"/>
          <p:nvPr/>
        </p:nvSpPr>
        <p:spPr>
          <a:xfrm>
            <a:off x="-1559524" y="4035368"/>
            <a:ext cx="1111202" cy="1152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b="1" dirty="0"/>
              <a:t>Allocation type</a:t>
            </a:r>
          </a:p>
          <a:p>
            <a:r>
              <a:rPr lang="en-US" sz="1148" dirty="0">
                <a:solidFill>
                  <a:schemeClr val="accent6"/>
                </a:solidFill>
              </a:rPr>
              <a:t>Spatial</a:t>
            </a:r>
          </a:p>
          <a:p>
            <a:r>
              <a:rPr lang="en-US" sz="1148" dirty="0">
                <a:solidFill>
                  <a:schemeClr val="accent1"/>
                </a:solidFill>
              </a:rPr>
              <a:t>Sector</a:t>
            </a:r>
          </a:p>
          <a:p>
            <a:r>
              <a:rPr lang="en-US" sz="1148" dirty="0">
                <a:solidFill>
                  <a:srgbClr val="7030A0"/>
                </a:solidFill>
              </a:rPr>
              <a:t>Subsector</a:t>
            </a:r>
          </a:p>
          <a:p>
            <a:r>
              <a:rPr lang="en-US" sz="1148" dirty="0">
                <a:solidFill>
                  <a:schemeClr val="accent2"/>
                </a:solidFill>
              </a:rPr>
              <a:t>Seasonal</a:t>
            </a:r>
          </a:p>
          <a:p>
            <a:r>
              <a:rPr lang="en-US" sz="1148" dirty="0">
                <a:solidFill>
                  <a:srgbClr val="FF0000"/>
                </a:solidFill>
              </a:rPr>
              <a:t>Catch share</a:t>
            </a:r>
          </a:p>
        </p:txBody>
      </p:sp>
      <p:sp>
        <p:nvSpPr>
          <p:cNvPr id="2" name="Round Same Side Corner Rectangle 1">
            <a:extLst>
              <a:ext uri="{FF2B5EF4-FFF2-40B4-BE49-F238E27FC236}">
                <a16:creationId xmlns:a16="http://schemas.microsoft.com/office/drawing/2014/main" id="{069ABA86-F007-B20C-4EA4-EA7C9D170266}"/>
              </a:ext>
            </a:extLst>
          </p:cNvPr>
          <p:cNvSpPr/>
          <p:nvPr/>
        </p:nvSpPr>
        <p:spPr>
          <a:xfrm>
            <a:off x="845998" y="22450"/>
            <a:ext cx="2279391" cy="1267336"/>
          </a:xfrm>
          <a:prstGeom prst="round2SameRect">
            <a:avLst/>
          </a:prstGeom>
          <a:solidFill>
            <a:srgbClr val="69A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Simple</a:t>
            </a:r>
          </a:p>
          <a:p>
            <a:pPr algn="ctr"/>
            <a:r>
              <a:rPr lang="en-US" sz="1200" dirty="0"/>
              <a:t>Gulf of Mexico</a:t>
            </a:r>
          </a:p>
          <a:p>
            <a:pPr algn="ctr"/>
            <a:r>
              <a:rPr lang="en-US" sz="1200" dirty="0"/>
              <a:t>Greater amberjack</a:t>
            </a:r>
          </a:p>
          <a:p>
            <a:pPr algn="ctr"/>
            <a:r>
              <a:rPr lang="en-US" sz="1200" dirty="0"/>
              <a:t>1 type, 1 split, 2 end holders</a:t>
            </a:r>
          </a:p>
        </p:txBody>
      </p:sp>
      <p:sp>
        <p:nvSpPr>
          <p:cNvPr id="3" name="Round Same Side Corner Rectangle 2">
            <a:extLst>
              <a:ext uri="{FF2B5EF4-FFF2-40B4-BE49-F238E27FC236}">
                <a16:creationId xmlns:a16="http://schemas.microsoft.com/office/drawing/2014/main" id="{A9B278A7-60D8-6524-3293-E13EC6BA9DED}"/>
              </a:ext>
            </a:extLst>
          </p:cNvPr>
          <p:cNvSpPr/>
          <p:nvPr/>
        </p:nvSpPr>
        <p:spPr>
          <a:xfrm>
            <a:off x="3165104" y="22450"/>
            <a:ext cx="2279391" cy="1267336"/>
          </a:xfrm>
          <a:prstGeom prst="round2SameRect">
            <a:avLst/>
          </a:prstGeom>
          <a:solidFill>
            <a:srgbClr val="7F85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Intermediate</a:t>
            </a:r>
          </a:p>
          <a:p>
            <a:pPr algn="ctr"/>
            <a:r>
              <a:rPr lang="en-US" sz="1200" dirty="0"/>
              <a:t>Mid-Atlantic</a:t>
            </a:r>
          </a:p>
          <a:p>
            <a:pPr algn="ctr"/>
            <a:r>
              <a:rPr lang="en-US" sz="1200" dirty="0"/>
              <a:t>Black sea bass</a:t>
            </a:r>
          </a:p>
          <a:p>
            <a:pPr algn="ctr"/>
            <a:r>
              <a:rPr lang="en-US" sz="1200" dirty="0"/>
              <a:t>2 types, 2 splits, 12 end holders</a:t>
            </a:r>
          </a:p>
        </p:txBody>
      </p:sp>
      <p:sp>
        <p:nvSpPr>
          <p:cNvPr id="7" name="Round Same Side Corner Rectangle 6">
            <a:extLst>
              <a:ext uri="{FF2B5EF4-FFF2-40B4-BE49-F238E27FC236}">
                <a16:creationId xmlns:a16="http://schemas.microsoft.com/office/drawing/2014/main" id="{C3780AAD-8CB4-1B2C-C1C1-DE7808D03B53}"/>
              </a:ext>
            </a:extLst>
          </p:cNvPr>
          <p:cNvSpPr/>
          <p:nvPr/>
        </p:nvSpPr>
        <p:spPr>
          <a:xfrm>
            <a:off x="5474584" y="22450"/>
            <a:ext cx="2279391" cy="1267336"/>
          </a:xfrm>
          <a:prstGeom prst="round2SameRect">
            <a:avLst/>
          </a:prstGeom>
          <a:solidFill>
            <a:srgbClr val="3B43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Complex</a:t>
            </a:r>
          </a:p>
          <a:p>
            <a:pPr algn="ctr"/>
            <a:r>
              <a:rPr lang="en-US" sz="1200" dirty="0"/>
              <a:t>New England</a:t>
            </a:r>
          </a:p>
          <a:p>
            <a:pPr algn="ctr"/>
            <a:r>
              <a:rPr lang="en-US" sz="1200" dirty="0"/>
              <a:t>GOM Atlantic cod</a:t>
            </a:r>
          </a:p>
          <a:p>
            <a:pPr algn="ctr"/>
            <a:r>
              <a:rPr lang="en-US" sz="1200" dirty="0"/>
              <a:t>5 types, 5 splits, 6+ end holders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35CBFCD-0B95-7A30-1960-27F9B44C473A}"/>
              </a:ext>
            </a:extLst>
          </p:cNvPr>
          <p:cNvGrpSpPr/>
          <p:nvPr/>
        </p:nvGrpSpPr>
        <p:grpSpPr>
          <a:xfrm>
            <a:off x="0" y="1319588"/>
            <a:ext cx="7753975" cy="1382843"/>
            <a:chOff x="0" y="1434160"/>
            <a:chExt cx="7753975" cy="154739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589C05C-CE55-ACAD-F413-6D5891F9CE97}"/>
                </a:ext>
              </a:extLst>
            </p:cNvPr>
            <p:cNvSpPr/>
            <p:nvPr/>
          </p:nvSpPr>
          <p:spPr>
            <a:xfrm>
              <a:off x="0" y="1434166"/>
              <a:ext cx="7753975" cy="154739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D9C7446-4AA0-2551-BB54-1E537D5944EF}"/>
                </a:ext>
              </a:extLst>
            </p:cNvPr>
            <p:cNvSpPr txBox="1"/>
            <p:nvPr/>
          </p:nvSpPr>
          <p:spPr>
            <a:xfrm rot="16200000">
              <a:off x="-436452" y="2003546"/>
              <a:ext cx="1547396" cy="408623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Set asides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D49E1CF-C9B0-6F9B-6264-B6552F126735}"/>
              </a:ext>
            </a:extLst>
          </p:cNvPr>
          <p:cNvGrpSpPr/>
          <p:nvPr/>
        </p:nvGrpSpPr>
        <p:grpSpPr>
          <a:xfrm>
            <a:off x="-1" y="2736880"/>
            <a:ext cx="7753975" cy="1382838"/>
            <a:chOff x="-1" y="2813882"/>
            <a:chExt cx="7753975" cy="138283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2A8F5B5-114D-3D9F-2C54-B1DC60A5271D}"/>
                </a:ext>
              </a:extLst>
            </p:cNvPr>
            <p:cNvSpPr/>
            <p:nvPr/>
          </p:nvSpPr>
          <p:spPr>
            <a:xfrm>
              <a:off x="-1" y="2813882"/>
              <a:ext cx="7753975" cy="138283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48056-06D6-B521-E47F-3FFB2FDF840B}"/>
                </a:ext>
              </a:extLst>
            </p:cNvPr>
            <p:cNvSpPr txBox="1"/>
            <p:nvPr/>
          </p:nvSpPr>
          <p:spPr>
            <a:xfrm rot="16200000">
              <a:off x="-344544" y="3300990"/>
              <a:ext cx="1382837" cy="408623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Sector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3286D60-053C-7969-39F9-FA35CA961D3A}"/>
              </a:ext>
            </a:extLst>
          </p:cNvPr>
          <p:cNvGrpSpPr/>
          <p:nvPr/>
        </p:nvGrpSpPr>
        <p:grpSpPr>
          <a:xfrm>
            <a:off x="-1" y="4144549"/>
            <a:ext cx="7753975" cy="1636336"/>
            <a:chOff x="-1" y="3913543"/>
            <a:chExt cx="7753975" cy="138283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1039B2-DC69-EF2D-8B42-B0FD1FDC8847}"/>
                </a:ext>
              </a:extLst>
            </p:cNvPr>
            <p:cNvSpPr/>
            <p:nvPr/>
          </p:nvSpPr>
          <p:spPr>
            <a:xfrm>
              <a:off x="-1" y="3913543"/>
              <a:ext cx="7753975" cy="138283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1D4F2FE-4FD2-D7AC-9523-AE0AF94C4113}"/>
                </a:ext>
              </a:extLst>
            </p:cNvPr>
            <p:cNvSpPr txBox="1"/>
            <p:nvPr/>
          </p:nvSpPr>
          <p:spPr>
            <a:xfrm rot="16200000">
              <a:off x="-354175" y="4400650"/>
              <a:ext cx="1382837" cy="408623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Spatial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CBB63C2-EDD8-B771-250D-322FAE1808A8}"/>
              </a:ext>
            </a:extLst>
          </p:cNvPr>
          <p:cNvGrpSpPr/>
          <p:nvPr/>
        </p:nvGrpSpPr>
        <p:grpSpPr>
          <a:xfrm>
            <a:off x="-2" y="5810749"/>
            <a:ext cx="7753975" cy="1382840"/>
            <a:chOff x="-2" y="5078302"/>
            <a:chExt cx="7753975" cy="154739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6DCAADC-7E28-4DBA-5663-7D4A485D2273}"/>
                </a:ext>
              </a:extLst>
            </p:cNvPr>
            <p:cNvSpPr/>
            <p:nvPr/>
          </p:nvSpPr>
          <p:spPr>
            <a:xfrm>
              <a:off x="-2" y="5078302"/>
              <a:ext cx="7753975" cy="154739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026D92D-4366-5F70-F6EB-1D13C186872B}"/>
                </a:ext>
              </a:extLst>
            </p:cNvPr>
            <p:cNvSpPr txBox="1"/>
            <p:nvPr/>
          </p:nvSpPr>
          <p:spPr>
            <a:xfrm rot="16200000">
              <a:off x="-426823" y="5647689"/>
              <a:ext cx="1547395" cy="408623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Subsector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C894787-A97F-680A-27D2-C5C286CE7BE2}"/>
              </a:ext>
            </a:extLst>
          </p:cNvPr>
          <p:cNvGrpSpPr/>
          <p:nvPr/>
        </p:nvGrpSpPr>
        <p:grpSpPr>
          <a:xfrm>
            <a:off x="-2" y="7223434"/>
            <a:ext cx="7753975" cy="1382838"/>
            <a:chOff x="-2" y="6779754"/>
            <a:chExt cx="7753975" cy="154739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8CCB6E5-E275-D3A6-D4CF-4719DD9EFEE2}"/>
                </a:ext>
              </a:extLst>
            </p:cNvPr>
            <p:cNvSpPr/>
            <p:nvPr/>
          </p:nvSpPr>
          <p:spPr>
            <a:xfrm>
              <a:off x="-2" y="6779754"/>
              <a:ext cx="7753975" cy="154739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2E2161C-C229-BD0F-BFFA-C8E889553EC2}"/>
                </a:ext>
              </a:extLst>
            </p:cNvPr>
            <p:cNvSpPr txBox="1"/>
            <p:nvPr/>
          </p:nvSpPr>
          <p:spPr>
            <a:xfrm rot="16200000">
              <a:off x="-426823" y="7349140"/>
              <a:ext cx="1547393" cy="408623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Seasonal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2CEFCBA-7B75-0940-8F43-3D3D41653D94}"/>
              </a:ext>
            </a:extLst>
          </p:cNvPr>
          <p:cNvGrpSpPr/>
          <p:nvPr/>
        </p:nvGrpSpPr>
        <p:grpSpPr>
          <a:xfrm>
            <a:off x="-2" y="8636137"/>
            <a:ext cx="7753975" cy="1382839"/>
            <a:chOff x="-2" y="8481206"/>
            <a:chExt cx="7753975" cy="154739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4B34917-2A13-D11D-D544-24CADF218B03}"/>
                </a:ext>
              </a:extLst>
            </p:cNvPr>
            <p:cNvSpPr/>
            <p:nvPr/>
          </p:nvSpPr>
          <p:spPr>
            <a:xfrm>
              <a:off x="-2" y="8481206"/>
              <a:ext cx="7753975" cy="154739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A6865C2-01E2-A8FA-24F3-450F40E9F7F8}"/>
                </a:ext>
              </a:extLst>
            </p:cNvPr>
            <p:cNvSpPr txBox="1"/>
            <p:nvPr/>
          </p:nvSpPr>
          <p:spPr>
            <a:xfrm rot="16200000">
              <a:off x="-426823" y="9050592"/>
              <a:ext cx="1547395" cy="408623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Catch share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73D8929-09E9-F113-AD2E-1F1B6B1AD755}"/>
              </a:ext>
            </a:extLst>
          </p:cNvPr>
          <p:cNvSpPr/>
          <p:nvPr/>
        </p:nvSpPr>
        <p:spPr>
          <a:xfrm>
            <a:off x="6420816" y="7219021"/>
            <a:ext cx="1333922" cy="13828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25AE12-5B5A-409C-613D-49E1FBDF5CDC}"/>
              </a:ext>
            </a:extLst>
          </p:cNvPr>
          <p:cNvSpPr/>
          <p:nvPr/>
        </p:nvSpPr>
        <p:spPr>
          <a:xfrm>
            <a:off x="6420816" y="2736918"/>
            <a:ext cx="1333922" cy="137776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9341C3-36A5-713A-4116-AEC12691C0FE}"/>
              </a:ext>
            </a:extLst>
          </p:cNvPr>
          <p:cNvSpPr/>
          <p:nvPr/>
        </p:nvSpPr>
        <p:spPr>
          <a:xfrm>
            <a:off x="6420816" y="8631706"/>
            <a:ext cx="1333922" cy="13828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E96167-E24E-952F-8DAD-56391F29B1F5}"/>
              </a:ext>
            </a:extLst>
          </p:cNvPr>
          <p:cNvSpPr/>
          <p:nvPr/>
        </p:nvSpPr>
        <p:spPr>
          <a:xfrm>
            <a:off x="6420816" y="1324235"/>
            <a:ext cx="1333922" cy="137776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75FB53-59D9-F52A-D282-C1D8518728C0}"/>
              </a:ext>
            </a:extLst>
          </p:cNvPr>
          <p:cNvSpPr/>
          <p:nvPr/>
        </p:nvSpPr>
        <p:spPr>
          <a:xfrm>
            <a:off x="6420816" y="4152109"/>
            <a:ext cx="1333922" cy="162877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3851B99-27AC-FBF9-FFB2-C798310D5951}"/>
              </a:ext>
            </a:extLst>
          </p:cNvPr>
          <p:cNvSpPr/>
          <p:nvPr/>
        </p:nvSpPr>
        <p:spPr>
          <a:xfrm>
            <a:off x="6420816" y="5806318"/>
            <a:ext cx="1333922" cy="13828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D54E8087-AF58-8395-BE7D-6C6C38241A15}"/>
              </a:ext>
            </a:extLst>
          </p:cNvPr>
          <p:cNvSpPr/>
          <p:nvPr/>
        </p:nvSpPr>
        <p:spPr>
          <a:xfrm>
            <a:off x="953634" y="3195587"/>
            <a:ext cx="1029172" cy="43313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Commercial (20%)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752AF39-B7F6-F233-70BF-97D57E17022C}"/>
              </a:ext>
            </a:extLst>
          </p:cNvPr>
          <p:cNvSpPr/>
          <p:nvPr/>
        </p:nvSpPr>
        <p:spPr>
          <a:xfrm>
            <a:off x="2001183" y="3195586"/>
            <a:ext cx="1029172" cy="43313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Recreational (80%)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F693848-4059-2E67-15C3-0D99386E1412}"/>
              </a:ext>
            </a:extLst>
          </p:cNvPr>
          <p:cNvSpPr/>
          <p:nvPr/>
        </p:nvSpPr>
        <p:spPr>
          <a:xfrm>
            <a:off x="4256336" y="3195585"/>
            <a:ext cx="1033272" cy="43313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Recreational (55%)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DF672A6-A695-00E5-7E51-D4773909D0BD}"/>
              </a:ext>
            </a:extLst>
          </p:cNvPr>
          <p:cNvCxnSpPr/>
          <p:nvPr/>
        </p:nvCxnSpPr>
        <p:spPr>
          <a:xfrm>
            <a:off x="3723373" y="3653552"/>
            <a:ext cx="0" cy="43387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3547D5BB-72A4-6DA3-DB54-5364D5DE6A58}"/>
              </a:ext>
            </a:extLst>
          </p:cNvPr>
          <p:cNvSpPr/>
          <p:nvPr/>
        </p:nvSpPr>
        <p:spPr>
          <a:xfrm>
            <a:off x="5575482" y="3195584"/>
            <a:ext cx="1033272" cy="43313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Commercial (62.6%)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7DD5DCB3-6438-D0E0-A155-D42F0BAA90F4}"/>
              </a:ext>
            </a:extLst>
          </p:cNvPr>
          <p:cNvSpPr/>
          <p:nvPr/>
        </p:nvSpPr>
        <p:spPr>
          <a:xfrm>
            <a:off x="6652779" y="3195584"/>
            <a:ext cx="1033272" cy="43313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Recreational (37.5%)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42AB625F-F5F1-6008-6445-BC74B6419A21}"/>
              </a:ext>
            </a:extLst>
          </p:cNvPr>
          <p:cNvSpPr/>
          <p:nvPr/>
        </p:nvSpPr>
        <p:spPr>
          <a:xfrm>
            <a:off x="5575482" y="6216313"/>
            <a:ext cx="1033272" cy="520726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Sector program (catch share)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25FBA2A-3787-025D-EF6A-54D4BAFA3402}"/>
              </a:ext>
            </a:extLst>
          </p:cNvPr>
          <p:cNvSpPr/>
          <p:nvPr/>
        </p:nvSpPr>
        <p:spPr>
          <a:xfrm>
            <a:off x="6652779" y="6216313"/>
            <a:ext cx="1033272" cy="520726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Common pool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D851172-EE6D-0EA9-644E-CACFCDAE281F}"/>
              </a:ext>
            </a:extLst>
          </p:cNvPr>
          <p:cNvCxnSpPr>
            <a:cxnSpLocks/>
          </p:cNvCxnSpPr>
          <p:nvPr/>
        </p:nvCxnSpPr>
        <p:spPr>
          <a:xfrm>
            <a:off x="6080215" y="3653552"/>
            <a:ext cx="0" cy="227561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3167E2A9-DDEE-6C38-8C65-C652F9D6D624}"/>
              </a:ext>
            </a:extLst>
          </p:cNvPr>
          <p:cNvSpPr/>
          <p:nvPr/>
        </p:nvSpPr>
        <p:spPr>
          <a:xfrm>
            <a:off x="5575482" y="1779999"/>
            <a:ext cx="1033272" cy="328094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Remainder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9D6313D8-7969-8A66-0D07-D0BC13D3C69A}"/>
              </a:ext>
            </a:extLst>
          </p:cNvPr>
          <p:cNvSpPr/>
          <p:nvPr/>
        </p:nvSpPr>
        <p:spPr>
          <a:xfrm>
            <a:off x="6652779" y="1943998"/>
            <a:ext cx="1033272" cy="33139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Incidental catch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66FCAAC-F3DE-8E14-12EC-72D43C15567B}"/>
              </a:ext>
            </a:extLst>
          </p:cNvPr>
          <p:cNvCxnSpPr>
            <a:cxnSpLocks/>
          </p:cNvCxnSpPr>
          <p:nvPr/>
        </p:nvCxnSpPr>
        <p:spPr>
          <a:xfrm>
            <a:off x="6092118" y="2186609"/>
            <a:ext cx="0" cy="92433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B987A67-FAE7-6B15-E3C7-E10D44862FAD}"/>
              </a:ext>
            </a:extLst>
          </p:cNvPr>
          <p:cNvSpPr/>
          <p:nvPr/>
        </p:nvSpPr>
        <p:spPr>
          <a:xfrm>
            <a:off x="6652779" y="1583612"/>
            <a:ext cx="1033272" cy="328094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State catch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2E44A42-0279-4E44-0BFE-60AE8A001DC0}"/>
              </a:ext>
            </a:extLst>
          </p:cNvPr>
          <p:cNvCxnSpPr>
            <a:cxnSpLocks/>
          </p:cNvCxnSpPr>
          <p:nvPr/>
        </p:nvCxnSpPr>
        <p:spPr>
          <a:xfrm>
            <a:off x="7152085" y="6809034"/>
            <a:ext cx="0" cy="55429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132FF1EB-4711-9865-CCB9-BDB08CEC2256}"/>
              </a:ext>
            </a:extLst>
          </p:cNvPr>
          <p:cNvSpPr/>
          <p:nvPr/>
        </p:nvSpPr>
        <p:spPr>
          <a:xfrm>
            <a:off x="5434870" y="8763367"/>
            <a:ext cx="1283555" cy="1187676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Individual potential sector contributions associated with program “sectors”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2664A45-A10C-55FF-C97D-A59FA4163244}"/>
              </a:ext>
            </a:extLst>
          </p:cNvPr>
          <p:cNvCxnSpPr>
            <a:cxnSpLocks/>
          </p:cNvCxnSpPr>
          <p:nvPr/>
        </p:nvCxnSpPr>
        <p:spPr>
          <a:xfrm>
            <a:off x="6075659" y="6809034"/>
            <a:ext cx="0" cy="192977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74625C29-409D-4E70-8E44-714973C8A571}"/>
              </a:ext>
            </a:extLst>
          </p:cNvPr>
          <p:cNvSpPr/>
          <p:nvPr/>
        </p:nvSpPr>
        <p:spPr>
          <a:xfrm>
            <a:off x="6257770" y="7388262"/>
            <a:ext cx="1481372" cy="103706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3FCCA5A2-A006-2DB1-15F8-9F17F5E1EF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25224"/>
              </p:ext>
            </p:extLst>
          </p:nvPr>
        </p:nvGraphicFramePr>
        <p:xfrm>
          <a:off x="6334732" y="7471916"/>
          <a:ext cx="1329599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454">
                  <a:extLst>
                    <a:ext uri="{9D8B030D-6E8A-4147-A177-3AD203B41FA5}">
                      <a16:colId xmlns:a16="http://schemas.microsoft.com/office/drawing/2014/main" val="2732443274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19211559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Trimester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Allocation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83826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49%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67685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33%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05088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1.8%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474345"/>
                  </a:ext>
                </a:extLst>
              </a:tr>
            </a:tbl>
          </a:graphicData>
        </a:graphic>
      </p:graphicFrame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DCB1FB2E-C73B-A6CB-8BF3-29B97B5FEE34}"/>
              </a:ext>
            </a:extLst>
          </p:cNvPr>
          <p:cNvSpPr/>
          <p:nvPr/>
        </p:nvSpPr>
        <p:spPr>
          <a:xfrm>
            <a:off x="3250583" y="4246947"/>
            <a:ext cx="2129880" cy="1429024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C836D69F-28AB-7B86-D25B-DB3B0280E33B}"/>
              </a:ext>
            </a:extLst>
          </p:cNvPr>
          <p:cNvSpPr/>
          <p:nvPr/>
        </p:nvSpPr>
        <p:spPr>
          <a:xfrm>
            <a:off x="3208787" y="3195586"/>
            <a:ext cx="1029172" cy="43313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Commercial (45%)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9261F828-9C80-7F12-2DA9-6308B3A905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761350"/>
              </p:ext>
            </p:extLst>
          </p:nvPr>
        </p:nvGraphicFramePr>
        <p:xfrm>
          <a:off x="3326803" y="4323034"/>
          <a:ext cx="1969604" cy="1286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246">
                  <a:extLst>
                    <a:ext uri="{9D8B030D-6E8A-4147-A177-3AD203B41FA5}">
                      <a16:colId xmlns:a16="http://schemas.microsoft.com/office/drawing/2014/main" val="1038756787"/>
                    </a:ext>
                  </a:extLst>
                </a:gridCol>
                <a:gridCol w="625642">
                  <a:extLst>
                    <a:ext uri="{9D8B030D-6E8A-4147-A177-3AD203B41FA5}">
                      <a16:colId xmlns:a16="http://schemas.microsoft.com/office/drawing/2014/main" val="89078126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655786654"/>
                    </a:ext>
                  </a:extLst>
                </a:gridCol>
                <a:gridCol w="604956">
                  <a:extLst>
                    <a:ext uri="{9D8B030D-6E8A-4147-A177-3AD203B41FA5}">
                      <a16:colId xmlns:a16="http://schemas.microsoft.com/office/drawing/2014/main" val="1125890448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State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Allocation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State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Allocation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014426"/>
                  </a:ext>
                </a:extLst>
              </a:tr>
              <a:tr h="1992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ME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0.25%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NJ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19.42%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880701"/>
                  </a:ext>
                </a:extLst>
              </a:tr>
              <a:tr h="1784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NH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0.25%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DE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5.00%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441669"/>
                  </a:ext>
                </a:extLst>
              </a:tr>
              <a:tr h="1839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MA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12.62%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MD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10.68%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323714"/>
                  </a:ext>
                </a:extLst>
              </a:tr>
              <a:tr h="1728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RI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10.68%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VA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19.41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087875"/>
                  </a:ext>
                </a:extLst>
              </a:tr>
              <a:tr h="156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CT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3.00%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NC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10.68%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320647"/>
                  </a:ext>
                </a:extLst>
              </a:tr>
              <a:tr h="12243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NY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8.00%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915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803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30CCB-BDC1-AC51-D2F6-892A67AB4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FD25897-E6F7-5389-054E-70652D9EF559}"/>
              </a:ext>
            </a:extLst>
          </p:cNvPr>
          <p:cNvSpPr/>
          <p:nvPr/>
        </p:nvSpPr>
        <p:spPr>
          <a:xfrm>
            <a:off x="-36089" y="0"/>
            <a:ext cx="7808490" cy="10308772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D666078-A22B-4E02-1FD0-6276EF66AF45}"/>
              </a:ext>
            </a:extLst>
          </p:cNvPr>
          <p:cNvGrpSpPr/>
          <p:nvPr/>
        </p:nvGrpSpPr>
        <p:grpSpPr>
          <a:xfrm>
            <a:off x="4555849" y="1156718"/>
            <a:ext cx="3013498" cy="4172932"/>
            <a:chOff x="4683172" y="1156718"/>
            <a:chExt cx="3013498" cy="4172932"/>
          </a:xfrm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B63593D2-5F53-3399-DCE9-A43EF45B4802}"/>
                </a:ext>
              </a:extLst>
            </p:cNvPr>
            <p:cNvSpPr/>
            <p:nvPr/>
          </p:nvSpPr>
          <p:spPr>
            <a:xfrm>
              <a:off x="6382522" y="1654447"/>
              <a:ext cx="820238" cy="16411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82762"/>
                  </a:lnTo>
                  <a:lnTo>
                    <a:pt x="820238" y="82762"/>
                  </a:lnTo>
                  <a:lnTo>
                    <a:pt x="820238" y="164112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84652C76-6AC4-EB13-BE94-9773888A0D14}"/>
                </a:ext>
              </a:extLst>
            </p:cNvPr>
            <p:cNvSpPr/>
            <p:nvPr/>
          </p:nvSpPr>
          <p:spPr>
            <a:xfrm>
              <a:off x="5445960" y="2205944"/>
              <a:ext cx="163278" cy="29300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63278" y="0"/>
                  </a:moveTo>
                  <a:lnTo>
                    <a:pt x="163278" y="2930014"/>
                  </a:lnTo>
                  <a:lnTo>
                    <a:pt x="0" y="293001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219AA17-32F8-2CED-6C72-8BB12F1C5781}"/>
                </a:ext>
              </a:extLst>
            </p:cNvPr>
            <p:cNvSpPr/>
            <p:nvPr/>
          </p:nvSpPr>
          <p:spPr>
            <a:xfrm>
              <a:off x="5609238" y="2205944"/>
              <a:ext cx="161232" cy="262874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628746"/>
                  </a:lnTo>
                  <a:lnTo>
                    <a:pt x="161232" y="2628746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A3B95A3-4097-5FDC-F4A6-61213135E397}"/>
                </a:ext>
              </a:extLst>
            </p:cNvPr>
            <p:cNvSpPr/>
            <p:nvPr/>
          </p:nvSpPr>
          <p:spPr>
            <a:xfrm>
              <a:off x="5445960" y="2205944"/>
              <a:ext cx="163278" cy="243906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63278" y="0"/>
                  </a:moveTo>
                  <a:lnTo>
                    <a:pt x="163278" y="2439064"/>
                  </a:lnTo>
                  <a:lnTo>
                    <a:pt x="0" y="243906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9C3FB0CB-A4EC-D8DE-B76D-4DD092FB0E9D}"/>
                </a:ext>
              </a:extLst>
            </p:cNvPr>
            <p:cNvSpPr/>
            <p:nvPr/>
          </p:nvSpPr>
          <p:spPr>
            <a:xfrm>
              <a:off x="5609238" y="2205944"/>
              <a:ext cx="161232" cy="210079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100793"/>
                  </a:lnTo>
                  <a:lnTo>
                    <a:pt x="161232" y="2100793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A6932713-EB97-976E-F3C2-8C5423FC3A4A}"/>
                </a:ext>
              </a:extLst>
            </p:cNvPr>
            <p:cNvSpPr/>
            <p:nvPr/>
          </p:nvSpPr>
          <p:spPr>
            <a:xfrm>
              <a:off x="5445960" y="2205944"/>
              <a:ext cx="163278" cy="185273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63278" y="0"/>
                  </a:moveTo>
                  <a:lnTo>
                    <a:pt x="163278" y="1852735"/>
                  </a:lnTo>
                  <a:lnTo>
                    <a:pt x="0" y="185273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6D4362E8-1A01-D258-E4B6-FDA5BA4CFC53}"/>
                </a:ext>
              </a:extLst>
            </p:cNvPr>
            <p:cNvSpPr/>
            <p:nvPr/>
          </p:nvSpPr>
          <p:spPr>
            <a:xfrm>
              <a:off x="5609238" y="2205944"/>
              <a:ext cx="278292" cy="158863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588637"/>
                  </a:lnTo>
                  <a:lnTo>
                    <a:pt x="278292" y="158863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0E85A823-EAE7-3B0A-700B-CCF953F7E4F9}"/>
                </a:ext>
              </a:extLst>
            </p:cNvPr>
            <p:cNvSpPr/>
            <p:nvPr/>
          </p:nvSpPr>
          <p:spPr>
            <a:xfrm>
              <a:off x="5445960" y="2205944"/>
              <a:ext cx="163278" cy="133555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63278" y="0"/>
                  </a:moveTo>
                  <a:lnTo>
                    <a:pt x="163278" y="1335555"/>
                  </a:lnTo>
                  <a:lnTo>
                    <a:pt x="0" y="133555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01CBCFF8-D316-ED5B-397C-5BE8460671AF}"/>
                </a:ext>
              </a:extLst>
            </p:cNvPr>
            <p:cNvSpPr/>
            <p:nvPr/>
          </p:nvSpPr>
          <p:spPr>
            <a:xfrm>
              <a:off x="5609238" y="2205944"/>
              <a:ext cx="234115" cy="105108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1084"/>
                  </a:lnTo>
                  <a:lnTo>
                    <a:pt x="234115" y="105108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631FBE23-7F9D-F6C8-B304-9C5E85D5F099}"/>
                </a:ext>
              </a:extLst>
            </p:cNvPr>
            <p:cNvSpPr/>
            <p:nvPr/>
          </p:nvSpPr>
          <p:spPr>
            <a:xfrm>
              <a:off x="5425491" y="2205944"/>
              <a:ext cx="183747" cy="84791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83747" y="0"/>
                  </a:moveTo>
                  <a:lnTo>
                    <a:pt x="183747" y="847916"/>
                  </a:lnTo>
                  <a:lnTo>
                    <a:pt x="0" y="847916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F16DE9D7-7CE0-234B-556A-855355782D85}"/>
                </a:ext>
              </a:extLst>
            </p:cNvPr>
            <p:cNvSpPr/>
            <p:nvPr/>
          </p:nvSpPr>
          <p:spPr>
            <a:xfrm>
              <a:off x="5609238" y="2205944"/>
              <a:ext cx="198979" cy="47953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79530"/>
                  </a:lnTo>
                  <a:lnTo>
                    <a:pt x="198979" y="47953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D0997B81-AFBB-1833-7175-76E1F6D09B69}"/>
                </a:ext>
              </a:extLst>
            </p:cNvPr>
            <p:cNvSpPr/>
            <p:nvPr/>
          </p:nvSpPr>
          <p:spPr>
            <a:xfrm>
              <a:off x="5412684" y="2205944"/>
              <a:ext cx="196554" cy="26965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96554" y="0"/>
                  </a:moveTo>
                  <a:lnTo>
                    <a:pt x="196554" y="269657"/>
                  </a:lnTo>
                  <a:lnTo>
                    <a:pt x="0" y="26965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211026E-FB24-097A-88F8-BEFB180D322F}"/>
                </a:ext>
              </a:extLst>
            </p:cNvPr>
            <p:cNvSpPr/>
            <p:nvPr/>
          </p:nvSpPr>
          <p:spPr>
            <a:xfrm>
              <a:off x="6007872" y="1654447"/>
              <a:ext cx="374650" cy="16411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74650" y="0"/>
                  </a:moveTo>
                  <a:lnTo>
                    <a:pt x="374650" y="82762"/>
                  </a:lnTo>
                  <a:lnTo>
                    <a:pt x="0" y="82762"/>
                  </a:lnTo>
                  <a:lnTo>
                    <a:pt x="0" y="164112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F3BDBDB3-CBBF-721A-8F02-5AF78002DD83}"/>
                </a:ext>
              </a:extLst>
            </p:cNvPr>
            <p:cNvSpPr/>
            <p:nvPr/>
          </p:nvSpPr>
          <p:spPr>
            <a:xfrm>
              <a:off x="5884792" y="1156718"/>
              <a:ext cx="995459" cy="497729"/>
            </a:xfrm>
            <a:custGeom>
              <a:avLst/>
              <a:gdLst>
                <a:gd name="connsiteX0" fmla="*/ 0 w 995459"/>
                <a:gd name="connsiteY0" fmla="*/ 82956 h 497729"/>
                <a:gd name="connsiteX1" fmla="*/ 82956 w 995459"/>
                <a:gd name="connsiteY1" fmla="*/ 0 h 497729"/>
                <a:gd name="connsiteX2" fmla="*/ 912503 w 995459"/>
                <a:gd name="connsiteY2" fmla="*/ 0 h 497729"/>
                <a:gd name="connsiteX3" fmla="*/ 995459 w 995459"/>
                <a:gd name="connsiteY3" fmla="*/ 82956 h 497729"/>
                <a:gd name="connsiteX4" fmla="*/ 995459 w 995459"/>
                <a:gd name="connsiteY4" fmla="*/ 414773 h 497729"/>
                <a:gd name="connsiteX5" fmla="*/ 912503 w 995459"/>
                <a:gd name="connsiteY5" fmla="*/ 497729 h 497729"/>
                <a:gd name="connsiteX6" fmla="*/ 82956 w 995459"/>
                <a:gd name="connsiteY6" fmla="*/ 497729 h 497729"/>
                <a:gd name="connsiteX7" fmla="*/ 0 w 995459"/>
                <a:gd name="connsiteY7" fmla="*/ 414773 h 497729"/>
                <a:gd name="connsiteX8" fmla="*/ 0 w 995459"/>
                <a:gd name="connsiteY8" fmla="*/ 82956 h 497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5459" h="497729">
                  <a:moveTo>
                    <a:pt x="0" y="82956"/>
                  </a:moveTo>
                  <a:cubicBezTo>
                    <a:pt x="0" y="37141"/>
                    <a:pt x="37141" y="0"/>
                    <a:pt x="82956" y="0"/>
                  </a:cubicBezTo>
                  <a:lnTo>
                    <a:pt x="912503" y="0"/>
                  </a:lnTo>
                  <a:cubicBezTo>
                    <a:pt x="958318" y="0"/>
                    <a:pt x="995459" y="37141"/>
                    <a:pt x="995459" y="82956"/>
                  </a:cubicBezTo>
                  <a:lnTo>
                    <a:pt x="995459" y="414773"/>
                  </a:lnTo>
                  <a:cubicBezTo>
                    <a:pt x="995459" y="460588"/>
                    <a:pt x="958318" y="497729"/>
                    <a:pt x="912503" y="497729"/>
                  </a:cubicBezTo>
                  <a:lnTo>
                    <a:pt x="82956" y="497729"/>
                  </a:lnTo>
                  <a:cubicBezTo>
                    <a:pt x="37141" y="497729"/>
                    <a:pt x="0" y="460588"/>
                    <a:pt x="0" y="414773"/>
                  </a:cubicBezTo>
                  <a:lnTo>
                    <a:pt x="0" y="82956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1917" tIns="31917" rIns="31917" bIns="31917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Catch</a:t>
              </a: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3920194-5A1E-592D-4184-5D436C5AA4E1}"/>
                </a:ext>
              </a:extLst>
            </p:cNvPr>
            <p:cNvSpPr/>
            <p:nvPr/>
          </p:nvSpPr>
          <p:spPr>
            <a:xfrm>
              <a:off x="5509580" y="1818560"/>
              <a:ext cx="996583" cy="387383"/>
            </a:xfrm>
            <a:custGeom>
              <a:avLst/>
              <a:gdLst>
                <a:gd name="connsiteX0" fmla="*/ 0 w 996583"/>
                <a:gd name="connsiteY0" fmla="*/ 64565 h 387383"/>
                <a:gd name="connsiteX1" fmla="*/ 64565 w 996583"/>
                <a:gd name="connsiteY1" fmla="*/ 0 h 387383"/>
                <a:gd name="connsiteX2" fmla="*/ 932018 w 996583"/>
                <a:gd name="connsiteY2" fmla="*/ 0 h 387383"/>
                <a:gd name="connsiteX3" fmla="*/ 996583 w 996583"/>
                <a:gd name="connsiteY3" fmla="*/ 64565 h 387383"/>
                <a:gd name="connsiteX4" fmla="*/ 996583 w 996583"/>
                <a:gd name="connsiteY4" fmla="*/ 322818 h 387383"/>
                <a:gd name="connsiteX5" fmla="*/ 932018 w 996583"/>
                <a:gd name="connsiteY5" fmla="*/ 387383 h 387383"/>
                <a:gd name="connsiteX6" fmla="*/ 64565 w 996583"/>
                <a:gd name="connsiteY6" fmla="*/ 387383 h 387383"/>
                <a:gd name="connsiteX7" fmla="*/ 0 w 996583"/>
                <a:gd name="connsiteY7" fmla="*/ 322818 h 387383"/>
                <a:gd name="connsiteX8" fmla="*/ 0 w 996583"/>
                <a:gd name="connsiteY8" fmla="*/ 64565 h 38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6583" h="387383">
                  <a:moveTo>
                    <a:pt x="0" y="64565"/>
                  </a:moveTo>
                  <a:cubicBezTo>
                    <a:pt x="0" y="28907"/>
                    <a:pt x="28907" y="0"/>
                    <a:pt x="64565" y="0"/>
                  </a:cubicBezTo>
                  <a:lnTo>
                    <a:pt x="932018" y="0"/>
                  </a:lnTo>
                  <a:cubicBezTo>
                    <a:pt x="967676" y="0"/>
                    <a:pt x="996583" y="28907"/>
                    <a:pt x="996583" y="64565"/>
                  </a:cubicBezTo>
                  <a:lnTo>
                    <a:pt x="996583" y="322818"/>
                  </a:lnTo>
                  <a:cubicBezTo>
                    <a:pt x="996583" y="358476"/>
                    <a:pt x="967676" y="387383"/>
                    <a:pt x="932018" y="387383"/>
                  </a:cubicBezTo>
                  <a:lnTo>
                    <a:pt x="64565" y="387383"/>
                  </a:lnTo>
                  <a:cubicBezTo>
                    <a:pt x="28907" y="387383"/>
                    <a:pt x="0" y="358476"/>
                    <a:pt x="0" y="322818"/>
                  </a:cubicBezTo>
                  <a:lnTo>
                    <a:pt x="0" y="64565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530" tIns="26530" rIns="26530" bIns="2653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Commercial (45%)</a:t>
              </a: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94E4B52-109A-0E4D-03A0-E8EDD00F698D}"/>
                </a:ext>
              </a:extLst>
            </p:cNvPr>
            <p:cNvSpPr/>
            <p:nvPr/>
          </p:nvSpPr>
          <p:spPr>
            <a:xfrm>
              <a:off x="4683172" y="2281910"/>
              <a:ext cx="774767" cy="387383"/>
            </a:xfrm>
            <a:custGeom>
              <a:avLst/>
              <a:gdLst>
                <a:gd name="connsiteX0" fmla="*/ 0 w 774767"/>
                <a:gd name="connsiteY0" fmla="*/ 64565 h 387383"/>
                <a:gd name="connsiteX1" fmla="*/ 64565 w 774767"/>
                <a:gd name="connsiteY1" fmla="*/ 0 h 387383"/>
                <a:gd name="connsiteX2" fmla="*/ 710202 w 774767"/>
                <a:gd name="connsiteY2" fmla="*/ 0 h 387383"/>
                <a:gd name="connsiteX3" fmla="*/ 774767 w 774767"/>
                <a:gd name="connsiteY3" fmla="*/ 64565 h 387383"/>
                <a:gd name="connsiteX4" fmla="*/ 774767 w 774767"/>
                <a:gd name="connsiteY4" fmla="*/ 322818 h 387383"/>
                <a:gd name="connsiteX5" fmla="*/ 710202 w 774767"/>
                <a:gd name="connsiteY5" fmla="*/ 387383 h 387383"/>
                <a:gd name="connsiteX6" fmla="*/ 64565 w 774767"/>
                <a:gd name="connsiteY6" fmla="*/ 387383 h 387383"/>
                <a:gd name="connsiteX7" fmla="*/ 0 w 774767"/>
                <a:gd name="connsiteY7" fmla="*/ 322818 h 387383"/>
                <a:gd name="connsiteX8" fmla="*/ 0 w 774767"/>
                <a:gd name="connsiteY8" fmla="*/ 64565 h 38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4767" h="387383">
                  <a:moveTo>
                    <a:pt x="0" y="64565"/>
                  </a:moveTo>
                  <a:cubicBezTo>
                    <a:pt x="0" y="28907"/>
                    <a:pt x="28907" y="0"/>
                    <a:pt x="64565" y="0"/>
                  </a:cubicBezTo>
                  <a:lnTo>
                    <a:pt x="710202" y="0"/>
                  </a:lnTo>
                  <a:cubicBezTo>
                    <a:pt x="745860" y="0"/>
                    <a:pt x="774767" y="28907"/>
                    <a:pt x="774767" y="64565"/>
                  </a:cubicBezTo>
                  <a:lnTo>
                    <a:pt x="774767" y="322818"/>
                  </a:lnTo>
                  <a:cubicBezTo>
                    <a:pt x="774767" y="358476"/>
                    <a:pt x="745860" y="387383"/>
                    <a:pt x="710202" y="387383"/>
                  </a:cubicBezTo>
                  <a:lnTo>
                    <a:pt x="64565" y="387383"/>
                  </a:lnTo>
                  <a:cubicBezTo>
                    <a:pt x="28907" y="387383"/>
                    <a:pt x="0" y="358476"/>
                    <a:pt x="0" y="322818"/>
                  </a:cubicBezTo>
                  <a:lnTo>
                    <a:pt x="0" y="6456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530" tIns="26530" rIns="26530" bIns="2653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ME (0.25%)</a:t>
              </a: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317598BB-9FC6-D855-66B6-0D660DBB0CE5}"/>
                </a:ext>
              </a:extLst>
            </p:cNvPr>
            <p:cNvSpPr/>
            <p:nvPr/>
          </p:nvSpPr>
          <p:spPr>
            <a:xfrm>
              <a:off x="5770471" y="2491782"/>
              <a:ext cx="774767" cy="387383"/>
            </a:xfrm>
            <a:custGeom>
              <a:avLst/>
              <a:gdLst>
                <a:gd name="connsiteX0" fmla="*/ 0 w 774767"/>
                <a:gd name="connsiteY0" fmla="*/ 64565 h 387383"/>
                <a:gd name="connsiteX1" fmla="*/ 64565 w 774767"/>
                <a:gd name="connsiteY1" fmla="*/ 0 h 387383"/>
                <a:gd name="connsiteX2" fmla="*/ 710202 w 774767"/>
                <a:gd name="connsiteY2" fmla="*/ 0 h 387383"/>
                <a:gd name="connsiteX3" fmla="*/ 774767 w 774767"/>
                <a:gd name="connsiteY3" fmla="*/ 64565 h 387383"/>
                <a:gd name="connsiteX4" fmla="*/ 774767 w 774767"/>
                <a:gd name="connsiteY4" fmla="*/ 322818 h 387383"/>
                <a:gd name="connsiteX5" fmla="*/ 710202 w 774767"/>
                <a:gd name="connsiteY5" fmla="*/ 387383 h 387383"/>
                <a:gd name="connsiteX6" fmla="*/ 64565 w 774767"/>
                <a:gd name="connsiteY6" fmla="*/ 387383 h 387383"/>
                <a:gd name="connsiteX7" fmla="*/ 0 w 774767"/>
                <a:gd name="connsiteY7" fmla="*/ 322818 h 387383"/>
                <a:gd name="connsiteX8" fmla="*/ 0 w 774767"/>
                <a:gd name="connsiteY8" fmla="*/ 64565 h 38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4767" h="387383">
                  <a:moveTo>
                    <a:pt x="0" y="64565"/>
                  </a:moveTo>
                  <a:cubicBezTo>
                    <a:pt x="0" y="28907"/>
                    <a:pt x="28907" y="0"/>
                    <a:pt x="64565" y="0"/>
                  </a:cubicBezTo>
                  <a:lnTo>
                    <a:pt x="710202" y="0"/>
                  </a:lnTo>
                  <a:cubicBezTo>
                    <a:pt x="745860" y="0"/>
                    <a:pt x="774767" y="28907"/>
                    <a:pt x="774767" y="64565"/>
                  </a:cubicBezTo>
                  <a:lnTo>
                    <a:pt x="774767" y="322818"/>
                  </a:lnTo>
                  <a:cubicBezTo>
                    <a:pt x="774767" y="358476"/>
                    <a:pt x="745860" y="387383"/>
                    <a:pt x="710202" y="387383"/>
                  </a:cubicBezTo>
                  <a:lnTo>
                    <a:pt x="64565" y="387383"/>
                  </a:lnTo>
                  <a:cubicBezTo>
                    <a:pt x="28907" y="387383"/>
                    <a:pt x="0" y="358476"/>
                    <a:pt x="0" y="322818"/>
                  </a:cubicBezTo>
                  <a:lnTo>
                    <a:pt x="0" y="6456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530" tIns="26530" rIns="26530" bIns="2653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NH (0.25%)</a:t>
              </a: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5BC343C3-0831-FF27-6B5E-885767CC7EA1}"/>
                </a:ext>
              </a:extLst>
            </p:cNvPr>
            <p:cNvSpPr/>
            <p:nvPr/>
          </p:nvSpPr>
          <p:spPr>
            <a:xfrm>
              <a:off x="4683172" y="2860169"/>
              <a:ext cx="774767" cy="387383"/>
            </a:xfrm>
            <a:custGeom>
              <a:avLst/>
              <a:gdLst>
                <a:gd name="connsiteX0" fmla="*/ 0 w 774767"/>
                <a:gd name="connsiteY0" fmla="*/ 64565 h 387383"/>
                <a:gd name="connsiteX1" fmla="*/ 64565 w 774767"/>
                <a:gd name="connsiteY1" fmla="*/ 0 h 387383"/>
                <a:gd name="connsiteX2" fmla="*/ 710202 w 774767"/>
                <a:gd name="connsiteY2" fmla="*/ 0 h 387383"/>
                <a:gd name="connsiteX3" fmla="*/ 774767 w 774767"/>
                <a:gd name="connsiteY3" fmla="*/ 64565 h 387383"/>
                <a:gd name="connsiteX4" fmla="*/ 774767 w 774767"/>
                <a:gd name="connsiteY4" fmla="*/ 322818 h 387383"/>
                <a:gd name="connsiteX5" fmla="*/ 710202 w 774767"/>
                <a:gd name="connsiteY5" fmla="*/ 387383 h 387383"/>
                <a:gd name="connsiteX6" fmla="*/ 64565 w 774767"/>
                <a:gd name="connsiteY6" fmla="*/ 387383 h 387383"/>
                <a:gd name="connsiteX7" fmla="*/ 0 w 774767"/>
                <a:gd name="connsiteY7" fmla="*/ 322818 h 387383"/>
                <a:gd name="connsiteX8" fmla="*/ 0 w 774767"/>
                <a:gd name="connsiteY8" fmla="*/ 64565 h 38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4767" h="387383">
                  <a:moveTo>
                    <a:pt x="0" y="64565"/>
                  </a:moveTo>
                  <a:cubicBezTo>
                    <a:pt x="0" y="28907"/>
                    <a:pt x="28907" y="0"/>
                    <a:pt x="64565" y="0"/>
                  </a:cubicBezTo>
                  <a:lnTo>
                    <a:pt x="710202" y="0"/>
                  </a:lnTo>
                  <a:cubicBezTo>
                    <a:pt x="745860" y="0"/>
                    <a:pt x="774767" y="28907"/>
                    <a:pt x="774767" y="64565"/>
                  </a:cubicBezTo>
                  <a:lnTo>
                    <a:pt x="774767" y="322818"/>
                  </a:lnTo>
                  <a:cubicBezTo>
                    <a:pt x="774767" y="358476"/>
                    <a:pt x="745860" y="387383"/>
                    <a:pt x="710202" y="387383"/>
                  </a:cubicBezTo>
                  <a:lnTo>
                    <a:pt x="64565" y="387383"/>
                  </a:lnTo>
                  <a:cubicBezTo>
                    <a:pt x="28907" y="387383"/>
                    <a:pt x="0" y="358476"/>
                    <a:pt x="0" y="322818"/>
                  </a:cubicBezTo>
                  <a:lnTo>
                    <a:pt x="0" y="6456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530" tIns="26530" rIns="26530" bIns="2653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MA (12.62%)</a:t>
              </a: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4A3E684E-FC21-3170-420B-E1F3EA15B189}"/>
                </a:ext>
              </a:extLst>
            </p:cNvPr>
            <p:cNvSpPr/>
            <p:nvPr/>
          </p:nvSpPr>
          <p:spPr>
            <a:xfrm>
              <a:off x="5770471" y="3063336"/>
              <a:ext cx="774767" cy="387383"/>
            </a:xfrm>
            <a:custGeom>
              <a:avLst/>
              <a:gdLst>
                <a:gd name="connsiteX0" fmla="*/ 0 w 774767"/>
                <a:gd name="connsiteY0" fmla="*/ 64565 h 387383"/>
                <a:gd name="connsiteX1" fmla="*/ 64565 w 774767"/>
                <a:gd name="connsiteY1" fmla="*/ 0 h 387383"/>
                <a:gd name="connsiteX2" fmla="*/ 710202 w 774767"/>
                <a:gd name="connsiteY2" fmla="*/ 0 h 387383"/>
                <a:gd name="connsiteX3" fmla="*/ 774767 w 774767"/>
                <a:gd name="connsiteY3" fmla="*/ 64565 h 387383"/>
                <a:gd name="connsiteX4" fmla="*/ 774767 w 774767"/>
                <a:gd name="connsiteY4" fmla="*/ 322818 h 387383"/>
                <a:gd name="connsiteX5" fmla="*/ 710202 w 774767"/>
                <a:gd name="connsiteY5" fmla="*/ 387383 h 387383"/>
                <a:gd name="connsiteX6" fmla="*/ 64565 w 774767"/>
                <a:gd name="connsiteY6" fmla="*/ 387383 h 387383"/>
                <a:gd name="connsiteX7" fmla="*/ 0 w 774767"/>
                <a:gd name="connsiteY7" fmla="*/ 322818 h 387383"/>
                <a:gd name="connsiteX8" fmla="*/ 0 w 774767"/>
                <a:gd name="connsiteY8" fmla="*/ 64565 h 38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4767" h="387383">
                  <a:moveTo>
                    <a:pt x="0" y="64565"/>
                  </a:moveTo>
                  <a:cubicBezTo>
                    <a:pt x="0" y="28907"/>
                    <a:pt x="28907" y="0"/>
                    <a:pt x="64565" y="0"/>
                  </a:cubicBezTo>
                  <a:lnTo>
                    <a:pt x="710202" y="0"/>
                  </a:lnTo>
                  <a:cubicBezTo>
                    <a:pt x="745860" y="0"/>
                    <a:pt x="774767" y="28907"/>
                    <a:pt x="774767" y="64565"/>
                  </a:cubicBezTo>
                  <a:lnTo>
                    <a:pt x="774767" y="322818"/>
                  </a:lnTo>
                  <a:cubicBezTo>
                    <a:pt x="774767" y="358476"/>
                    <a:pt x="745860" y="387383"/>
                    <a:pt x="710202" y="387383"/>
                  </a:cubicBezTo>
                  <a:lnTo>
                    <a:pt x="64565" y="387383"/>
                  </a:lnTo>
                  <a:cubicBezTo>
                    <a:pt x="28907" y="387383"/>
                    <a:pt x="0" y="358476"/>
                    <a:pt x="0" y="322818"/>
                  </a:cubicBezTo>
                  <a:lnTo>
                    <a:pt x="0" y="6456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530" tIns="26530" rIns="26530" bIns="2653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RI (10.68%)</a:t>
              </a: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809080E7-55B2-8874-E545-2C62806C0BEF}"/>
                </a:ext>
              </a:extLst>
            </p:cNvPr>
            <p:cNvSpPr/>
            <p:nvPr/>
          </p:nvSpPr>
          <p:spPr>
            <a:xfrm>
              <a:off x="4683172" y="3347807"/>
              <a:ext cx="774767" cy="387383"/>
            </a:xfrm>
            <a:custGeom>
              <a:avLst/>
              <a:gdLst>
                <a:gd name="connsiteX0" fmla="*/ 0 w 774767"/>
                <a:gd name="connsiteY0" fmla="*/ 64565 h 387383"/>
                <a:gd name="connsiteX1" fmla="*/ 64565 w 774767"/>
                <a:gd name="connsiteY1" fmla="*/ 0 h 387383"/>
                <a:gd name="connsiteX2" fmla="*/ 710202 w 774767"/>
                <a:gd name="connsiteY2" fmla="*/ 0 h 387383"/>
                <a:gd name="connsiteX3" fmla="*/ 774767 w 774767"/>
                <a:gd name="connsiteY3" fmla="*/ 64565 h 387383"/>
                <a:gd name="connsiteX4" fmla="*/ 774767 w 774767"/>
                <a:gd name="connsiteY4" fmla="*/ 322818 h 387383"/>
                <a:gd name="connsiteX5" fmla="*/ 710202 w 774767"/>
                <a:gd name="connsiteY5" fmla="*/ 387383 h 387383"/>
                <a:gd name="connsiteX6" fmla="*/ 64565 w 774767"/>
                <a:gd name="connsiteY6" fmla="*/ 387383 h 387383"/>
                <a:gd name="connsiteX7" fmla="*/ 0 w 774767"/>
                <a:gd name="connsiteY7" fmla="*/ 322818 h 387383"/>
                <a:gd name="connsiteX8" fmla="*/ 0 w 774767"/>
                <a:gd name="connsiteY8" fmla="*/ 64565 h 38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4767" h="387383">
                  <a:moveTo>
                    <a:pt x="0" y="64565"/>
                  </a:moveTo>
                  <a:cubicBezTo>
                    <a:pt x="0" y="28907"/>
                    <a:pt x="28907" y="0"/>
                    <a:pt x="64565" y="0"/>
                  </a:cubicBezTo>
                  <a:lnTo>
                    <a:pt x="710202" y="0"/>
                  </a:lnTo>
                  <a:cubicBezTo>
                    <a:pt x="745860" y="0"/>
                    <a:pt x="774767" y="28907"/>
                    <a:pt x="774767" y="64565"/>
                  </a:cubicBezTo>
                  <a:lnTo>
                    <a:pt x="774767" y="322818"/>
                  </a:lnTo>
                  <a:cubicBezTo>
                    <a:pt x="774767" y="358476"/>
                    <a:pt x="745860" y="387383"/>
                    <a:pt x="710202" y="387383"/>
                  </a:cubicBezTo>
                  <a:lnTo>
                    <a:pt x="64565" y="387383"/>
                  </a:lnTo>
                  <a:cubicBezTo>
                    <a:pt x="28907" y="387383"/>
                    <a:pt x="0" y="358476"/>
                    <a:pt x="0" y="322818"/>
                  </a:cubicBezTo>
                  <a:lnTo>
                    <a:pt x="0" y="6456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530" tIns="26530" rIns="26530" bIns="2653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CT (3.00%)</a:t>
              </a: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8425D62-2990-8986-0697-B1FC23BCC2BD}"/>
                </a:ext>
              </a:extLst>
            </p:cNvPr>
            <p:cNvSpPr/>
            <p:nvPr/>
          </p:nvSpPr>
          <p:spPr>
            <a:xfrm>
              <a:off x="5770471" y="3600889"/>
              <a:ext cx="774767" cy="387383"/>
            </a:xfrm>
            <a:custGeom>
              <a:avLst/>
              <a:gdLst>
                <a:gd name="connsiteX0" fmla="*/ 0 w 774767"/>
                <a:gd name="connsiteY0" fmla="*/ 64565 h 387383"/>
                <a:gd name="connsiteX1" fmla="*/ 64565 w 774767"/>
                <a:gd name="connsiteY1" fmla="*/ 0 h 387383"/>
                <a:gd name="connsiteX2" fmla="*/ 710202 w 774767"/>
                <a:gd name="connsiteY2" fmla="*/ 0 h 387383"/>
                <a:gd name="connsiteX3" fmla="*/ 774767 w 774767"/>
                <a:gd name="connsiteY3" fmla="*/ 64565 h 387383"/>
                <a:gd name="connsiteX4" fmla="*/ 774767 w 774767"/>
                <a:gd name="connsiteY4" fmla="*/ 322818 h 387383"/>
                <a:gd name="connsiteX5" fmla="*/ 710202 w 774767"/>
                <a:gd name="connsiteY5" fmla="*/ 387383 h 387383"/>
                <a:gd name="connsiteX6" fmla="*/ 64565 w 774767"/>
                <a:gd name="connsiteY6" fmla="*/ 387383 h 387383"/>
                <a:gd name="connsiteX7" fmla="*/ 0 w 774767"/>
                <a:gd name="connsiteY7" fmla="*/ 322818 h 387383"/>
                <a:gd name="connsiteX8" fmla="*/ 0 w 774767"/>
                <a:gd name="connsiteY8" fmla="*/ 64565 h 38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4767" h="387383">
                  <a:moveTo>
                    <a:pt x="0" y="64565"/>
                  </a:moveTo>
                  <a:cubicBezTo>
                    <a:pt x="0" y="28907"/>
                    <a:pt x="28907" y="0"/>
                    <a:pt x="64565" y="0"/>
                  </a:cubicBezTo>
                  <a:lnTo>
                    <a:pt x="710202" y="0"/>
                  </a:lnTo>
                  <a:cubicBezTo>
                    <a:pt x="745860" y="0"/>
                    <a:pt x="774767" y="28907"/>
                    <a:pt x="774767" y="64565"/>
                  </a:cubicBezTo>
                  <a:lnTo>
                    <a:pt x="774767" y="322818"/>
                  </a:lnTo>
                  <a:cubicBezTo>
                    <a:pt x="774767" y="358476"/>
                    <a:pt x="745860" y="387383"/>
                    <a:pt x="710202" y="387383"/>
                  </a:cubicBezTo>
                  <a:lnTo>
                    <a:pt x="64565" y="387383"/>
                  </a:lnTo>
                  <a:cubicBezTo>
                    <a:pt x="28907" y="387383"/>
                    <a:pt x="0" y="358476"/>
                    <a:pt x="0" y="322818"/>
                  </a:cubicBezTo>
                  <a:lnTo>
                    <a:pt x="0" y="6456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530" tIns="26530" rIns="26530" bIns="2653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NY (8.00%)</a:t>
              </a: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4A08D5B-3E05-62BD-AF89-1BD252D3ABC2}"/>
                </a:ext>
              </a:extLst>
            </p:cNvPr>
            <p:cNvSpPr/>
            <p:nvPr/>
          </p:nvSpPr>
          <p:spPr>
            <a:xfrm>
              <a:off x="4683172" y="3864988"/>
              <a:ext cx="774767" cy="387383"/>
            </a:xfrm>
            <a:custGeom>
              <a:avLst/>
              <a:gdLst>
                <a:gd name="connsiteX0" fmla="*/ 0 w 774767"/>
                <a:gd name="connsiteY0" fmla="*/ 64565 h 387383"/>
                <a:gd name="connsiteX1" fmla="*/ 64565 w 774767"/>
                <a:gd name="connsiteY1" fmla="*/ 0 h 387383"/>
                <a:gd name="connsiteX2" fmla="*/ 710202 w 774767"/>
                <a:gd name="connsiteY2" fmla="*/ 0 h 387383"/>
                <a:gd name="connsiteX3" fmla="*/ 774767 w 774767"/>
                <a:gd name="connsiteY3" fmla="*/ 64565 h 387383"/>
                <a:gd name="connsiteX4" fmla="*/ 774767 w 774767"/>
                <a:gd name="connsiteY4" fmla="*/ 322818 h 387383"/>
                <a:gd name="connsiteX5" fmla="*/ 710202 w 774767"/>
                <a:gd name="connsiteY5" fmla="*/ 387383 h 387383"/>
                <a:gd name="connsiteX6" fmla="*/ 64565 w 774767"/>
                <a:gd name="connsiteY6" fmla="*/ 387383 h 387383"/>
                <a:gd name="connsiteX7" fmla="*/ 0 w 774767"/>
                <a:gd name="connsiteY7" fmla="*/ 322818 h 387383"/>
                <a:gd name="connsiteX8" fmla="*/ 0 w 774767"/>
                <a:gd name="connsiteY8" fmla="*/ 64565 h 38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4767" h="387383">
                  <a:moveTo>
                    <a:pt x="0" y="64565"/>
                  </a:moveTo>
                  <a:cubicBezTo>
                    <a:pt x="0" y="28907"/>
                    <a:pt x="28907" y="0"/>
                    <a:pt x="64565" y="0"/>
                  </a:cubicBezTo>
                  <a:lnTo>
                    <a:pt x="710202" y="0"/>
                  </a:lnTo>
                  <a:cubicBezTo>
                    <a:pt x="745860" y="0"/>
                    <a:pt x="774767" y="28907"/>
                    <a:pt x="774767" y="64565"/>
                  </a:cubicBezTo>
                  <a:lnTo>
                    <a:pt x="774767" y="322818"/>
                  </a:lnTo>
                  <a:cubicBezTo>
                    <a:pt x="774767" y="358476"/>
                    <a:pt x="745860" y="387383"/>
                    <a:pt x="710202" y="387383"/>
                  </a:cubicBezTo>
                  <a:lnTo>
                    <a:pt x="64565" y="387383"/>
                  </a:lnTo>
                  <a:cubicBezTo>
                    <a:pt x="28907" y="387383"/>
                    <a:pt x="0" y="358476"/>
                    <a:pt x="0" y="322818"/>
                  </a:cubicBezTo>
                  <a:lnTo>
                    <a:pt x="0" y="6456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530" tIns="26530" rIns="26530" bIns="2653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NJ (19.42%)</a:t>
              </a: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C529D747-B6DA-B54F-5B61-8B5593959A60}"/>
                </a:ext>
              </a:extLst>
            </p:cNvPr>
            <p:cNvSpPr/>
            <p:nvPr/>
          </p:nvSpPr>
          <p:spPr>
            <a:xfrm>
              <a:off x="5770471" y="4113045"/>
              <a:ext cx="774767" cy="387383"/>
            </a:xfrm>
            <a:custGeom>
              <a:avLst/>
              <a:gdLst>
                <a:gd name="connsiteX0" fmla="*/ 0 w 774767"/>
                <a:gd name="connsiteY0" fmla="*/ 64565 h 387383"/>
                <a:gd name="connsiteX1" fmla="*/ 64565 w 774767"/>
                <a:gd name="connsiteY1" fmla="*/ 0 h 387383"/>
                <a:gd name="connsiteX2" fmla="*/ 710202 w 774767"/>
                <a:gd name="connsiteY2" fmla="*/ 0 h 387383"/>
                <a:gd name="connsiteX3" fmla="*/ 774767 w 774767"/>
                <a:gd name="connsiteY3" fmla="*/ 64565 h 387383"/>
                <a:gd name="connsiteX4" fmla="*/ 774767 w 774767"/>
                <a:gd name="connsiteY4" fmla="*/ 322818 h 387383"/>
                <a:gd name="connsiteX5" fmla="*/ 710202 w 774767"/>
                <a:gd name="connsiteY5" fmla="*/ 387383 h 387383"/>
                <a:gd name="connsiteX6" fmla="*/ 64565 w 774767"/>
                <a:gd name="connsiteY6" fmla="*/ 387383 h 387383"/>
                <a:gd name="connsiteX7" fmla="*/ 0 w 774767"/>
                <a:gd name="connsiteY7" fmla="*/ 322818 h 387383"/>
                <a:gd name="connsiteX8" fmla="*/ 0 w 774767"/>
                <a:gd name="connsiteY8" fmla="*/ 64565 h 38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4767" h="387383">
                  <a:moveTo>
                    <a:pt x="0" y="64565"/>
                  </a:moveTo>
                  <a:cubicBezTo>
                    <a:pt x="0" y="28907"/>
                    <a:pt x="28907" y="0"/>
                    <a:pt x="64565" y="0"/>
                  </a:cubicBezTo>
                  <a:lnTo>
                    <a:pt x="710202" y="0"/>
                  </a:lnTo>
                  <a:cubicBezTo>
                    <a:pt x="745860" y="0"/>
                    <a:pt x="774767" y="28907"/>
                    <a:pt x="774767" y="64565"/>
                  </a:cubicBezTo>
                  <a:lnTo>
                    <a:pt x="774767" y="322818"/>
                  </a:lnTo>
                  <a:cubicBezTo>
                    <a:pt x="774767" y="358476"/>
                    <a:pt x="745860" y="387383"/>
                    <a:pt x="710202" y="387383"/>
                  </a:cubicBezTo>
                  <a:lnTo>
                    <a:pt x="64565" y="387383"/>
                  </a:lnTo>
                  <a:cubicBezTo>
                    <a:pt x="28907" y="387383"/>
                    <a:pt x="0" y="358476"/>
                    <a:pt x="0" y="322818"/>
                  </a:cubicBezTo>
                  <a:lnTo>
                    <a:pt x="0" y="6456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530" tIns="26530" rIns="26530" bIns="2653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DE (5.00%)</a:t>
              </a: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92E7F25B-D419-7E68-A2A8-DA08C35AFC5F}"/>
                </a:ext>
              </a:extLst>
            </p:cNvPr>
            <p:cNvSpPr/>
            <p:nvPr/>
          </p:nvSpPr>
          <p:spPr>
            <a:xfrm>
              <a:off x="4683172" y="4451316"/>
              <a:ext cx="774767" cy="387383"/>
            </a:xfrm>
            <a:custGeom>
              <a:avLst/>
              <a:gdLst>
                <a:gd name="connsiteX0" fmla="*/ 0 w 774767"/>
                <a:gd name="connsiteY0" fmla="*/ 64565 h 387383"/>
                <a:gd name="connsiteX1" fmla="*/ 64565 w 774767"/>
                <a:gd name="connsiteY1" fmla="*/ 0 h 387383"/>
                <a:gd name="connsiteX2" fmla="*/ 710202 w 774767"/>
                <a:gd name="connsiteY2" fmla="*/ 0 h 387383"/>
                <a:gd name="connsiteX3" fmla="*/ 774767 w 774767"/>
                <a:gd name="connsiteY3" fmla="*/ 64565 h 387383"/>
                <a:gd name="connsiteX4" fmla="*/ 774767 w 774767"/>
                <a:gd name="connsiteY4" fmla="*/ 322818 h 387383"/>
                <a:gd name="connsiteX5" fmla="*/ 710202 w 774767"/>
                <a:gd name="connsiteY5" fmla="*/ 387383 h 387383"/>
                <a:gd name="connsiteX6" fmla="*/ 64565 w 774767"/>
                <a:gd name="connsiteY6" fmla="*/ 387383 h 387383"/>
                <a:gd name="connsiteX7" fmla="*/ 0 w 774767"/>
                <a:gd name="connsiteY7" fmla="*/ 322818 h 387383"/>
                <a:gd name="connsiteX8" fmla="*/ 0 w 774767"/>
                <a:gd name="connsiteY8" fmla="*/ 64565 h 38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4767" h="387383">
                  <a:moveTo>
                    <a:pt x="0" y="64565"/>
                  </a:moveTo>
                  <a:cubicBezTo>
                    <a:pt x="0" y="28907"/>
                    <a:pt x="28907" y="0"/>
                    <a:pt x="64565" y="0"/>
                  </a:cubicBezTo>
                  <a:lnTo>
                    <a:pt x="710202" y="0"/>
                  </a:lnTo>
                  <a:cubicBezTo>
                    <a:pt x="745860" y="0"/>
                    <a:pt x="774767" y="28907"/>
                    <a:pt x="774767" y="64565"/>
                  </a:cubicBezTo>
                  <a:lnTo>
                    <a:pt x="774767" y="322818"/>
                  </a:lnTo>
                  <a:cubicBezTo>
                    <a:pt x="774767" y="358476"/>
                    <a:pt x="745860" y="387383"/>
                    <a:pt x="710202" y="387383"/>
                  </a:cubicBezTo>
                  <a:lnTo>
                    <a:pt x="64565" y="387383"/>
                  </a:lnTo>
                  <a:cubicBezTo>
                    <a:pt x="28907" y="387383"/>
                    <a:pt x="0" y="358476"/>
                    <a:pt x="0" y="322818"/>
                  </a:cubicBezTo>
                  <a:lnTo>
                    <a:pt x="0" y="6456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530" tIns="26530" rIns="26530" bIns="2653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MD (10.68%)</a:t>
              </a: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E93B28D6-8F33-3E6B-3CBD-CEB8364EC7C7}"/>
                </a:ext>
              </a:extLst>
            </p:cNvPr>
            <p:cNvSpPr/>
            <p:nvPr/>
          </p:nvSpPr>
          <p:spPr>
            <a:xfrm>
              <a:off x="5770471" y="4640998"/>
              <a:ext cx="774767" cy="387383"/>
            </a:xfrm>
            <a:custGeom>
              <a:avLst/>
              <a:gdLst>
                <a:gd name="connsiteX0" fmla="*/ 0 w 774767"/>
                <a:gd name="connsiteY0" fmla="*/ 64565 h 387383"/>
                <a:gd name="connsiteX1" fmla="*/ 64565 w 774767"/>
                <a:gd name="connsiteY1" fmla="*/ 0 h 387383"/>
                <a:gd name="connsiteX2" fmla="*/ 710202 w 774767"/>
                <a:gd name="connsiteY2" fmla="*/ 0 h 387383"/>
                <a:gd name="connsiteX3" fmla="*/ 774767 w 774767"/>
                <a:gd name="connsiteY3" fmla="*/ 64565 h 387383"/>
                <a:gd name="connsiteX4" fmla="*/ 774767 w 774767"/>
                <a:gd name="connsiteY4" fmla="*/ 322818 h 387383"/>
                <a:gd name="connsiteX5" fmla="*/ 710202 w 774767"/>
                <a:gd name="connsiteY5" fmla="*/ 387383 h 387383"/>
                <a:gd name="connsiteX6" fmla="*/ 64565 w 774767"/>
                <a:gd name="connsiteY6" fmla="*/ 387383 h 387383"/>
                <a:gd name="connsiteX7" fmla="*/ 0 w 774767"/>
                <a:gd name="connsiteY7" fmla="*/ 322818 h 387383"/>
                <a:gd name="connsiteX8" fmla="*/ 0 w 774767"/>
                <a:gd name="connsiteY8" fmla="*/ 64565 h 38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4767" h="387383">
                  <a:moveTo>
                    <a:pt x="0" y="64565"/>
                  </a:moveTo>
                  <a:cubicBezTo>
                    <a:pt x="0" y="28907"/>
                    <a:pt x="28907" y="0"/>
                    <a:pt x="64565" y="0"/>
                  </a:cubicBezTo>
                  <a:lnTo>
                    <a:pt x="710202" y="0"/>
                  </a:lnTo>
                  <a:cubicBezTo>
                    <a:pt x="745860" y="0"/>
                    <a:pt x="774767" y="28907"/>
                    <a:pt x="774767" y="64565"/>
                  </a:cubicBezTo>
                  <a:lnTo>
                    <a:pt x="774767" y="322818"/>
                  </a:lnTo>
                  <a:cubicBezTo>
                    <a:pt x="774767" y="358476"/>
                    <a:pt x="745860" y="387383"/>
                    <a:pt x="710202" y="387383"/>
                  </a:cubicBezTo>
                  <a:lnTo>
                    <a:pt x="64565" y="387383"/>
                  </a:lnTo>
                  <a:cubicBezTo>
                    <a:pt x="28907" y="387383"/>
                    <a:pt x="0" y="358476"/>
                    <a:pt x="0" y="322818"/>
                  </a:cubicBezTo>
                  <a:lnTo>
                    <a:pt x="0" y="6456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530" tIns="26530" rIns="26530" bIns="2653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VA (19.41%)</a:t>
              </a: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FAA12552-8B0E-94A3-F4BC-EF1891BA5F72}"/>
                </a:ext>
              </a:extLst>
            </p:cNvPr>
            <p:cNvSpPr/>
            <p:nvPr/>
          </p:nvSpPr>
          <p:spPr>
            <a:xfrm>
              <a:off x="4683172" y="4942267"/>
              <a:ext cx="774767" cy="387383"/>
            </a:xfrm>
            <a:custGeom>
              <a:avLst/>
              <a:gdLst>
                <a:gd name="connsiteX0" fmla="*/ 0 w 774767"/>
                <a:gd name="connsiteY0" fmla="*/ 64565 h 387383"/>
                <a:gd name="connsiteX1" fmla="*/ 64565 w 774767"/>
                <a:gd name="connsiteY1" fmla="*/ 0 h 387383"/>
                <a:gd name="connsiteX2" fmla="*/ 710202 w 774767"/>
                <a:gd name="connsiteY2" fmla="*/ 0 h 387383"/>
                <a:gd name="connsiteX3" fmla="*/ 774767 w 774767"/>
                <a:gd name="connsiteY3" fmla="*/ 64565 h 387383"/>
                <a:gd name="connsiteX4" fmla="*/ 774767 w 774767"/>
                <a:gd name="connsiteY4" fmla="*/ 322818 h 387383"/>
                <a:gd name="connsiteX5" fmla="*/ 710202 w 774767"/>
                <a:gd name="connsiteY5" fmla="*/ 387383 h 387383"/>
                <a:gd name="connsiteX6" fmla="*/ 64565 w 774767"/>
                <a:gd name="connsiteY6" fmla="*/ 387383 h 387383"/>
                <a:gd name="connsiteX7" fmla="*/ 0 w 774767"/>
                <a:gd name="connsiteY7" fmla="*/ 322818 h 387383"/>
                <a:gd name="connsiteX8" fmla="*/ 0 w 774767"/>
                <a:gd name="connsiteY8" fmla="*/ 64565 h 38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4767" h="387383">
                  <a:moveTo>
                    <a:pt x="0" y="64565"/>
                  </a:moveTo>
                  <a:cubicBezTo>
                    <a:pt x="0" y="28907"/>
                    <a:pt x="28907" y="0"/>
                    <a:pt x="64565" y="0"/>
                  </a:cubicBezTo>
                  <a:lnTo>
                    <a:pt x="710202" y="0"/>
                  </a:lnTo>
                  <a:cubicBezTo>
                    <a:pt x="745860" y="0"/>
                    <a:pt x="774767" y="28907"/>
                    <a:pt x="774767" y="64565"/>
                  </a:cubicBezTo>
                  <a:lnTo>
                    <a:pt x="774767" y="322818"/>
                  </a:lnTo>
                  <a:cubicBezTo>
                    <a:pt x="774767" y="358476"/>
                    <a:pt x="745860" y="387383"/>
                    <a:pt x="710202" y="387383"/>
                  </a:cubicBezTo>
                  <a:lnTo>
                    <a:pt x="64565" y="387383"/>
                  </a:lnTo>
                  <a:cubicBezTo>
                    <a:pt x="28907" y="387383"/>
                    <a:pt x="0" y="358476"/>
                    <a:pt x="0" y="322818"/>
                  </a:cubicBezTo>
                  <a:lnTo>
                    <a:pt x="0" y="6456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530" tIns="26530" rIns="26530" bIns="2653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NC (10.68%)</a:t>
              </a: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BBD4F22F-6D7F-186A-79C3-E92D7254A037}"/>
                </a:ext>
              </a:extLst>
            </p:cNvPr>
            <p:cNvSpPr/>
            <p:nvPr/>
          </p:nvSpPr>
          <p:spPr>
            <a:xfrm>
              <a:off x="6708850" y="1818560"/>
              <a:ext cx="987820" cy="387383"/>
            </a:xfrm>
            <a:custGeom>
              <a:avLst/>
              <a:gdLst>
                <a:gd name="connsiteX0" fmla="*/ 0 w 987820"/>
                <a:gd name="connsiteY0" fmla="*/ 64565 h 387383"/>
                <a:gd name="connsiteX1" fmla="*/ 64565 w 987820"/>
                <a:gd name="connsiteY1" fmla="*/ 0 h 387383"/>
                <a:gd name="connsiteX2" fmla="*/ 923255 w 987820"/>
                <a:gd name="connsiteY2" fmla="*/ 0 h 387383"/>
                <a:gd name="connsiteX3" fmla="*/ 987820 w 987820"/>
                <a:gd name="connsiteY3" fmla="*/ 64565 h 387383"/>
                <a:gd name="connsiteX4" fmla="*/ 987820 w 987820"/>
                <a:gd name="connsiteY4" fmla="*/ 322818 h 387383"/>
                <a:gd name="connsiteX5" fmla="*/ 923255 w 987820"/>
                <a:gd name="connsiteY5" fmla="*/ 387383 h 387383"/>
                <a:gd name="connsiteX6" fmla="*/ 64565 w 987820"/>
                <a:gd name="connsiteY6" fmla="*/ 387383 h 387383"/>
                <a:gd name="connsiteX7" fmla="*/ 0 w 987820"/>
                <a:gd name="connsiteY7" fmla="*/ 322818 h 387383"/>
                <a:gd name="connsiteX8" fmla="*/ 0 w 987820"/>
                <a:gd name="connsiteY8" fmla="*/ 64565 h 38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7820" h="387383">
                  <a:moveTo>
                    <a:pt x="0" y="64565"/>
                  </a:moveTo>
                  <a:cubicBezTo>
                    <a:pt x="0" y="28907"/>
                    <a:pt x="28907" y="0"/>
                    <a:pt x="64565" y="0"/>
                  </a:cubicBezTo>
                  <a:lnTo>
                    <a:pt x="923255" y="0"/>
                  </a:lnTo>
                  <a:cubicBezTo>
                    <a:pt x="958913" y="0"/>
                    <a:pt x="987820" y="28907"/>
                    <a:pt x="987820" y="64565"/>
                  </a:cubicBezTo>
                  <a:lnTo>
                    <a:pt x="987820" y="322818"/>
                  </a:lnTo>
                  <a:cubicBezTo>
                    <a:pt x="987820" y="358476"/>
                    <a:pt x="958913" y="387383"/>
                    <a:pt x="923255" y="387383"/>
                  </a:cubicBezTo>
                  <a:lnTo>
                    <a:pt x="64565" y="387383"/>
                  </a:lnTo>
                  <a:cubicBezTo>
                    <a:pt x="28907" y="387383"/>
                    <a:pt x="0" y="358476"/>
                    <a:pt x="0" y="322818"/>
                  </a:cubicBezTo>
                  <a:lnTo>
                    <a:pt x="0" y="64565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530" tIns="26530" rIns="26530" bIns="2653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Recreational (55%)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DB71D3C-C8C0-66CE-E9AA-F9D2B6C19EB7}"/>
              </a:ext>
            </a:extLst>
          </p:cNvPr>
          <p:cNvSpPr txBox="1"/>
          <p:nvPr/>
        </p:nvSpPr>
        <p:spPr>
          <a:xfrm>
            <a:off x="118024" y="3137"/>
            <a:ext cx="2859164" cy="1191816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Simple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Gulf of Mexico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Greater amberjack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 type, 1 split, 2 end holders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B8E747-CA9A-A1BE-06FE-0B050DA3F1B9}"/>
              </a:ext>
            </a:extLst>
          </p:cNvPr>
          <p:cNvSpPr txBox="1"/>
          <p:nvPr/>
        </p:nvSpPr>
        <p:spPr>
          <a:xfrm>
            <a:off x="4651651" y="3137"/>
            <a:ext cx="3160795" cy="1191816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Intermediate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Mid-Atlantic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Black sea bass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 types, 2 splits, 12 end holders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70C6AE-8D27-FF40-5632-550DB6F5D796}"/>
              </a:ext>
            </a:extLst>
          </p:cNvPr>
          <p:cNvSpPr txBox="1"/>
          <p:nvPr/>
        </p:nvSpPr>
        <p:spPr>
          <a:xfrm>
            <a:off x="-36090" y="4707503"/>
            <a:ext cx="3167393" cy="1191816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Complex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New England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GOM Atlantic cod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5 types, 5 splits, 6+ end holders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26B312A-33BC-7FC8-274D-7A0DE7693955}"/>
              </a:ext>
            </a:extLst>
          </p:cNvPr>
          <p:cNvGraphicFramePr/>
          <p:nvPr/>
        </p:nvGraphicFramePr>
        <p:xfrm>
          <a:off x="425872" y="413584"/>
          <a:ext cx="2069696" cy="2621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9" name="Freeform 38">
            <a:extLst>
              <a:ext uri="{FF2B5EF4-FFF2-40B4-BE49-F238E27FC236}">
                <a16:creationId xmlns:a16="http://schemas.microsoft.com/office/drawing/2014/main" id="{DA43AF1A-D8D7-26C2-69C8-E0DB7B73AB7A}"/>
              </a:ext>
            </a:extLst>
          </p:cNvPr>
          <p:cNvSpPr/>
          <p:nvPr/>
        </p:nvSpPr>
        <p:spPr>
          <a:xfrm>
            <a:off x="3708230" y="5771193"/>
            <a:ext cx="1235559" cy="21443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07217"/>
                </a:lnTo>
                <a:lnTo>
                  <a:pt x="1235559" y="107217"/>
                </a:lnTo>
                <a:lnTo>
                  <a:pt x="1235559" y="21443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4F15DBE3-D899-DD2A-619D-BBFD4E815101}"/>
              </a:ext>
            </a:extLst>
          </p:cNvPr>
          <p:cNvSpPr/>
          <p:nvPr/>
        </p:nvSpPr>
        <p:spPr>
          <a:xfrm>
            <a:off x="3662510" y="5771193"/>
            <a:ext cx="91440" cy="21443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1443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CBCF3D81-8430-B81E-495A-826C9259AA89}"/>
              </a:ext>
            </a:extLst>
          </p:cNvPr>
          <p:cNvSpPr/>
          <p:nvPr/>
        </p:nvSpPr>
        <p:spPr>
          <a:xfrm>
            <a:off x="2472671" y="6496191"/>
            <a:ext cx="617779" cy="21443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07217"/>
                </a:lnTo>
                <a:lnTo>
                  <a:pt x="617779" y="107217"/>
                </a:lnTo>
                <a:lnTo>
                  <a:pt x="617779" y="21443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85F85E09-D6DD-A0E6-ADF5-D0688845A67F}"/>
              </a:ext>
            </a:extLst>
          </p:cNvPr>
          <p:cNvSpPr/>
          <p:nvPr/>
        </p:nvSpPr>
        <p:spPr>
          <a:xfrm>
            <a:off x="2660854" y="8002292"/>
            <a:ext cx="143335" cy="48718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87185"/>
                </a:lnTo>
                <a:lnTo>
                  <a:pt x="143335" y="48718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A08BBAB-40DC-61C7-BEFD-9BD111B4E2D0}"/>
              </a:ext>
            </a:extLst>
          </p:cNvPr>
          <p:cNvSpPr/>
          <p:nvPr/>
        </p:nvSpPr>
        <p:spPr>
          <a:xfrm>
            <a:off x="1854891" y="7221189"/>
            <a:ext cx="1214412" cy="27054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63323"/>
                </a:lnTo>
                <a:lnTo>
                  <a:pt x="1214412" y="163323"/>
                </a:lnTo>
                <a:lnTo>
                  <a:pt x="1214412" y="270541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F6496429-D79F-B01B-D9F2-508F38F3F4C5}"/>
              </a:ext>
            </a:extLst>
          </p:cNvPr>
          <p:cNvSpPr/>
          <p:nvPr/>
        </p:nvSpPr>
        <p:spPr>
          <a:xfrm>
            <a:off x="1331816" y="8004503"/>
            <a:ext cx="91440" cy="93480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05802" y="0"/>
                </a:moveTo>
                <a:lnTo>
                  <a:pt x="105802" y="934808"/>
                </a:lnTo>
                <a:lnTo>
                  <a:pt x="45720" y="934808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4C2FC41F-EE96-E904-ADD3-E598385C38E4}"/>
              </a:ext>
            </a:extLst>
          </p:cNvPr>
          <p:cNvSpPr/>
          <p:nvPr/>
        </p:nvSpPr>
        <p:spPr>
          <a:xfrm>
            <a:off x="1437619" y="8004503"/>
            <a:ext cx="124556" cy="4749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74980"/>
                </a:lnTo>
                <a:lnTo>
                  <a:pt x="124556" y="47498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BF14674-EFD7-3837-BE64-AE2848C421ED}"/>
              </a:ext>
            </a:extLst>
          </p:cNvPr>
          <p:cNvSpPr/>
          <p:nvPr/>
        </p:nvSpPr>
        <p:spPr>
          <a:xfrm>
            <a:off x="1330604" y="8004503"/>
            <a:ext cx="91440" cy="32852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05802" y="0"/>
                </a:moveTo>
                <a:lnTo>
                  <a:pt x="105802" y="328521"/>
                </a:lnTo>
                <a:lnTo>
                  <a:pt x="45720" y="328521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7953AFD2-538A-EB04-C870-C08BA93D446D}"/>
              </a:ext>
            </a:extLst>
          </p:cNvPr>
          <p:cNvSpPr/>
          <p:nvPr/>
        </p:nvSpPr>
        <p:spPr>
          <a:xfrm>
            <a:off x="1621625" y="7221189"/>
            <a:ext cx="233265" cy="27275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33265" y="0"/>
                </a:moveTo>
                <a:lnTo>
                  <a:pt x="233265" y="165534"/>
                </a:lnTo>
                <a:lnTo>
                  <a:pt x="0" y="165534"/>
                </a:lnTo>
                <a:lnTo>
                  <a:pt x="0" y="272752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16E93239-F341-6C2E-94FB-18C0DD087BFB}"/>
              </a:ext>
            </a:extLst>
          </p:cNvPr>
          <p:cNvSpPr/>
          <p:nvPr/>
        </p:nvSpPr>
        <p:spPr>
          <a:xfrm>
            <a:off x="1854891" y="6496191"/>
            <a:ext cx="617779" cy="21443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617779" y="0"/>
                </a:moveTo>
                <a:lnTo>
                  <a:pt x="617779" y="107217"/>
                </a:lnTo>
                <a:lnTo>
                  <a:pt x="0" y="107217"/>
                </a:lnTo>
                <a:lnTo>
                  <a:pt x="0" y="21443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0C17095B-7ABA-64A1-6F40-29F89DDB9253}"/>
              </a:ext>
            </a:extLst>
          </p:cNvPr>
          <p:cNvSpPr/>
          <p:nvPr/>
        </p:nvSpPr>
        <p:spPr>
          <a:xfrm>
            <a:off x="2472671" y="5771193"/>
            <a:ext cx="1235559" cy="21443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235559" y="0"/>
                </a:moveTo>
                <a:lnTo>
                  <a:pt x="1235559" y="107217"/>
                </a:lnTo>
                <a:lnTo>
                  <a:pt x="0" y="107217"/>
                </a:lnTo>
                <a:lnTo>
                  <a:pt x="0" y="21443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43674C1E-DABC-A209-92C0-E212A86ED805}"/>
              </a:ext>
            </a:extLst>
          </p:cNvPr>
          <p:cNvSpPr/>
          <p:nvPr/>
        </p:nvSpPr>
        <p:spPr>
          <a:xfrm>
            <a:off x="3197668" y="5260631"/>
            <a:ext cx="1021123" cy="510561"/>
          </a:xfrm>
          <a:custGeom>
            <a:avLst/>
            <a:gdLst>
              <a:gd name="connsiteX0" fmla="*/ 0 w 1021123"/>
              <a:gd name="connsiteY0" fmla="*/ 85095 h 510561"/>
              <a:gd name="connsiteX1" fmla="*/ 85095 w 1021123"/>
              <a:gd name="connsiteY1" fmla="*/ 0 h 510561"/>
              <a:gd name="connsiteX2" fmla="*/ 936028 w 1021123"/>
              <a:gd name="connsiteY2" fmla="*/ 0 h 510561"/>
              <a:gd name="connsiteX3" fmla="*/ 1021123 w 1021123"/>
              <a:gd name="connsiteY3" fmla="*/ 85095 h 510561"/>
              <a:gd name="connsiteX4" fmla="*/ 1021123 w 1021123"/>
              <a:gd name="connsiteY4" fmla="*/ 425466 h 510561"/>
              <a:gd name="connsiteX5" fmla="*/ 936028 w 1021123"/>
              <a:gd name="connsiteY5" fmla="*/ 510561 h 510561"/>
              <a:gd name="connsiteX6" fmla="*/ 85095 w 1021123"/>
              <a:gd name="connsiteY6" fmla="*/ 510561 h 510561"/>
              <a:gd name="connsiteX7" fmla="*/ 0 w 1021123"/>
              <a:gd name="connsiteY7" fmla="*/ 425466 h 510561"/>
              <a:gd name="connsiteX8" fmla="*/ 0 w 1021123"/>
              <a:gd name="connsiteY8" fmla="*/ 85095 h 51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1123" h="510561">
                <a:moveTo>
                  <a:pt x="0" y="85095"/>
                </a:moveTo>
                <a:cubicBezTo>
                  <a:pt x="0" y="38098"/>
                  <a:pt x="38098" y="0"/>
                  <a:pt x="85095" y="0"/>
                </a:cubicBezTo>
                <a:lnTo>
                  <a:pt x="936028" y="0"/>
                </a:lnTo>
                <a:cubicBezTo>
                  <a:pt x="983025" y="0"/>
                  <a:pt x="1021123" y="38098"/>
                  <a:pt x="1021123" y="85095"/>
                </a:cubicBezTo>
                <a:lnTo>
                  <a:pt x="1021123" y="425466"/>
                </a:lnTo>
                <a:cubicBezTo>
                  <a:pt x="1021123" y="472463"/>
                  <a:pt x="983025" y="510561"/>
                  <a:pt x="936028" y="510561"/>
                </a:cubicBezTo>
                <a:lnTo>
                  <a:pt x="85095" y="510561"/>
                </a:lnTo>
                <a:cubicBezTo>
                  <a:pt x="38098" y="510561"/>
                  <a:pt x="0" y="472463"/>
                  <a:pt x="0" y="425466"/>
                </a:cubicBezTo>
                <a:lnTo>
                  <a:pt x="0" y="85095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2544" tIns="32544" rIns="32544" bIns="3254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b="1" kern="1200" dirty="0">
                <a:latin typeface="Arial" panose="020B0604020202020204" pitchFamily="34" charset="0"/>
                <a:cs typeface="Arial" panose="020B0604020202020204" pitchFamily="34" charset="0"/>
              </a:rPr>
              <a:t>Catch</a:t>
            </a:r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62C11340-39E1-DA84-0C3B-9FCED8969513}"/>
              </a:ext>
            </a:extLst>
          </p:cNvPr>
          <p:cNvSpPr/>
          <p:nvPr/>
        </p:nvSpPr>
        <p:spPr>
          <a:xfrm>
            <a:off x="1862843" y="5985629"/>
            <a:ext cx="1189839" cy="510561"/>
          </a:xfrm>
          <a:custGeom>
            <a:avLst/>
            <a:gdLst>
              <a:gd name="connsiteX0" fmla="*/ 0 w 1021123"/>
              <a:gd name="connsiteY0" fmla="*/ 85095 h 510561"/>
              <a:gd name="connsiteX1" fmla="*/ 85095 w 1021123"/>
              <a:gd name="connsiteY1" fmla="*/ 0 h 510561"/>
              <a:gd name="connsiteX2" fmla="*/ 936028 w 1021123"/>
              <a:gd name="connsiteY2" fmla="*/ 0 h 510561"/>
              <a:gd name="connsiteX3" fmla="*/ 1021123 w 1021123"/>
              <a:gd name="connsiteY3" fmla="*/ 85095 h 510561"/>
              <a:gd name="connsiteX4" fmla="*/ 1021123 w 1021123"/>
              <a:gd name="connsiteY4" fmla="*/ 425466 h 510561"/>
              <a:gd name="connsiteX5" fmla="*/ 936028 w 1021123"/>
              <a:gd name="connsiteY5" fmla="*/ 510561 h 510561"/>
              <a:gd name="connsiteX6" fmla="*/ 85095 w 1021123"/>
              <a:gd name="connsiteY6" fmla="*/ 510561 h 510561"/>
              <a:gd name="connsiteX7" fmla="*/ 0 w 1021123"/>
              <a:gd name="connsiteY7" fmla="*/ 425466 h 510561"/>
              <a:gd name="connsiteX8" fmla="*/ 0 w 1021123"/>
              <a:gd name="connsiteY8" fmla="*/ 85095 h 51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1123" h="510561">
                <a:moveTo>
                  <a:pt x="0" y="85095"/>
                </a:moveTo>
                <a:cubicBezTo>
                  <a:pt x="0" y="38098"/>
                  <a:pt x="38098" y="0"/>
                  <a:pt x="85095" y="0"/>
                </a:cubicBezTo>
                <a:lnTo>
                  <a:pt x="936028" y="0"/>
                </a:lnTo>
                <a:cubicBezTo>
                  <a:pt x="983025" y="0"/>
                  <a:pt x="1021123" y="38098"/>
                  <a:pt x="1021123" y="85095"/>
                </a:cubicBezTo>
                <a:lnTo>
                  <a:pt x="1021123" y="425466"/>
                </a:lnTo>
                <a:cubicBezTo>
                  <a:pt x="1021123" y="472463"/>
                  <a:pt x="983025" y="510561"/>
                  <a:pt x="936028" y="510561"/>
                </a:cubicBezTo>
                <a:lnTo>
                  <a:pt x="85095" y="510561"/>
                </a:lnTo>
                <a:cubicBezTo>
                  <a:pt x="38098" y="510561"/>
                  <a:pt x="0" y="472463"/>
                  <a:pt x="0" y="425466"/>
                </a:cubicBezTo>
                <a:lnTo>
                  <a:pt x="0" y="85095"/>
                </a:lnTo>
                <a:close/>
              </a:path>
            </a:pathLst>
          </a:custGeom>
          <a:solidFill>
            <a:srgbClr val="AFABA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2544" tIns="32544" rIns="32544" bIns="3254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Arial" panose="020B0604020202020204" pitchFamily="34" charset="0"/>
                <a:cs typeface="Arial" panose="020B0604020202020204" pitchFamily="34" charset="0"/>
              </a:rPr>
              <a:t>Remainder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C9CCFF57-BBEA-5ECF-9AC1-B99F8A9A09FE}"/>
              </a:ext>
            </a:extLst>
          </p:cNvPr>
          <p:cNvSpPr/>
          <p:nvPr/>
        </p:nvSpPr>
        <p:spPr>
          <a:xfrm>
            <a:off x="1344329" y="6710627"/>
            <a:ext cx="1021123" cy="510561"/>
          </a:xfrm>
          <a:custGeom>
            <a:avLst/>
            <a:gdLst>
              <a:gd name="connsiteX0" fmla="*/ 0 w 1021123"/>
              <a:gd name="connsiteY0" fmla="*/ 85095 h 510561"/>
              <a:gd name="connsiteX1" fmla="*/ 85095 w 1021123"/>
              <a:gd name="connsiteY1" fmla="*/ 0 h 510561"/>
              <a:gd name="connsiteX2" fmla="*/ 936028 w 1021123"/>
              <a:gd name="connsiteY2" fmla="*/ 0 h 510561"/>
              <a:gd name="connsiteX3" fmla="*/ 1021123 w 1021123"/>
              <a:gd name="connsiteY3" fmla="*/ 85095 h 510561"/>
              <a:gd name="connsiteX4" fmla="*/ 1021123 w 1021123"/>
              <a:gd name="connsiteY4" fmla="*/ 425466 h 510561"/>
              <a:gd name="connsiteX5" fmla="*/ 936028 w 1021123"/>
              <a:gd name="connsiteY5" fmla="*/ 510561 h 510561"/>
              <a:gd name="connsiteX6" fmla="*/ 85095 w 1021123"/>
              <a:gd name="connsiteY6" fmla="*/ 510561 h 510561"/>
              <a:gd name="connsiteX7" fmla="*/ 0 w 1021123"/>
              <a:gd name="connsiteY7" fmla="*/ 425466 h 510561"/>
              <a:gd name="connsiteX8" fmla="*/ 0 w 1021123"/>
              <a:gd name="connsiteY8" fmla="*/ 85095 h 51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1123" h="510561">
                <a:moveTo>
                  <a:pt x="0" y="85095"/>
                </a:moveTo>
                <a:cubicBezTo>
                  <a:pt x="0" y="38098"/>
                  <a:pt x="38098" y="0"/>
                  <a:pt x="85095" y="0"/>
                </a:cubicBezTo>
                <a:lnTo>
                  <a:pt x="936028" y="0"/>
                </a:lnTo>
                <a:cubicBezTo>
                  <a:pt x="983025" y="0"/>
                  <a:pt x="1021123" y="38098"/>
                  <a:pt x="1021123" y="85095"/>
                </a:cubicBezTo>
                <a:lnTo>
                  <a:pt x="1021123" y="425466"/>
                </a:lnTo>
                <a:cubicBezTo>
                  <a:pt x="1021123" y="472463"/>
                  <a:pt x="983025" y="510561"/>
                  <a:pt x="936028" y="510561"/>
                </a:cubicBezTo>
                <a:lnTo>
                  <a:pt x="85095" y="510561"/>
                </a:lnTo>
                <a:cubicBezTo>
                  <a:pt x="38098" y="510561"/>
                  <a:pt x="0" y="472463"/>
                  <a:pt x="0" y="425466"/>
                </a:cubicBezTo>
                <a:lnTo>
                  <a:pt x="0" y="85095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2544" tIns="32544" rIns="32544" bIns="3254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Arial" panose="020B0604020202020204" pitchFamily="34" charset="0"/>
                <a:cs typeface="Arial" panose="020B0604020202020204" pitchFamily="34" charset="0"/>
              </a:rPr>
              <a:t>Commercial (62.5%)</a:t>
            </a: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87EEF7FE-061A-7BB8-0F90-2714DF1A05F4}"/>
              </a:ext>
            </a:extLst>
          </p:cNvPr>
          <p:cNvSpPr/>
          <p:nvPr/>
        </p:nvSpPr>
        <p:spPr>
          <a:xfrm>
            <a:off x="1111063" y="7493941"/>
            <a:ext cx="1021123" cy="510561"/>
          </a:xfrm>
          <a:custGeom>
            <a:avLst/>
            <a:gdLst>
              <a:gd name="connsiteX0" fmla="*/ 0 w 1021123"/>
              <a:gd name="connsiteY0" fmla="*/ 85095 h 510561"/>
              <a:gd name="connsiteX1" fmla="*/ 85095 w 1021123"/>
              <a:gd name="connsiteY1" fmla="*/ 0 h 510561"/>
              <a:gd name="connsiteX2" fmla="*/ 936028 w 1021123"/>
              <a:gd name="connsiteY2" fmla="*/ 0 h 510561"/>
              <a:gd name="connsiteX3" fmla="*/ 1021123 w 1021123"/>
              <a:gd name="connsiteY3" fmla="*/ 85095 h 510561"/>
              <a:gd name="connsiteX4" fmla="*/ 1021123 w 1021123"/>
              <a:gd name="connsiteY4" fmla="*/ 425466 h 510561"/>
              <a:gd name="connsiteX5" fmla="*/ 936028 w 1021123"/>
              <a:gd name="connsiteY5" fmla="*/ 510561 h 510561"/>
              <a:gd name="connsiteX6" fmla="*/ 85095 w 1021123"/>
              <a:gd name="connsiteY6" fmla="*/ 510561 h 510561"/>
              <a:gd name="connsiteX7" fmla="*/ 0 w 1021123"/>
              <a:gd name="connsiteY7" fmla="*/ 425466 h 510561"/>
              <a:gd name="connsiteX8" fmla="*/ 0 w 1021123"/>
              <a:gd name="connsiteY8" fmla="*/ 85095 h 51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1123" h="510561">
                <a:moveTo>
                  <a:pt x="0" y="85095"/>
                </a:moveTo>
                <a:cubicBezTo>
                  <a:pt x="0" y="38098"/>
                  <a:pt x="38098" y="0"/>
                  <a:pt x="85095" y="0"/>
                </a:cubicBezTo>
                <a:lnTo>
                  <a:pt x="936028" y="0"/>
                </a:lnTo>
                <a:cubicBezTo>
                  <a:pt x="983025" y="0"/>
                  <a:pt x="1021123" y="38098"/>
                  <a:pt x="1021123" y="85095"/>
                </a:cubicBezTo>
                <a:lnTo>
                  <a:pt x="1021123" y="425466"/>
                </a:lnTo>
                <a:cubicBezTo>
                  <a:pt x="1021123" y="472463"/>
                  <a:pt x="983025" y="510561"/>
                  <a:pt x="936028" y="510561"/>
                </a:cubicBezTo>
                <a:lnTo>
                  <a:pt x="85095" y="510561"/>
                </a:lnTo>
                <a:cubicBezTo>
                  <a:pt x="38098" y="510561"/>
                  <a:pt x="0" y="472463"/>
                  <a:pt x="0" y="425466"/>
                </a:cubicBezTo>
                <a:lnTo>
                  <a:pt x="0" y="85095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2544" tIns="32544" rIns="32544" bIns="3254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Arial" panose="020B0604020202020204" pitchFamily="34" charset="0"/>
                <a:cs typeface="Arial" panose="020B0604020202020204" pitchFamily="34" charset="0"/>
              </a:rPr>
              <a:t>Common pool</a:t>
            </a: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BE94DDF6-304C-286C-D405-669DFFDD70D0}"/>
              </a:ext>
            </a:extLst>
          </p:cNvPr>
          <p:cNvSpPr/>
          <p:nvPr/>
        </p:nvSpPr>
        <p:spPr>
          <a:xfrm>
            <a:off x="1562175" y="8224203"/>
            <a:ext cx="1021123" cy="510561"/>
          </a:xfrm>
          <a:custGeom>
            <a:avLst/>
            <a:gdLst>
              <a:gd name="connsiteX0" fmla="*/ 0 w 1021123"/>
              <a:gd name="connsiteY0" fmla="*/ 85095 h 510561"/>
              <a:gd name="connsiteX1" fmla="*/ 85095 w 1021123"/>
              <a:gd name="connsiteY1" fmla="*/ 0 h 510561"/>
              <a:gd name="connsiteX2" fmla="*/ 936028 w 1021123"/>
              <a:gd name="connsiteY2" fmla="*/ 0 h 510561"/>
              <a:gd name="connsiteX3" fmla="*/ 1021123 w 1021123"/>
              <a:gd name="connsiteY3" fmla="*/ 85095 h 510561"/>
              <a:gd name="connsiteX4" fmla="*/ 1021123 w 1021123"/>
              <a:gd name="connsiteY4" fmla="*/ 425466 h 510561"/>
              <a:gd name="connsiteX5" fmla="*/ 936028 w 1021123"/>
              <a:gd name="connsiteY5" fmla="*/ 510561 h 510561"/>
              <a:gd name="connsiteX6" fmla="*/ 85095 w 1021123"/>
              <a:gd name="connsiteY6" fmla="*/ 510561 h 510561"/>
              <a:gd name="connsiteX7" fmla="*/ 0 w 1021123"/>
              <a:gd name="connsiteY7" fmla="*/ 425466 h 510561"/>
              <a:gd name="connsiteX8" fmla="*/ 0 w 1021123"/>
              <a:gd name="connsiteY8" fmla="*/ 85095 h 51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1123" h="510561">
                <a:moveTo>
                  <a:pt x="0" y="85095"/>
                </a:moveTo>
                <a:cubicBezTo>
                  <a:pt x="0" y="38098"/>
                  <a:pt x="38098" y="0"/>
                  <a:pt x="85095" y="0"/>
                </a:cubicBezTo>
                <a:lnTo>
                  <a:pt x="936028" y="0"/>
                </a:lnTo>
                <a:cubicBezTo>
                  <a:pt x="983025" y="0"/>
                  <a:pt x="1021123" y="38098"/>
                  <a:pt x="1021123" y="85095"/>
                </a:cubicBezTo>
                <a:lnTo>
                  <a:pt x="1021123" y="425466"/>
                </a:lnTo>
                <a:cubicBezTo>
                  <a:pt x="1021123" y="472463"/>
                  <a:pt x="983025" y="510561"/>
                  <a:pt x="936028" y="510561"/>
                </a:cubicBezTo>
                <a:lnTo>
                  <a:pt x="85095" y="510561"/>
                </a:lnTo>
                <a:cubicBezTo>
                  <a:pt x="38098" y="510561"/>
                  <a:pt x="0" y="472463"/>
                  <a:pt x="0" y="425466"/>
                </a:cubicBezTo>
                <a:lnTo>
                  <a:pt x="0" y="8509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2544" tIns="32544" rIns="32544" bIns="3254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Arial" panose="020B0604020202020204" pitchFamily="34" charset="0"/>
                <a:cs typeface="Arial" panose="020B0604020202020204" pitchFamily="34" charset="0"/>
              </a:rPr>
              <a:t>Trimester 2 (33%)</a:t>
            </a:r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D1D52CE4-48B1-64CB-B784-2899674288E8}"/>
              </a:ext>
            </a:extLst>
          </p:cNvPr>
          <p:cNvSpPr/>
          <p:nvPr/>
        </p:nvSpPr>
        <p:spPr>
          <a:xfrm>
            <a:off x="2558741" y="7491730"/>
            <a:ext cx="1021123" cy="510561"/>
          </a:xfrm>
          <a:custGeom>
            <a:avLst/>
            <a:gdLst>
              <a:gd name="connsiteX0" fmla="*/ 0 w 1021123"/>
              <a:gd name="connsiteY0" fmla="*/ 85095 h 510561"/>
              <a:gd name="connsiteX1" fmla="*/ 85095 w 1021123"/>
              <a:gd name="connsiteY1" fmla="*/ 0 h 510561"/>
              <a:gd name="connsiteX2" fmla="*/ 936028 w 1021123"/>
              <a:gd name="connsiteY2" fmla="*/ 0 h 510561"/>
              <a:gd name="connsiteX3" fmla="*/ 1021123 w 1021123"/>
              <a:gd name="connsiteY3" fmla="*/ 85095 h 510561"/>
              <a:gd name="connsiteX4" fmla="*/ 1021123 w 1021123"/>
              <a:gd name="connsiteY4" fmla="*/ 425466 h 510561"/>
              <a:gd name="connsiteX5" fmla="*/ 936028 w 1021123"/>
              <a:gd name="connsiteY5" fmla="*/ 510561 h 510561"/>
              <a:gd name="connsiteX6" fmla="*/ 85095 w 1021123"/>
              <a:gd name="connsiteY6" fmla="*/ 510561 h 510561"/>
              <a:gd name="connsiteX7" fmla="*/ 0 w 1021123"/>
              <a:gd name="connsiteY7" fmla="*/ 425466 h 510561"/>
              <a:gd name="connsiteX8" fmla="*/ 0 w 1021123"/>
              <a:gd name="connsiteY8" fmla="*/ 85095 h 51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1123" h="510561">
                <a:moveTo>
                  <a:pt x="0" y="85095"/>
                </a:moveTo>
                <a:cubicBezTo>
                  <a:pt x="0" y="38098"/>
                  <a:pt x="38098" y="0"/>
                  <a:pt x="85095" y="0"/>
                </a:cubicBezTo>
                <a:lnTo>
                  <a:pt x="936028" y="0"/>
                </a:lnTo>
                <a:cubicBezTo>
                  <a:pt x="983025" y="0"/>
                  <a:pt x="1021123" y="38098"/>
                  <a:pt x="1021123" y="85095"/>
                </a:cubicBezTo>
                <a:lnTo>
                  <a:pt x="1021123" y="425466"/>
                </a:lnTo>
                <a:cubicBezTo>
                  <a:pt x="1021123" y="472463"/>
                  <a:pt x="983025" y="510561"/>
                  <a:pt x="936028" y="510561"/>
                </a:cubicBezTo>
                <a:lnTo>
                  <a:pt x="85095" y="510561"/>
                </a:lnTo>
                <a:cubicBezTo>
                  <a:pt x="38098" y="510561"/>
                  <a:pt x="0" y="472463"/>
                  <a:pt x="0" y="425466"/>
                </a:cubicBezTo>
                <a:lnTo>
                  <a:pt x="0" y="85095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2544" tIns="32544" rIns="32544" bIns="3254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Arial" panose="020B0604020202020204" pitchFamily="34" charset="0"/>
                <a:cs typeface="Arial" panose="020B0604020202020204" pitchFamily="34" charset="0"/>
              </a:rPr>
              <a:t>Sector program</a:t>
            </a:r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B206F411-962D-4BEB-DF39-803198C272AB}"/>
              </a:ext>
            </a:extLst>
          </p:cNvPr>
          <p:cNvSpPr/>
          <p:nvPr/>
        </p:nvSpPr>
        <p:spPr>
          <a:xfrm>
            <a:off x="2804189" y="8108075"/>
            <a:ext cx="1021123" cy="762804"/>
          </a:xfrm>
          <a:custGeom>
            <a:avLst/>
            <a:gdLst>
              <a:gd name="connsiteX0" fmla="*/ 0 w 1021123"/>
              <a:gd name="connsiteY0" fmla="*/ 127137 h 762804"/>
              <a:gd name="connsiteX1" fmla="*/ 127137 w 1021123"/>
              <a:gd name="connsiteY1" fmla="*/ 0 h 762804"/>
              <a:gd name="connsiteX2" fmla="*/ 893986 w 1021123"/>
              <a:gd name="connsiteY2" fmla="*/ 0 h 762804"/>
              <a:gd name="connsiteX3" fmla="*/ 1021123 w 1021123"/>
              <a:gd name="connsiteY3" fmla="*/ 127137 h 762804"/>
              <a:gd name="connsiteX4" fmla="*/ 1021123 w 1021123"/>
              <a:gd name="connsiteY4" fmla="*/ 635667 h 762804"/>
              <a:gd name="connsiteX5" fmla="*/ 893986 w 1021123"/>
              <a:gd name="connsiteY5" fmla="*/ 762804 h 762804"/>
              <a:gd name="connsiteX6" fmla="*/ 127137 w 1021123"/>
              <a:gd name="connsiteY6" fmla="*/ 762804 h 762804"/>
              <a:gd name="connsiteX7" fmla="*/ 0 w 1021123"/>
              <a:gd name="connsiteY7" fmla="*/ 635667 h 762804"/>
              <a:gd name="connsiteX8" fmla="*/ 0 w 1021123"/>
              <a:gd name="connsiteY8" fmla="*/ 127137 h 762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1123" h="762804">
                <a:moveTo>
                  <a:pt x="0" y="127137"/>
                </a:moveTo>
                <a:cubicBezTo>
                  <a:pt x="0" y="56921"/>
                  <a:pt x="56921" y="0"/>
                  <a:pt x="127137" y="0"/>
                </a:cubicBezTo>
                <a:lnTo>
                  <a:pt x="893986" y="0"/>
                </a:lnTo>
                <a:cubicBezTo>
                  <a:pt x="964202" y="0"/>
                  <a:pt x="1021123" y="56921"/>
                  <a:pt x="1021123" y="127137"/>
                </a:cubicBezTo>
                <a:lnTo>
                  <a:pt x="1021123" y="635667"/>
                </a:lnTo>
                <a:cubicBezTo>
                  <a:pt x="1021123" y="705883"/>
                  <a:pt x="964202" y="762804"/>
                  <a:pt x="893986" y="762804"/>
                </a:cubicBezTo>
                <a:lnTo>
                  <a:pt x="127137" y="762804"/>
                </a:lnTo>
                <a:cubicBezTo>
                  <a:pt x="56921" y="762804"/>
                  <a:pt x="0" y="705883"/>
                  <a:pt x="0" y="635667"/>
                </a:cubicBezTo>
                <a:lnTo>
                  <a:pt x="0" y="127137"/>
                </a:lnTo>
                <a:close/>
              </a:path>
            </a:pathLst>
          </a:custGeom>
          <a:solidFill>
            <a:srgbClr val="E2020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4857" tIns="44857" rIns="44857" bIns="44857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Arial" panose="020B0604020202020204" pitchFamily="34" charset="0"/>
                <a:cs typeface="Arial" panose="020B0604020202020204" pitchFamily="34" charset="0"/>
              </a:rPr>
              <a:t>Individual potential sector contributions</a:t>
            </a:r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4E357B2F-8B01-6466-6C15-5CCB29564864}"/>
              </a:ext>
            </a:extLst>
          </p:cNvPr>
          <p:cNvSpPr/>
          <p:nvPr/>
        </p:nvSpPr>
        <p:spPr>
          <a:xfrm>
            <a:off x="2579889" y="6710627"/>
            <a:ext cx="1021123" cy="510561"/>
          </a:xfrm>
          <a:custGeom>
            <a:avLst/>
            <a:gdLst>
              <a:gd name="connsiteX0" fmla="*/ 0 w 1021123"/>
              <a:gd name="connsiteY0" fmla="*/ 85095 h 510561"/>
              <a:gd name="connsiteX1" fmla="*/ 85095 w 1021123"/>
              <a:gd name="connsiteY1" fmla="*/ 0 h 510561"/>
              <a:gd name="connsiteX2" fmla="*/ 936028 w 1021123"/>
              <a:gd name="connsiteY2" fmla="*/ 0 h 510561"/>
              <a:gd name="connsiteX3" fmla="*/ 1021123 w 1021123"/>
              <a:gd name="connsiteY3" fmla="*/ 85095 h 510561"/>
              <a:gd name="connsiteX4" fmla="*/ 1021123 w 1021123"/>
              <a:gd name="connsiteY4" fmla="*/ 425466 h 510561"/>
              <a:gd name="connsiteX5" fmla="*/ 936028 w 1021123"/>
              <a:gd name="connsiteY5" fmla="*/ 510561 h 510561"/>
              <a:gd name="connsiteX6" fmla="*/ 85095 w 1021123"/>
              <a:gd name="connsiteY6" fmla="*/ 510561 h 510561"/>
              <a:gd name="connsiteX7" fmla="*/ 0 w 1021123"/>
              <a:gd name="connsiteY7" fmla="*/ 425466 h 510561"/>
              <a:gd name="connsiteX8" fmla="*/ 0 w 1021123"/>
              <a:gd name="connsiteY8" fmla="*/ 85095 h 51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1123" h="510561">
                <a:moveTo>
                  <a:pt x="0" y="85095"/>
                </a:moveTo>
                <a:cubicBezTo>
                  <a:pt x="0" y="38098"/>
                  <a:pt x="38098" y="0"/>
                  <a:pt x="85095" y="0"/>
                </a:cubicBezTo>
                <a:lnTo>
                  <a:pt x="936028" y="0"/>
                </a:lnTo>
                <a:cubicBezTo>
                  <a:pt x="983025" y="0"/>
                  <a:pt x="1021123" y="38098"/>
                  <a:pt x="1021123" y="85095"/>
                </a:cubicBezTo>
                <a:lnTo>
                  <a:pt x="1021123" y="425466"/>
                </a:lnTo>
                <a:cubicBezTo>
                  <a:pt x="1021123" y="472463"/>
                  <a:pt x="983025" y="510561"/>
                  <a:pt x="936028" y="510561"/>
                </a:cubicBezTo>
                <a:lnTo>
                  <a:pt x="85095" y="510561"/>
                </a:lnTo>
                <a:cubicBezTo>
                  <a:pt x="38098" y="510561"/>
                  <a:pt x="0" y="472463"/>
                  <a:pt x="0" y="425466"/>
                </a:cubicBezTo>
                <a:lnTo>
                  <a:pt x="0" y="85095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2544" tIns="32544" rIns="32544" bIns="3254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Arial" panose="020B0604020202020204" pitchFamily="34" charset="0"/>
                <a:cs typeface="Arial" panose="020B0604020202020204" pitchFamily="34" charset="0"/>
              </a:rPr>
              <a:t>Recreational (37.5%)</a:t>
            </a:r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2E9D3960-CB05-DE4A-874C-29FF29CB3771}"/>
              </a:ext>
            </a:extLst>
          </p:cNvPr>
          <p:cNvSpPr/>
          <p:nvPr/>
        </p:nvSpPr>
        <p:spPr>
          <a:xfrm>
            <a:off x="3255543" y="5985629"/>
            <a:ext cx="1021123" cy="510561"/>
          </a:xfrm>
          <a:custGeom>
            <a:avLst/>
            <a:gdLst>
              <a:gd name="connsiteX0" fmla="*/ 0 w 1021123"/>
              <a:gd name="connsiteY0" fmla="*/ 85095 h 510561"/>
              <a:gd name="connsiteX1" fmla="*/ 85095 w 1021123"/>
              <a:gd name="connsiteY1" fmla="*/ 0 h 510561"/>
              <a:gd name="connsiteX2" fmla="*/ 936028 w 1021123"/>
              <a:gd name="connsiteY2" fmla="*/ 0 h 510561"/>
              <a:gd name="connsiteX3" fmla="*/ 1021123 w 1021123"/>
              <a:gd name="connsiteY3" fmla="*/ 85095 h 510561"/>
              <a:gd name="connsiteX4" fmla="*/ 1021123 w 1021123"/>
              <a:gd name="connsiteY4" fmla="*/ 425466 h 510561"/>
              <a:gd name="connsiteX5" fmla="*/ 936028 w 1021123"/>
              <a:gd name="connsiteY5" fmla="*/ 510561 h 510561"/>
              <a:gd name="connsiteX6" fmla="*/ 85095 w 1021123"/>
              <a:gd name="connsiteY6" fmla="*/ 510561 h 510561"/>
              <a:gd name="connsiteX7" fmla="*/ 0 w 1021123"/>
              <a:gd name="connsiteY7" fmla="*/ 425466 h 510561"/>
              <a:gd name="connsiteX8" fmla="*/ 0 w 1021123"/>
              <a:gd name="connsiteY8" fmla="*/ 85095 h 51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1123" h="510561">
                <a:moveTo>
                  <a:pt x="0" y="85095"/>
                </a:moveTo>
                <a:cubicBezTo>
                  <a:pt x="0" y="38098"/>
                  <a:pt x="38098" y="0"/>
                  <a:pt x="85095" y="0"/>
                </a:cubicBezTo>
                <a:lnTo>
                  <a:pt x="936028" y="0"/>
                </a:lnTo>
                <a:cubicBezTo>
                  <a:pt x="983025" y="0"/>
                  <a:pt x="1021123" y="38098"/>
                  <a:pt x="1021123" y="85095"/>
                </a:cubicBezTo>
                <a:lnTo>
                  <a:pt x="1021123" y="425466"/>
                </a:lnTo>
                <a:cubicBezTo>
                  <a:pt x="1021123" y="472463"/>
                  <a:pt x="983025" y="510561"/>
                  <a:pt x="936028" y="510561"/>
                </a:cubicBezTo>
                <a:lnTo>
                  <a:pt x="85095" y="510561"/>
                </a:lnTo>
                <a:cubicBezTo>
                  <a:pt x="38098" y="510561"/>
                  <a:pt x="0" y="472463"/>
                  <a:pt x="0" y="425466"/>
                </a:cubicBezTo>
                <a:lnTo>
                  <a:pt x="0" y="8509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2544" tIns="32544" rIns="32544" bIns="3254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Arial" panose="020B0604020202020204" pitchFamily="34" charset="0"/>
                <a:cs typeface="Arial" panose="020B0604020202020204" pitchFamily="34" charset="0"/>
              </a:rPr>
              <a:t>Estimated state catch</a:t>
            </a:r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8CD6BEF7-9DD7-7C65-4EB8-31C4E5435B01}"/>
              </a:ext>
            </a:extLst>
          </p:cNvPr>
          <p:cNvSpPr/>
          <p:nvPr/>
        </p:nvSpPr>
        <p:spPr>
          <a:xfrm>
            <a:off x="4433228" y="5985629"/>
            <a:ext cx="1021123" cy="510561"/>
          </a:xfrm>
          <a:custGeom>
            <a:avLst/>
            <a:gdLst>
              <a:gd name="connsiteX0" fmla="*/ 0 w 1021123"/>
              <a:gd name="connsiteY0" fmla="*/ 85095 h 510561"/>
              <a:gd name="connsiteX1" fmla="*/ 85095 w 1021123"/>
              <a:gd name="connsiteY1" fmla="*/ 0 h 510561"/>
              <a:gd name="connsiteX2" fmla="*/ 936028 w 1021123"/>
              <a:gd name="connsiteY2" fmla="*/ 0 h 510561"/>
              <a:gd name="connsiteX3" fmla="*/ 1021123 w 1021123"/>
              <a:gd name="connsiteY3" fmla="*/ 85095 h 510561"/>
              <a:gd name="connsiteX4" fmla="*/ 1021123 w 1021123"/>
              <a:gd name="connsiteY4" fmla="*/ 425466 h 510561"/>
              <a:gd name="connsiteX5" fmla="*/ 936028 w 1021123"/>
              <a:gd name="connsiteY5" fmla="*/ 510561 h 510561"/>
              <a:gd name="connsiteX6" fmla="*/ 85095 w 1021123"/>
              <a:gd name="connsiteY6" fmla="*/ 510561 h 510561"/>
              <a:gd name="connsiteX7" fmla="*/ 0 w 1021123"/>
              <a:gd name="connsiteY7" fmla="*/ 425466 h 510561"/>
              <a:gd name="connsiteX8" fmla="*/ 0 w 1021123"/>
              <a:gd name="connsiteY8" fmla="*/ 85095 h 51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1123" h="510561">
                <a:moveTo>
                  <a:pt x="0" y="85095"/>
                </a:moveTo>
                <a:cubicBezTo>
                  <a:pt x="0" y="38098"/>
                  <a:pt x="38098" y="0"/>
                  <a:pt x="85095" y="0"/>
                </a:cubicBezTo>
                <a:lnTo>
                  <a:pt x="936028" y="0"/>
                </a:lnTo>
                <a:cubicBezTo>
                  <a:pt x="983025" y="0"/>
                  <a:pt x="1021123" y="38098"/>
                  <a:pt x="1021123" y="85095"/>
                </a:cubicBezTo>
                <a:lnTo>
                  <a:pt x="1021123" y="425466"/>
                </a:lnTo>
                <a:cubicBezTo>
                  <a:pt x="1021123" y="472463"/>
                  <a:pt x="983025" y="510561"/>
                  <a:pt x="936028" y="510561"/>
                </a:cubicBezTo>
                <a:lnTo>
                  <a:pt x="85095" y="510561"/>
                </a:lnTo>
                <a:cubicBezTo>
                  <a:pt x="38098" y="510561"/>
                  <a:pt x="0" y="472463"/>
                  <a:pt x="0" y="425466"/>
                </a:cubicBezTo>
                <a:lnTo>
                  <a:pt x="0" y="85095"/>
                </a:lnTo>
                <a:close/>
              </a:path>
            </a:pathLst>
          </a:custGeom>
          <a:solidFill>
            <a:srgbClr val="FFC1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2544" tIns="32544" rIns="32544" bIns="3254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Arial" panose="020B0604020202020204" pitchFamily="34" charset="0"/>
                <a:cs typeface="Arial" panose="020B0604020202020204" pitchFamily="34" charset="0"/>
              </a:rPr>
              <a:t>Estimated incidental catch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E75F8D-A4EC-C90B-E619-EF50F98EDAC4}"/>
              </a:ext>
            </a:extLst>
          </p:cNvPr>
          <p:cNvSpPr txBox="1"/>
          <p:nvPr/>
        </p:nvSpPr>
        <p:spPr>
          <a:xfrm>
            <a:off x="5060605" y="6993299"/>
            <a:ext cx="165622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Allocation type</a:t>
            </a:r>
          </a:p>
          <a:p>
            <a:r>
              <a:rPr lang="en-US" sz="1600" b="1" dirty="0">
                <a:solidFill>
                  <a:srgbClr val="FFC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Set-aside</a:t>
            </a:r>
          </a:p>
          <a:p>
            <a:r>
              <a:rPr lang="en-US" sz="1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Sector</a:t>
            </a:r>
            <a:endParaRPr lang="en-US" sz="1600" b="1" dirty="0">
              <a:solidFill>
                <a:srgbClr val="FFC1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Spatial</a:t>
            </a:r>
          </a:p>
          <a:p>
            <a:r>
              <a:rPr lang="en-US" sz="1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Subsector</a:t>
            </a:r>
          </a:p>
          <a:p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Seasonal</a:t>
            </a:r>
          </a:p>
          <a:p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Catch share</a:t>
            </a:r>
          </a:p>
        </p:txBody>
      </p:sp>
      <p:pic>
        <p:nvPicPr>
          <p:cNvPr id="3074" name="Picture 2" descr="Greater Amberjack | NOAA Fisheries">
            <a:extLst>
              <a:ext uri="{FF2B5EF4-FFF2-40B4-BE49-F238E27FC236}">
                <a16:creationId xmlns:a16="http://schemas.microsoft.com/office/drawing/2014/main" id="{C9892127-4C64-5B73-E995-2C7731D17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49" y="2231319"/>
            <a:ext cx="1905919" cy="1272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lack Sea Bass | NOAA Fisheries">
            <a:extLst>
              <a:ext uri="{FF2B5EF4-FFF2-40B4-BE49-F238E27FC236}">
                <a16:creationId xmlns:a16="http://schemas.microsoft.com/office/drawing/2014/main" id="{07015358-773C-DBE0-6931-7C77C9B5C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309" y="1088066"/>
            <a:ext cx="1480459" cy="98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tlantic Cod | NOAA Fisheries">
            <a:extLst>
              <a:ext uri="{FF2B5EF4-FFF2-40B4-BE49-F238E27FC236}">
                <a16:creationId xmlns:a16="http://schemas.microsoft.com/office/drawing/2014/main" id="{2ED86774-FFB2-CD00-6E53-F1C9631CB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608" y="8782040"/>
            <a:ext cx="2230438" cy="148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3EB165C-31BD-7642-A822-0336D9C5114C}"/>
              </a:ext>
            </a:extLst>
          </p:cNvPr>
          <p:cNvCxnSpPr/>
          <p:nvPr/>
        </p:nvCxnSpPr>
        <p:spPr>
          <a:xfrm flipH="1">
            <a:off x="1270000" y="8333023"/>
            <a:ext cx="1583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2" name="Straight Connector 3071">
            <a:extLst>
              <a:ext uri="{FF2B5EF4-FFF2-40B4-BE49-F238E27FC236}">
                <a16:creationId xmlns:a16="http://schemas.microsoft.com/office/drawing/2014/main" id="{13DA2692-4523-237A-EC0E-2B5D95AFFD89}"/>
              </a:ext>
            </a:extLst>
          </p:cNvPr>
          <p:cNvCxnSpPr/>
          <p:nvPr/>
        </p:nvCxnSpPr>
        <p:spPr>
          <a:xfrm flipH="1">
            <a:off x="1279225" y="8936135"/>
            <a:ext cx="1583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>
            <a:extLst>
              <a:ext uri="{FF2B5EF4-FFF2-40B4-BE49-F238E27FC236}">
                <a16:creationId xmlns:a16="http://schemas.microsoft.com/office/drawing/2014/main" id="{48B5848E-9EB4-9CEF-2331-4EB2B6E3837A}"/>
              </a:ext>
            </a:extLst>
          </p:cNvPr>
          <p:cNvSpPr/>
          <p:nvPr/>
        </p:nvSpPr>
        <p:spPr>
          <a:xfrm>
            <a:off x="298224" y="8077743"/>
            <a:ext cx="1021123" cy="510561"/>
          </a:xfrm>
          <a:custGeom>
            <a:avLst/>
            <a:gdLst>
              <a:gd name="connsiteX0" fmla="*/ 0 w 1021123"/>
              <a:gd name="connsiteY0" fmla="*/ 85095 h 510561"/>
              <a:gd name="connsiteX1" fmla="*/ 85095 w 1021123"/>
              <a:gd name="connsiteY1" fmla="*/ 0 h 510561"/>
              <a:gd name="connsiteX2" fmla="*/ 936028 w 1021123"/>
              <a:gd name="connsiteY2" fmla="*/ 0 h 510561"/>
              <a:gd name="connsiteX3" fmla="*/ 1021123 w 1021123"/>
              <a:gd name="connsiteY3" fmla="*/ 85095 h 510561"/>
              <a:gd name="connsiteX4" fmla="*/ 1021123 w 1021123"/>
              <a:gd name="connsiteY4" fmla="*/ 425466 h 510561"/>
              <a:gd name="connsiteX5" fmla="*/ 936028 w 1021123"/>
              <a:gd name="connsiteY5" fmla="*/ 510561 h 510561"/>
              <a:gd name="connsiteX6" fmla="*/ 85095 w 1021123"/>
              <a:gd name="connsiteY6" fmla="*/ 510561 h 510561"/>
              <a:gd name="connsiteX7" fmla="*/ 0 w 1021123"/>
              <a:gd name="connsiteY7" fmla="*/ 425466 h 510561"/>
              <a:gd name="connsiteX8" fmla="*/ 0 w 1021123"/>
              <a:gd name="connsiteY8" fmla="*/ 85095 h 51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1123" h="510561">
                <a:moveTo>
                  <a:pt x="0" y="85095"/>
                </a:moveTo>
                <a:cubicBezTo>
                  <a:pt x="0" y="38098"/>
                  <a:pt x="38098" y="0"/>
                  <a:pt x="85095" y="0"/>
                </a:cubicBezTo>
                <a:lnTo>
                  <a:pt x="936028" y="0"/>
                </a:lnTo>
                <a:cubicBezTo>
                  <a:pt x="983025" y="0"/>
                  <a:pt x="1021123" y="38098"/>
                  <a:pt x="1021123" y="85095"/>
                </a:cubicBezTo>
                <a:lnTo>
                  <a:pt x="1021123" y="425466"/>
                </a:lnTo>
                <a:cubicBezTo>
                  <a:pt x="1021123" y="472463"/>
                  <a:pt x="983025" y="510561"/>
                  <a:pt x="936028" y="510561"/>
                </a:cubicBezTo>
                <a:lnTo>
                  <a:pt x="85095" y="510561"/>
                </a:lnTo>
                <a:cubicBezTo>
                  <a:pt x="38098" y="510561"/>
                  <a:pt x="0" y="472463"/>
                  <a:pt x="0" y="425466"/>
                </a:cubicBezTo>
                <a:lnTo>
                  <a:pt x="0" y="8509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2544" tIns="32544" rIns="32544" bIns="3254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Arial" panose="020B0604020202020204" pitchFamily="34" charset="0"/>
                <a:cs typeface="Arial" panose="020B0604020202020204" pitchFamily="34" charset="0"/>
              </a:rPr>
              <a:t>Trimester 1 (49%)</a:t>
            </a:r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F2136620-9611-58FC-3490-1180AC20BE83}"/>
              </a:ext>
            </a:extLst>
          </p:cNvPr>
          <p:cNvSpPr/>
          <p:nvPr/>
        </p:nvSpPr>
        <p:spPr>
          <a:xfrm>
            <a:off x="298224" y="8684030"/>
            <a:ext cx="1021123" cy="510561"/>
          </a:xfrm>
          <a:custGeom>
            <a:avLst/>
            <a:gdLst>
              <a:gd name="connsiteX0" fmla="*/ 0 w 1021123"/>
              <a:gd name="connsiteY0" fmla="*/ 85095 h 510561"/>
              <a:gd name="connsiteX1" fmla="*/ 85095 w 1021123"/>
              <a:gd name="connsiteY1" fmla="*/ 0 h 510561"/>
              <a:gd name="connsiteX2" fmla="*/ 936028 w 1021123"/>
              <a:gd name="connsiteY2" fmla="*/ 0 h 510561"/>
              <a:gd name="connsiteX3" fmla="*/ 1021123 w 1021123"/>
              <a:gd name="connsiteY3" fmla="*/ 85095 h 510561"/>
              <a:gd name="connsiteX4" fmla="*/ 1021123 w 1021123"/>
              <a:gd name="connsiteY4" fmla="*/ 425466 h 510561"/>
              <a:gd name="connsiteX5" fmla="*/ 936028 w 1021123"/>
              <a:gd name="connsiteY5" fmla="*/ 510561 h 510561"/>
              <a:gd name="connsiteX6" fmla="*/ 85095 w 1021123"/>
              <a:gd name="connsiteY6" fmla="*/ 510561 h 510561"/>
              <a:gd name="connsiteX7" fmla="*/ 0 w 1021123"/>
              <a:gd name="connsiteY7" fmla="*/ 425466 h 510561"/>
              <a:gd name="connsiteX8" fmla="*/ 0 w 1021123"/>
              <a:gd name="connsiteY8" fmla="*/ 85095 h 51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1123" h="510561">
                <a:moveTo>
                  <a:pt x="0" y="85095"/>
                </a:moveTo>
                <a:cubicBezTo>
                  <a:pt x="0" y="38098"/>
                  <a:pt x="38098" y="0"/>
                  <a:pt x="85095" y="0"/>
                </a:cubicBezTo>
                <a:lnTo>
                  <a:pt x="936028" y="0"/>
                </a:lnTo>
                <a:cubicBezTo>
                  <a:pt x="983025" y="0"/>
                  <a:pt x="1021123" y="38098"/>
                  <a:pt x="1021123" y="85095"/>
                </a:cubicBezTo>
                <a:lnTo>
                  <a:pt x="1021123" y="425466"/>
                </a:lnTo>
                <a:cubicBezTo>
                  <a:pt x="1021123" y="472463"/>
                  <a:pt x="983025" y="510561"/>
                  <a:pt x="936028" y="510561"/>
                </a:cubicBezTo>
                <a:lnTo>
                  <a:pt x="85095" y="510561"/>
                </a:lnTo>
                <a:cubicBezTo>
                  <a:pt x="38098" y="510561"/>
                  <a:pt x="0" y="472463"/>
                  <a:pt x="0" y="425466"/>
                </a:cubicBezTo>
                <a:lnTo>
                  <a:pt x="0" y="8509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2544" tIns="32544" rIns="32544" bIns="3254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Arial" panose="020B0604020202020204" pitchFamily="34" charset="0"/>
                <a:cs typeface="Arial" panose="020B0604020202020204" pitchFamily="34" charset="0"/>
              </a:rPr>
              <a:t>Trimester 3 (18%)</a:t>
            </a:r>
          </a:p>
        </p:txBody>
      </p:sp>
    </p:spTree>
    <p:extLst>
      <p:ext uri="{BB962C8B-B14F-4D97-AF65-F5344CB8AC3E}">
        <p14:creationId xmlns:p14="http://schemas.microsoft.com/office/powerpoint/2010/main" val="3877594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251</TotalTime>
  <Words>471</Words>
  <Application>Microsoft Macintosh PowerPoint</Application>
  <PresentationFormat>Custom</PresentationFormat>
  <Paragraphs>192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Free</dc:creator>
  <cp:lastModifiedBy>Zoe Kitchel</cp:lastModifiedBy>
  <cp:revision>10</cp:revision>
  <dcterms:created xsi:type="dcterms:W3CDTF">2024-10-08T18:30:43Z</dcterms:created>
  <dcterms:modified xsi:type="dcterms:W3CDTF">2025-02-28T21:47:59Z</dcterms:modified>
</cp:coreProperties>
</file>