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DBB"/>
    <a:srgbClr val="923288"/>
    <a:srgbClr val="C66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7"/>
    <p:restoredTop sz="94724"/>
  </p:normalViewPr>
  <p:slideViewPr>
    <p:cSldViewPr snapToGrid="0">
      <p:cViewPr>
        <p:scale>
          <a:sx n="88" d="100"/>
          <a:sy n="88" d="100"/>
        </p:scale>
        <p:origin x="28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6B22-CB79-A5A1-812E-A3C07C745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65409-8A12-05D1-202F-6BBB35078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FCB53-84E9-1893-31BD-8A0F97D0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18B58-877B-9343-54A5-25BB928B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1DB5-7ADC-C6F6-F0C4-04EBFC49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A138-C33A-0647-56AF-9200865F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072D0-EF56-1B1E-87B2-735CF0EDB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E8B3-6C4C-A7CC-F076-E75AB905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A14F-1C8E-76D3-AEC8-2595DBCC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5A07-3D54-88EC-6FAD-885FE424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1B7A8-C479-6F78-3866-012C8EE2E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AB9E6-3E63-7DD8-0221-6A71426B8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7B3D-21CD-FF6B-DAB7-0ABC1EC5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44DF-3BDB-0C87-4E22-4750B5F3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ECFC-47B1-6FE1-A138-DCEA172E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8E08-237C-B43F-C2FD-D7C15905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4263-EB31-71C5-9CFC-DD2F8D1E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FAC9-A2EB-76B1-D511-EC4F8DE0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2F23-CB78-1D1E-7028-D293C4A8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7E-34FF-0F43-97B3-6CC2684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A0F0-3A7C-80E5-86A6-0554378A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C5F11-4A48-44F5-8591-D01F955A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7B35-8C66-1C1E-D3E1-0747C3DD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2238-CE06-67FF-2CA8-A5911916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5EA75-9F79-8B65-55E7-45089FFA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3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145-1428-134C-09DE-87087CA1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8F8D-CEB1-5FA9-7FCC-85F2F840B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B824D-CD7F-C795-1AD6-0512DD121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4E874-5B3C-3739-33BB-EF5ADA47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D4CDB-685C-743B-B97F-5CE3621A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D926-C15F-4CF9-2255-0E6BF6D6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306E-4C72-EEE4-8373-6A966F46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75EA-1028-A183-AE90-BAE3D1DAB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DA872-C212-674F-F786-56987D30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77466-A47E-769A-DBBC-A67EA5798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42203-A2BF-A9D8-CEC7-547D97E30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C2D11-2F08-D073-57AF-D5DAD38A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C2D0C-6571-AEA1-CE15-0C8F3C83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6A4F3-FAFA-5C1F-F96C-B2F949E6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F6AB-90E5-CCFD-F94C-7EBF3924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C765E-1A20-2F25-9DF5-4CC22AAA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AB6D8-8D5D-1B9B-67C2-2F6227B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4575-7F7F-C194-6814-3BD060E8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6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BE37C-B0DB-A83E-521E-DFECEF37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5AAA9-8429-9CB3-46F8-0EE91704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E09FB-8B6B-D630-93E2-E60F90B3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4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6F96-454D-7610-D3CB-E5C54EB4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EEA6-3DBD-896D-5D2E-A0C312EA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E72DC-C876-902F-2635-E0013485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D0CF-A54F-6853-FEE5-6A6751B4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6964-DF6F-788D-C525-918DC760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9AA42-E575-700A-620E-D6B002CC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2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820A-F50F-B5DA-D1E3-EEE93794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8D70B-87E1-ACD7-77D8-C912A6BE1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99EAA-4147-D8A1-6976-B6D34AD82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EBEB3-80F7-5642-4BDC-05326560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6B5E2-4CA1-9E31-82B5-F0835F62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D44A-B95F-DF97-DDC1-4B13B59E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B66A1-E70D-CEE3-4FA9-147AF3B4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F109B-6AF2-EEA3-4B9A-23720E83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B2A5-2324-0E16-1949-CD4D9A21A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1B5AE-5861-274C-A053-3C9288DABB55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EF1F-DFD7-B0E5-6991-D1A2BA1AB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EB55-4709-C7A8-1265-C3C62EFFE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E11E85D-A71D-A5B8-9796-AB06D1D9A33F}"/>
              </a:ext>
            </a:extLst>
          </p:cNvPr>
          <p:cNvSpPr/>
          <p:nvPr/>
        </p:nvSpPr>
        <p:spPr>
          <a:xfrm>
            <a:off x="8976837" y="5788573"/>
            <a:ext cx="1923393" cy="81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ED3F38-91C4-0B53-154F-73BD95CD5064}"/>
              </a:ext>
            </a:extLst>
          </p:cNvPr>
          <p:cNvGrpSpPr/>
          <p:nvPr/>
        </p:nvGrpSpPr>
        <p:grpSpPr>
          <a:xfrm>
            <a:off x="3005934" y="1242237"/>
            <a:ext cx="4674969" cy="4795992"/>
            <a:chOff x="3796868" y="730469"/>
            <a:chExt cx="5919948" cy="6145924"/>
          </a:xfrm>
        </p:grpSpPr>
        <p:pic>
          <p:nvPicPr>
            <p:cNvPr id="11" name="Picture 2" descr="Adaptive Management | Reef Resilience">
              <a:extLst>
                <a:ext uri="{FF2B5EF4-FFF2-40B4-BE49-F238E27FC236}">
                  <a16:creationId xmlns:a16="http://schemas.microsoft.com/office/drawing/2014/main" id="{C989BA62-B94D-9BE7-9AD1-DFB371C076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06" t="10728" r="50719"/>
            <a:stretch/>
          </p:blipFill>
          <p:spPr bwMode="auto">
            <a:xfrm>
              <a:off x="3796868" y="754117"/>
              <a:ext cx="2906109" cy="612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Adaptive Management | Reef Resilience">
              <a:extLst>
                <a:ext uri="{FF2B5EF4-FFF2-40B4-BE49-F238E27FC236}">
                  <a16:creationId xmlns:a16="http://schemas.microsoft.com/office/drawing/2014/main" id="{2F891272-2F5D-5054-7F1C-0C16F8549F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80" t="59043" r="22976" b="-1"/>
            <a:stretch/>
          </p:blipFill>
          <p:spPr bwMode="auto">
            <a:xfrm>
              <a:off x="6379780" y="4049111"/>
              <a:ext cx="3337036" cy="2808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Adaptive Management | Reef Resilience">
              <a:extLst>
                <a:ext uri="{FF2B5EF4-FFF2-40B4-BE49-F238E27FC236}">
                  <a16:creationId xmlns:a16="http://schemas.microsoft.com/office/drawing/2014/main" id="{3CAC93A6-6B22-D576-85DE-06486151FA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42" t="10728" r="22976" b="40881"/>
            <a:stretch/>
          </p:blipFill>
          <p:spPr bwMode="auto">
            <a:xfrm>
              <a:off x="6668818" y="730469"/>
              <a:ext cx="3047998" cy="331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069D9E-DEDE-7545-5EF9-08FBE3C99C1C}"/>
                </a:ext>
              </a:extLst>
            </p:cNvPr>
            <p:cNvSpPr/>
            <p:nvPr/>
          </p:nvSpPr>
          <p:spPr>
            <a:xfrm>
              <a:off x="6453352" y="2732690"/>
              <a:ext cx="1923393" cy="2165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C7C0A-6BA2-2CEC-6D4E-FFB179BC7644}"/>
                </a:ext>
              </a:extLst>
            </p:cNvPr>
            <p:cNvSpPr/>
            <p:nvPr/>
          </p:nvSpPr>
          <p:spPr>
            <a:xfrm>
              <a:off x="6453352" y="3074277"/>
              <a:ext cx="1923393" cy="2165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138349-8314-35EA-A399-3415682AF574}"/>
                </a:ext>
              </a:extLst>
            </p:cNvPr>
            <p:cNvSpPr/>
            <p:nvPr/>
          </p:nvSpPr>
          <p:spPr>
            <a:xfrm>
              <a:off x="6647797" y="4212021"/>
              <a:ext cx="1923393" cy="811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014A52-9A7E-BEA3-1836-7BC99B9126C1}"/>
                </a:ext>
              </a:extLst>
            </p:cNvPr>
            <p:cNvSpPr/>
            <p:nvPr/>
          </p:nvSpPr>
          <p:spPr>
            <a:xfrm>
              <a:off x="6550574" y="4364421"/>
              <a:ext cx="1923393" cy="811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Adaptive Management | Reef Resilience">
              <a:extLst>
                <a:ext uri="{FF2B5EF4-FFF2-40B4-BE49-F238E27FC236}">
                  <a16:creationId xmlns:a16="http://schemas.microsoft.com/office/drawing/2014/main" id="{EF99CC8B-8C6B-869A-0495-D1F1A74D41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13" t="40115" r="33289" b="23869"/>
            <a:stretch/>
          </p:blipFill>
          <p:spPr bwMode="auto">
            <a:xfrm>
              <a:off x="4370990" y="2779988"/>
              <a:ext cx="4200200" cy="246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A14EE01-9B74-C403-F2F1-BD0B9E617129}"/>
              </a:ext>
            </a:extLst>
          </p:cNvPr>
          <p:cNvSpPr txBox="1"/>
          <p:nvPr/>
        </p:nvSpPr>
        <p:spPr>
          <a:xfrm>
            <a:off x="6885815" y="182997"/>
            <a:ext cx="40727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1. Define clear and measurable management objectives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95B5E-43D5-0B73-96A1-B1F36A4207F4}"/>
              </a:ext>
            </a:extLst>
          </p:cNvPr>
          <p:cNvSpPr txBox="1"/>
          <p:nvPr/>
        </p:nvSpPr>
        <p:spPr>
          <a:xfrm>
            <a:off x="8024540" y="956360"/>
            <a:ext cx="40727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C66431"/>
                </a:solidFill>
                <a:latin typeface="Arial" panose="020B0604020202020204" pitchFamily="34" charset="0"/>
              </a:rPr>
              <a:t>3</a:t>
            </a:r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. Define and collect data required to assess and adjust allocation policies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59D45-73FB-EF0B-CA00-605362C40424}"/>
              </a:ext>
            </a:extLst>
          </p:cNvPr>
          <p:cNvSpPr txBox="1"/>
          <p:nvPr/>
        </p:nvSpPr>
        <p:spPr>
          <a:xfrm>
            <a:off x="8854354" y="1795155"/>
            <a:ext cx="333703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C66431"/>
                </a:solidFill>
                <a:latin typeface="Arial" panose="020B0604020202020204" pitchFamily="34" charset="0"/>
              </a:rPr>
              <a:t>4. </a:t>
            </a:r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Balance historical and contemporary resource access in setting allocations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BCADD-F53F-B9FD-00FB-2622BA37F94A}"/>
              </a:ext>
            </a:extLst>
          </p:cNvPr>
          <p:cNvSpPr txBox="1"/>
          <p:nvPr/>
        </p:nvSpPr>
        <p:spPr>
          <a:xfrm>
            <a:off x="3675046" y="3532537"/>
            <a:ext cx="248807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5. Facilitate quota transfers between regions, sectors, and individuals</a:t>
            </a:r>
            <a:endParaRPr lang="en-US" sz="1700" b="1" dirty="0">
              <a:solidFill>
                <a:srgbClr val="298DBB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6199D4-16D0-218C-0110-92AF9C369F78}"/>
              </a:ext>
            </a:extLst>
          </p:cNvPr>
          <p:cNvSpPr txBox="1"/>
          <p:nvPr/>
        </p:nvSpPr>
        <p:spPr>
          <a:xfrm>
            <a:off x="8765647" y="4326984"/>
            <a:ext cx="265255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6. Ensure opportunities for new entrants</a:t>
            </a:r>
            <a:endParaRPr lang="en-US" sz="1700" b="1" dirty="0">
              <a:solidFill>
                <a:srgbClr val="923288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58B694-644D-988E-B16C-B360147EDE43}"/>
              </a:ext>
            </a:extLst>
          </p:cNvPr>
          <p:cNvSpPr txBox="1"/>
          <p:nvPr/>
        </p:nvSpPr>
        <p:spPr>
          <a:xfrm>
            <a:off x="8976837" y="2887197"/>
            <a:ext cx="304799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7. Allocate quota for research and experimentation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8893CC-18C0-E0E5-713F-E00A5B1758AB}"/>
              </a:ext>
            </a:extLst>
          </p:cNvPr>
          <p:cNvSpPr txBox="1"/>
          <p:nvPr/>
        </p:nvSpPr>
        <p:spPr>
          <a:xfrm>
            <a:off x="8308135" y="5197384"/>
            <a:ext cx="38612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8. Reduce impacts of changes to allocation policies on stakeholders</a:t>
            </a:r>
            <a:endParaRPr lang="en-US" sz="1700" b="1" dirty="0">
              <a:solidFill>
                <a:srgbClr val="923288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E2A401-CD82-9610-9496-58E6C56B4AFA}"/>
              </a:ext>
            </a:extLst>
          </p:cNvPr>
          <p:cNvSpPr txBox="1"/>
          <p:nvPr/>
        </p:nvSpPr>
        <p:spPr>
          <a:xfrm>
            <a:off x="266973" y="5153917"/>
            <a:ext cx="221962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298DBB"/>
                </a:solidFill>
              </a:rPr>
              <a:t>2. Conduct regular reviews of allocation policies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FECB39-04E2-A557-C00D-B2003783A383}"/>
              </a:ext>
            </a:extLst>
          </p:cNvPr>
          <p:cNvSpPr txBox="1"/>
          <p:nvPr/>
        </p:nvSpPr>
        <p:spPr>
          <a:xfrm>
            <a:off x="5544290" y="577813"/>
            <a:ext cx="1866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Define management objectives</a:t>
            </a:r>
            <a:endParaRPr lang="en-US" sz="1600" dirty="0">
              <a:solidFill>
                <a:srgbClr val="C6643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1C1658-FDF6-4126-812C-65E5D79BB43F}"/>
              </a:ext>
            </a:extLst>
          </p:cNvPr>
          <p:cNvSpPr txBox="1"/>
          <p:nvPr/>
        </p:nvSpPr>
        <p:spPr>
          <a:xfrm>
            <a:off x="6903353" y="1286035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Identify performance indicators</a:t>
            </a:r>
            <a:endParaRPr lang="en-US" sz="1600" dirty="0">
              <a:solidFill>
                <a:srgbClr val="C6643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1EA04-C282-94D5-0BBD-A86F4C1BF002}"/>
              </a:ext>
            </a:extLst>
          </p:cNvPr>
          <p:cNvSpPr txBox="1"/>
          <p:nvPr/>
        </p:nvSpPr>
        <p:spPr>
          <a:xfrm>
            <a:off x="7489082" y="2350440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Develop management strategies</a:t>
            </a:r>
            <a:endParaRPr lang="en-US" sz="1600" dirty="0">
              <a:solidFill>
                <a:srgbClr val="C6643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6B2819-09DE-ED35-F31B-5AFB832FF831}"/>
              </a:ext>
            </a:extLst>
          </p:cNvPr>
          <p:cNvSpPr txBox="1"/>
          <p:nvPr/>
        </p:nvSpPr>
        <p:spPr>
          <a:xfrm>
            <a:off x="7367100" y="4219263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Establish monitoring programs</a:t>
            </a:r>
            <a:endParaRPr lang="en-US" sz="1600" dirty="0">
              <a:solidFill>
                <a:srgbClr val="923288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6637DB-89C3-DE13-78EB-0DEF43802ECC}"/>
              </a:ext>
            </a:extLst>
          </p:cNvPr>
          <p:cNvSpPr txBox="1"/>
          <p:nvPr/>
        </p:nvSpPr>
        <p:spPr>
          <a:xfrm>
            <a:off x="6776205" y="5246250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Implement management strategies</a:t>
            </a:r>
            <a:endParaRPr lang="en-US" sz="1600" dirty="0">
              <a:solidFill>
                <a:srgbClr val="923288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0EED9E-56D7-3557-CE71-45F86AD9D5B2}"/>
              </a:ext>
            </a:extLst>
          </p:cNvPr>
          <p:cNvSpPr txBox="1"/>
          <p:nvPr/>
        </p:nvSpPr>
        <p:spPr>
          <a:xfrm>
            <a:off x="2624410" y="5259647"/>
            <a:ext cx="155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Evaluate effectiveness</a:t>
            </a:r>
            <a:endParaRPr lang="en-US" sz="1600" dirty="0">
              <a:solidFill>
                <a:srgbClr val="298DBB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E94A10-B924-93B5-902C-AE1A07370CEF}"/>
              </a:ext>
            </a:extLst>
          </p:cNvPr>
          <p:cNvSpPr txBox="1"/>
          <p:nvPr/>
        </p:nvSpPr>
        <p:spPr>
          <a:xfrm>
            <a:off x="1341633" y="4279448"/>
            <a:ext cx="202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Report findings and recommendations</a:t>
            </a:r>
            <a:endParaRPr lang="en-US" sz="1600" dirty="0">
              <a:solidFill>
                <a:srgbClr val="298D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253C6F-272F-4830-95D5-4875B82CFD39}"/>
              </a:ext>
            </a:extLst>
          </p:cNvPr>
          <p:cNvSpPr txBox="1"/>
          <p:nvPr/>
        </p:nvSpPr>
        <p:spPr>
          <a:xfrm>
            <a:off x="1446042" y="1824644"/>
            <a:ext cx="202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Periodically review overall program </a:t>
            </a:r>
            <a:endParaRPr lang="en-US" sz="1600" dirty="0">
              <a:solidFill>
                <a:srgbClr val="298DBB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CA003D-B708-2F7D-F0B8-A3E581E90ADF}"/>
              </a:ext>
            </a:extLst>
          </p:cNvPr>
          <p:cNvSpPr txBox="1"/>
          <p:nvPr/>
        </p:nvSpPr>
        <p:spPr>
          <a:xfrm>
            <a:off x="4433654" y="2018394"/>
            <a:ext cx="2661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Adjust management strategies to increase effectiveness</a:t>
            </a:r>
            <a:endParaRPr lang="en-US" sz="1600" dirty="0">
              <a:solidFill>
                <a:srgbClr val="298D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8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aptive Management | Reef Resilience">
            <a:extLst>
              <a:ext uri="{FF2B5EF4-FFF2-40B4-BE49-F238E27FC236}">
                <a16:creationId xmlns:a16="http://schemas.microsoft.com/office/drawing/2014/main" id="{8A528E9C-1586-7208-AB03-9C59C3DF9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0"/>
            <a:ext cx="10853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5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ycle of adaptive management&#10;&#10;Description automatically generated">
            <a:extLst>
              <a:ext uri="{FF2B5EF4-FFF2-40B4-BE49-F238E27FC236}">
                <a16:creationId xmlns:a16="http://schemas.microsoft.com/office/drawing/2014/main" id="{34E6DAC5-51B6-94A2-2230-212CCB22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24" y="266144"/>
            <a:ext cx="7772400" cy="63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DAPTIVE MANAGEMENT FORUM, Part 2: The Practice of Adaptive Management  Planning ~ MAVEN'S NOTEBOOK | California Water News Central">
            <a:extLst>
              <a:ext uri="{FF2B5EF4-FFF2-40B4-BE49-F238E27FC236}">
                <a16:creationId xmlns:a16="http://schemas.microsoft.com/office/drawing/2014/main" id="{866E87DF-9156-D3C8-8B02-F245D8B7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26" y="509634"/>
            <a:ext cx="9844876" cy="55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7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DF] Adaptive management for a turbulent future. | Semantic Scholar">
            <a:extLst>
              <a:ext uri="{FF2B5EF4-FFF2-40B4-BE49-F238E27FC236}">
                <a16:creationId xmlns:a16="http://schemas.microsoft.com/office/drawing/2014/main" id="{91464004-3B18-0678-1C38-A0C439493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0"/>
            <a:ext cx="6381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4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Adaptive Management Mindset to manage social ecological systems">
            <a:extLst>
              <a:ext uri="{FF2B5EF4-FFF2-40B4-BE49-F238E27FC236}">
                <a16:creationId xmlns:a16="http://schemas.microsoft.com/office/drawing/2014/main" id="{D7B536A9-8A3C-5E42-8DBC-1223B744A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0"/>
            <a:ext cx="6877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42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109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Free</dc:creator>
  <cp:lastModifiedBy>Chris Free</cp:lastModifiedBy>
  <cp:revision>3</cp:revision>
  <dcterms:created xsi:type="dcterms:W3CDTF">2024-07-03T16:38:04Z</dcterms:created>
  <dcterms:modified xsi:type="dcterms:W3CDTF">2024-07-04T14:18:36Z</dcterms:modified>
</cp:coreProperties>
</file>