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0A34"/>
    <a:srgbClr val="00B9BB"/>
    <a:srgbClr val="F58B1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0AC86C-8B30-C049-9C3A-800AF470ACB8}" type="datetimeFigureOut">
              <a:rPr lang="en-US" smtClean="0"/>
              <a:t>9/5/24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55B801-6223-D74C-84D1-1FC352F8C5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8585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Optimal: Edward (1990) to Mazur et al. (2020)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A55B801-6223-D74C-84D1-1FC352F8C55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7308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C3EBC-E8D4-684B-8752-5A8D325402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077A38-BD42-D642-AEDE-7DD79BB3E0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D7A103-A860-F14C-8384-CAC616E54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2A841-D7B4-0846-AE94-DB0DDDC976B9}" type="datetimeFigureOut">
              <a:rPr lang="en-US" smtClean="0"/>
              <a:t>9/5/24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675FB-6899-4343-AB19-05733B8AE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06DF8C-3FC1-E046-8CCB-1097DF1A6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C578D-A867-2C45-9A9D-CBB995C4D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744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DEF2D-3669-3643-AC72-C6170DCA9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9347F1-9B27-8546-A8B7-2A35934EA6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A152F0-27F2-2D45-B811-70BCAD9DD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2A841-D7B4-0846-AE94-DB0DDDC976B9}" type="datetimeFigureOut">
              <a:rPr lang="en-US" smtClean="0"/>
              <a:t>9/5/24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FED7F8-7849-2647-AFB1-625BC0598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C5642B-D80A-2C4B-B712-A7B04D0BA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C578D-A867-2C45-9A9D-CBB995C4D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312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C43902-5ED0-E64E-9181-544B7D3230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4F0F91-92B6-1D4D-9C85-13D76F5450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65AC61-1727-304C-8650-204010945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2A841-D7B4-0846-AE94-DB0DDDC976B9}" type="datetimeFigureOut">
              <a:rPr lang="en-US" smtClean="0"/>
              <a:t>9/5/24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99B5E9-BF32-F84D-AFD3-10A5C9DFE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E53D60-A7FD-6249-8943-B1DB51C86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C578D-A867-2C45-9A9D-CBB995C4D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89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80D46-4E72-1B49-8565-50993BEF8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9F8CFE-C48C-6845-8FB6-157DC2F95A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0DB37C-2557-A747-9B61-CD7557CA8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2A841-D7B4-0846-AE94-DB0DDDC976B9}" type="datetimeFigureOut">
              <a:rPr lang="en-US" smtClean="0"/>
              <a:t>9/5/24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CE36D5-CAA2-4945-BDDB-81E465DD0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609B4D-2D57-3A49-B00C-C04F6D4A5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C578D-A867-2C45-9A9D-CBB995C4D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3652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43D4C-1951-F749-B700-F7C14D2F1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89203D-6174-0946-BCF8-54087F1B0E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4510F-F8EC-014F-9C4D-97893D795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2A841-D7B4-0846-AE94-DB0DDDC976B9}" type="datetimeFigureOut">
              <a:rPr lang="en-US" smtClean="0"/>
              <a:t>9/5/24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C70355-CD25-9044-8D5F-26D5B65C9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567F66-4D68-474B-8501-8C5D4E644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C578D-A867-2C45-9A9D-CBB995C4D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350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37C44-516E-A440-BBD6-2DF75615B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895E6-808B-2947-B4F5-4AF9B4DD51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38B66D-7DE8-1848-9B7B-6E34F836B5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BA0EC3-54CE-0A44-B901-ABC16DA15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2A841-D7B4-0846-AE94-DB0DDDC976B9}" type="datetimeFigureOut">
              <a:rPr lang="en-US" smtClean="0"/>
              <a:t>9/5/24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2BB51B-BDF7-9546-BBE3-E0A511B01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C2BCF5-4E2D-3445-B687-23B004C1C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C578D-A867-2C45-9A9D-CBB995C4D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582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AF25E-5E33-0444-9EE2-580A334A4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A5DBD2-6D2D-9E49-A8C6-F01C2D9293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2FFDE2-CD07-BA40-86AD-0EF039101C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6E5914-898D-B54E-81B5-3FCFB30DD6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C0178D-3838-9742-9556-2DC66B1544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C7E0F5-5E29-E146-8100-0455ABE96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2A841-D7B4-0846-AE94-DB0DDDC976B9}" type="datetimeFigureOut">
              <a:rPr lang="en-US" smtClean="0"/>
              <a:t>9/5/24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D5A04E-7C82-F947-9356-B726F426D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6ACABB-C7B1-FF44-AE1A-210E80B49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C578D-A867-2C45-9A9D-CBB995C4D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861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29249-CD67-5042-AAE9-94048D90E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0FD488-97C3-CA4C-A4B4-F38527B5A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2A841-D7B4-0846-AE94-DB0DDDC976B9}" type="datetimeFigureOut">
              <a:rPr lang="en-US" smtClean="0"/>
              <a:t>9/5/24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3F8A77-DD95-6940-BFCC-DAE9E13CA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AE2AC6-35E4-8F43-B85E-2853C3AD4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C578D-A867-2C45-9A9D-CBB995C4D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00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D40BCD-4AA5-C741-A8A3-E112ECC30C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2A841-D7B4-0846-AE94-DB0DDDC976B9}" type="datetimeFigureOut">
              <a:rPr lang="en-US" smtClean="0"/>
              <a:t>9/5/24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B7AF98-0B3C-ED45-94E1-39724247D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03A082-830D-024E-A820-8E7F30B83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C578D-A867-2C45-9A9D-CBB995C4D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618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63CE0-62E6-9845-A80B-3E88EFD08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8EB48-CA9C-C548-B922-E47E773C6F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7BD148-3FD3-3F42-8ECF-97A80E8F4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E15000-3866-904A-8A5F-64349C659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2A841-D7B4-0846-AE94-DB0DDDC976B9}" type="datetimeFigureOut">
              <a:rPr lang="en-US" smtClean="0"/>
              <a:t>9/5/24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5D5CB4-0909-FA46-AB85-359543480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533AA2-0C64-104D-BF7C-60BDAE1FF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C578D-A867-2C45-9A9D-CBB995C4D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357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2EFB5-F6E4-8144-AEFA-2D1C890EE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3480E4-DC0D-B744-8832-A9DD6DAA24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2D479C-B5C2-1F41-A19E-8CD50E8F40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2A23EC-0457-BC45-87A9-F30DEC064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D2A841-D7B4-0846-AE94-DB0DDDC976B9}" type="datetimeFigureOut">
              <a:rPr lang="en-US" smtClean="0"/>
              <a:t>9/5/24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DC696D-A64D-664C-AD8F-BE3F13D1E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412B51-1E6B-F849-9CAA-75F473E54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C578D-A867-2C45-9A9D-CBB995C4D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422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C4CA9A-7905-574B-B72A-01B4862F3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47083D-103C-F346-8316-845A61EE14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B65293-5213-7C49-97B6-23B8F8A066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D2A841-D7B4-0846-AE94-DB0DDDC976B9}" type="datetimeFigureOut">
              <a:rPr lang="en-US" smtClean="0"/>
              <a:t>9/5/24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539488-8B1F-EF44-A98A-198B3CC76D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DA84E-1EFC-5D44-9C52-9786A9764C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6C578D-A867-2C45-9A9D-CBB995C4DE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695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DD8A0AC-DAB0-F347-9B4B-C9E3E46EEBFF}"/>
              </a:ext>
            </a:extLst>
          </p:cNvPr>
          <p:cNvSpPr txBox="1"/>
          <p:nvPr/>
        </p:nvSpPr>
        <p:spPr>
          <a:xfrm>
            <a:off x="4084184" y="419687"/>
            <a:ext cx="35031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B. Horizontal equity</a:t>
            </a:r>
          </a:p>
          <a:p>
            <a:r>
              <a:rPr lang="en-US" i="1" dirty="0"/>
              <a:t>Distribution of welfare </a:t>
            </a:r>
          </a:p>
          <a:p>
            <a:r>
              <a:rPr lang="en-US" i="1" dirty="0"/>
              <a:t>remains the same post-intervention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962F0A-DEDA-B345-A3A1-1346840A5DF7}"/>
              </a:ext>
            </a:extLst>
          </p:cNvPr>
          <p:cNvSpPr txBox="1"/>
          <p:nvPr/>
        </p:nvSpPr>
        <p:spPr>
          <a:xfrm>
            <a:off x="0" y="419687"/>
            <a:ext cx="41039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A. Economic efficiency</a:t>
            </a:r>
          </a:p>
          <a:p>
            <a:r>
              <a:rPr lang="en-US" i="1" dirty="0"/>
              <a:t>Distribution of welfare </a:t>
            </a:r>
          </a:p>
          <a:p>
            <a:r>
              <a:rPr lang="en-US" i="1" dirty="0"/>
              <a:t>maximizes net societal benefit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7FB3F77-74F7-C34B-A893-AB0CE43135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43742"/>
            <a:ext cx="3746723" cy="260712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319CB73-11CC-F049-AA4C-49CBB7504D0D}"/>
              </a:ext>
            </a:extLst>
          </p:cNvPr>
          <p:cNvSpPr txBox="1"/>
          <p:nvPr/>
        </p:nvSpPr>
        <p:spPr>
          <a:xfrm>
            <a:off x="7994192" y="419687"/>
            <a:ext cx="33181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C. Vertical equity</a:t>
            </a:r>
          </a:p>
          <a:p>
            <a:r>
              <a:rPr lang="en-US" i="1" dirty="0"/>
              <a:t>Distribution of welfare </a:t>
            </a:r>
          </a:p>
          <a:p>
            <a:r>
              <a:rPr lang="en-US" i="1" dirty="0"/>
              <a:t>changes post-intervention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3D50D86-8012-0844-96EF-D8C673C6D942}"/>
              </a:ext>
            </a:extLst>
          </p:cNvPr>
          <p:cNvSpPr/>
          <p:nvPr/>
        </p:nvSpPr>
        <p:spPr>
          <a:xfrm>
            <a:off x="4343048" y="2340428"/>
            <a:ext cx="424543" cy="1687284"/>
          </a:xfrm>
          <a:prstGeom prst="rect">
            <a:avLst/>
          </a:prstGeom>
          <a:solidFill>
            <a:srgbClr val="00B9B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67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91AF062-6649-6C4B-98EE-692C06D8D0A7}"/>
              </a:ext>
            </a:extLst>
          </p:cNvPr>
          <p:cNvSpPr/>
          <p:nvPr/>
        </p:nvSpPr>
        <p:spPr>
          <a:xfrm>
            <a:off x="4343047" y="1524000"/>
            <a:ext cx="424543" cy="816428"/>
          </a:xfrm>
          <a:prstGeom prst="rect">
            <a:avLst/>
          </a:prstGeom>
          <a:solidFill>
            <a:srgbClr val="A60A3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33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7599B9-69EF-8343-8F4C-AF90C711C975}"/>
              </a:ext>
            </a:extLst>
          </p:cNvPr>
          <p:cNvSpPr txBox="1"/>
          <p:nvPr/>
        </p:nvSpPr>
        <p:spPr>
          <a:xfrm rot="18614361">
            <a:off x="3244466" y="4603338"/>
            <a:ext cx="1679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Initial allocation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94F347-235F-FC4E-A3A4-2679EAC91DEB}"/>
              </a:ext>
            </a:extLst>
          </p:cNvPr>
          <p:cNvSpPr/>
          <p:nvPr/>
        </p:nvSpPr>
        <p:spPr>
          <a:xfrm>
            <a:off x="5151642" y="2634342"/>
            <a:ext cx="424543" cy="1393369"/>
          </a:xfrm>
          <a:prstGeom prst="rect">
            <a:avLst/>
          </a:prstGeom>
          <a:solidFill>
            <a:srgbClr val="00B9B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AD1467A-B6B6-4A44-AA07-775F3A6E138A}"/>
              </a:ext>
            </a:extLst>
          </p:cNvPr>
          <p:cNvSpPr/>
          <p:nvPr/>
        </p:nvSpPr>
        <p:spPr>
          <a:xfrm>
            <a:off x="5151641" y="1524000"/>
            <a:ext cx="424543" cy="1110342"/>
          </a:xfrm>
          <a:prstGeom prst="rect">
            <a:avLst/>
          </a:prstGeom>
          <a:solidFill>
            <a:srgbClr val="A60A3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D11572F-8793-EE44-874C-9AFE81EE0199}"/>
              </a:ext>
            </a:extLst>
          </p:cNvPr>
          <p:cNvSpPr txBox="1"/>
          <p:nvPr/>
        </p:nvSpPr>
        <p:spPr>
          <a:xfrm rot="18614361">
            <a:off x="3674598" y="4701957"/>
            <a:ext cx="21859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Re-allocation </a:t>
            </a:r>
          </a:p>
          <a:p>
            <a:pPr algn="r"/>
            <a:r>
              <a:rPr lang="en-US" dirty="0"/>
              <a:t>with better rec. catch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AB0E6C9-5093-4242-AA6E-87761B407F91}"/>
              </a:ext>
            </a:extLst>
          </p:cNvPr>
          <p:cNvSpPr txBox="1"/>
          <p:nvPr/>
        </p:nvSpPr>
        <p:spPr>
          <a:xfrm rot="18614361">
            <a:off x="4355652" y="4830073"/>
            <a:ext cx="25216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Re-allocation </a:t>
            </a:r>
          </a:p>
          <a:p>
            <a:pPr algn="r"/>
            <a:r>
              <a:rPr lang="en-US" dirty="0"/>
              <a:t>with new sector addition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3B55EDF-3DA2-C74B-9666-21FEAFC15EEA}"/>
              </a:ext>
            </a:extLst>
          </p:cNvPr>
          <p:cNvSpPr/>
          <p:nvPr/>
        </p:nvSpPr>
        <p:spPr>
          <a:xfrm>
            <a:off x="5995520" y="2340428"/>
            <a:ext cx="424543" cy="1393369"/>
          </a:xfrm>
          <a:prstGeom prst="rect">
            <a:avLst/>
          </a:prstGeom>
          <a:solidFill>
            <a:srgbClr val="00B9B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D5D881A-D23B-CD4D-AF83-CA14BBDCC190}"/>
              </a:ext>
            </a:extLst>
          </p:cNvPr>
          <p:cNvSpPr/>
          <p:nvPr/>
        </p:nvSpPr>
        <p:spPr>
          <a:xfrm>
            <a:off x="5995521" y="1524000"/>
            <a:ext cx="424543" cy="816428"/>
          </a:xfrm>
          <a:prstGeom prst="rect">
            <a:avLst/>
          </a:prstGeom>
          <a:solidFill>
            <a:srgbClr val="A60A3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33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0F738B3-4A64-3F41-BC11-A9B86EB9BF4B}"/>
              </a:ext>
            </a:extLst>
          </p:cNvPr>
          <p:cNvSpPr/>
          <p:nvPr/>
        </p:nvSpPr>
        <p:spPr>
          <a:xfrm>
            <a:off x="5995519" y="3739238"/>
            <a:ext cx="424544" cy="288473"/>
          </a:xfrm>
          <a:prstGeom prst="rect">
            <a:avLst/>
          </a:prstGeom>
          <a:solidFill>
            <a:srgbClr val="F58B1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10</a:t>
            </a:r>
          </a:p>
        </p:txBody>
      </p:sp>
      <p:sp>
        <p:nvSpPr>
          <p:cNvPr id="20" name="Right Brace 19">
            <a:extLst>
              <a:ext uri="{FF2B5EF4-FFF2-40B4-BE49-F238E27FC236}">
                <a16:creationId xmlns:a16="http://schemas.microsoft.com/office/drawing/2014/main" id="{246C6B32-755E-6846-82F9-95613B6B883A}"/>
              </a:ext>
            </a:extLst>
          </p:cNvPr>
          <p:cNvSpPr/>
          <p:nvPr/>
        </p:nvSpPr>
        <p:spPr>
          <a:xfrm>
            <a:off x="6498770" y="1524000"/>
            <a:ext cx="522515" cy="2209797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7AEBD42-A020-6846-B218-CE5700595806}"/>
              </a:ext>
            </a:extLst>
          </p:cNvPr>
          <p:cNvSpPr txBox="1"/>
          <p:nvPr/>
        </p:nvSpPr>
        <p:spPr>
          <a:xfrm>
            <a:off x="6387404" y="1783710"/>
            <a:ext cx="419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A60A34"/>
                </a:solidFill>
              </a:rPr>
              <a:t>33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BBCCA48-3F83-BF47-BEDF-9918BA1DCBD0}"/>
              </a:ext>
            </a:extLst>
          </p:cNvPr>
          <p:cNvSpPr txBox="1"/>
          <p:nvPr/>
        </p:nvSpPr>
        <p:spPr>
          <a:xfrm>
            <a:off x="6392102" y="2831435"/>
            <a:ext cx="4193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9BB"/>
                </a:solidFill>
              </a:rPr>
              <a:t>67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D0A370A-147E-3447-964A-E966F42D5B66}"/>
              </a:ext>
            </a:extLst>
          </p:cNvPr>
          <p:cNvSpPr txBox="1"/>
          <p:nvPr/>
        </p:nvSpPr>
        <p:spPr>
          <a:xfrm rot="5400000">
            <a:off x="6466869" y="2444232"/>
            <a:ext cx="16355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Original sectors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44BD4F4-2FF1-6A4D-A0A5-3B5F27027FB5}"/>
              </a:ext>
            </a:extLst>
          </p:cNvPr>
          <p:cNvSpPr/>
          <p:nvPr/>
        </p:nvSpPr>
        <p:spPr>
          <a:xfrm>
            <a:off x="8174819" y="2294737"/>
            <a:ext cx="424543" cy="1687284"/>
          </a:xfrm>
          <a:prstGeom prst="rect">
            <a:avLst/>
          </a:prstGeom>
          <a:solidFill>
            <a:srgbClr val="00B9B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67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F2D3E82-684D-9C44-AFE8-6D81452800AF}"/>
              </a:ext>
            </a:extLst>
          </p:cNvPr>
          <p:cNvSpPr/>
          <p:nvPr/>
        </p:nvSpPr>
        <p:spPr>
          <a:xfrm>
            <a:off x="8174818" y="1478309"/>
            <a:ext cx="424543" cy="816428"/>
          </a:xfrm>
          <a:prstGeom prst="rect">
            <a:avLst/>
          </a:prstGeom>
          <a:solidFill>
            <a:srgbClr val="A60A3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B3A082E-3545-164D-A228-F17C80D6654A}"/>
              </a:ext>
            </a:extLst>
          </p:cNvPr>
          <p:cNvSpPr txBox="1"/>
          <p:nvPr/>
        </p:nvSpPr>
        <p:spPr>
          <a:xfrm rot="18614361">
            <a:off x="7092210" y="4603338"/>
            <a:ext cx="1679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Initial allocation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F6B7CA7-DD8F-4249-ACF5-20FD1CEB6A9B}"/>
              </a:ext>
            </a:extLst>
          </p:cNvPr>
          <p:cNvSpPr txBox="1"/>
          <p:nvPr/>
        </p:nvSpPr>
        <p:spPr>
          <a:xfrm rot="18614361">
            <a:off x="6825523" y="4958336"/>
            <a:ext cx="28036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Re-allocation to offset </a:t>
            </a:r>
          </a:p>
          <a:p>
            <a:pPr algn="r"/>
            <a:r>
              <a:rPr lang="en-US" dirty="0"/>
              <a:t>commercial climate impacts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4B35438-93C8-B943-AFEC-20A7428FF9B2}"/>
              </a:ext>
            </a:extLst>
          </p:cNvPr>
          <p:cNvSpPr/>
          <p:nvPr/>
        </p:nvSpPr>
        <p:spPr>
          <a:xfrm>
            <a:off x="8894350" y="2046514"/>
            <a:ext cx="424543" cy="1935507"/>
          </a:xfrm>
          <a:prstGeom prst="rect">
            <a:avLst/>
          </a:prstGeom>
          <a:solidFill>
            <a:srgbClr val="00B9B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75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04515F0-E6FE-0648-AAA4-252FD14A6CF7}"/>
              </a:ext>
            </a:extLst>
          </p:cNvPr>
          <p:cNvSpPr/>
          <p:nvPr/>
        </p:nvSpPr>
        <p:spPr>
          <a:xfrm>
            <a:off x="8894349" y="1478309"/>
            <a:ext cx="424543" cy="568205"/>
          </a:xfrm>
          <a:prstGeom prst="rect">
            <a:avLst/>
          </a:prstGeom>
          <a:solidFill>
            <a:srgbClr val="A60A3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25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FD9EDA4-6FAB-4A42-AACB-703827D7CC14}"/>
              </a:ext>
            </a:extLst>
          </p:cNvPr>
          <p:cNvSpPr txBox="1"/>
          <p:nvPr/>
        </p:nvSpPr>
        <p:spPr>
          <a:xfrm>
            <a:off x="743671" y="5421889"/>
            <a:ext cx="20247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Horizontal equity with correction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8844B94-E2C0-9E4A-8618-26E84BECDA74}"/>
              </a:ext>
            </a:extLst>
          </p:cNvPr>
          <p:cNvSpPr txBox="1"/>
          <p:nvPr/>
        </p:nvSpPr>
        <p:spPr>
          <a:xfrm>
            <a:off x="468484" y="6068220"/>
            <a:ext cx="22999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Horizontal equity within original sectors</a:t>
            </a:r>
          </a:p>
        </p:txBody>
      </p:sp>
      <p:sp>
        <p:nvSpPr>
          <p:cNvPr id="36" name="Bent-Up Arrow 35">
            <a:extLst>
              <a:ext uri="{FF2B5EF4-FFF2-40B4-BE49-F238E27FC236}">
                <a16:creationId xmlns:a16="http://schemas.microsoft.com/office/drawing/2014/main" id="{2C19B883-C5B7-B049-8F61-55B1B7807AF3}"/>
              </a:ext>
            </a:extLst>
          </p:cNvPr>
          <p:cNvSpPr/>
          <p:nvPr/>
        </p:nvSpPr>
        <p:spPr>
          <a:xfrm>
            <a:off x="2768413" y="6193972"/>
            <a:ext cx="2383228" cy="217710"/>
          </a:xfrm>
          <a:prstGeom prst="bentUp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ight Arrow 40">
            <a:extLst>
              <a:ext uri="{FF2B5EF4-FFF2-40B4-BE49-F238E27FC236}">
                <a16:creationId xmlns:a16="http://schemas.microsoft.com/office/drawing/2014/main" id="{E0082BEE-46B9-FF44-A7EC-E06583F8BA78}"/>
              </a:ext>
            </a:extLst>
          </p:cNvPr>
          <p:cNvSpPr/>
          <p:nvPr/>
        </p:nvSpPr>
        <p:spPr>
          <a:xfrm>
            <a:off x="2788143" y="5715223"/>
            <a:ext cx="1315771" cy="141514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70985BE-EE8F-9E4A-BB4F-8F5C4EE6D743}"/>
              </a:ext>
            </a:extLst>
          </p:cNvPr>
          <p:cNvSpPr/>
          <p:nvPr/>
        </p:nvSpPr>
        <p:spPr>
          <a:xfrm>
            <a:off x="9704104" y="2634342"/>
            <a:ext cx="424543" cy="1336791"/>
          </a:xfrm>
          <a:prstGeom prst="rect">
            <a:avLst/>
          </a:prstGeom>
          <a:solidFill>
            <a:srgbClr val="00B9B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60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BDC58E4-92B2-6440-BD5A-71A1C6190AEC}"/>
              </a:ext>
            </a:extLst>
          </p:cNvPr>
          <p:cNvSpPr/>
          <p:nvPr/>
        </p:nvSpPr>
        <p:spPr>
          <a:xfrm>
            <a:off x="9704103" y="1467421"/>
            <a:ext cx="424543" cy="1166921"/>
          </a:xfrm>
          <a:prstGeom prst="rect">
            <a:avLst/>
          </a:prstGeom>
          <a:solidFill>
            <a:srgbClr val="A60A3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40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7D5D80A-C284-7543-93DB-4DD6A9B89677}"/>
              </a:ext>
            </a:extLst>
          </p:cNvPr>
          <p:cNvSpPr txBox="1"/>
          <p:nvPr/>
        </p:nvSpPr>
        <p:spPr>
          <a:xfrm rot="18614361">
            <a:off x="7379984" y="5125399"/>
            <a:ext cx="3323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Re-allocation to offset historical exclusion of rec. sector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38191FD0-A163-A245-A441-846D4A4712C2}"/>
              </a:ext>
            </a:extLst>
          </p:cNvPr>
          <p:cNvSpPr/>
          <p:nvPr/>
        </p:nvSpPr>
        <p:spPr>
          <a:xfrm>
            <a:off x="10396710" y="1973896"/>
            <a:ext cx="424543" cy="1997237"/>
          </a:xfrm>
          <a:prstGeom prst="rect">
            <a:avLst/>
          </a:prstGeom>
          <a:solidFill>
            <a:srgbClr val="00B9B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80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EF5B9FB2-EA29-3140-9F75-BC5ACC3FB58B}"/>
              </a:ext>
            </a:extLst>
          </p:cNvPr>
          <p:cNvSpPr/>
          <p:nvPr/>
        </p:nvSpPr>
        <p:spPr>
          <a:xfrm>
            <a:off x="10396709" y="1467421"/>
            <a:ext cx="424543" cy="506475"/>
          </a:xfrm>
          <a:prstGeom prst="rect">
            <a:avLst/>
          </a:prstGeom>
          <a:solidFill>
            <a:srgbClr val="A60A3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20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EF0B117-37EC-934D-955D-AD2EE1EF07B8}"/>
              </a:ext>
            </a:extLst>
          </p:cNvPr>
          <p:cNvSpPr/>
          <p:nvPr/>
        </p:nvSpPr>
        <p:spPr>
          <a:xfrm>
            <a:off x="11100026" y="2831435"/>
            <a:ext cx="424543" cy="1150586"/>
          </a:xfrm>
          <a:prstGeom prst="rect">
            <a:avLst/>
          </a:prstGeom>
          <a:solidFill>
            <a:srgbClr val="00B9B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50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B25E692-3E6C-D640-958C-E47C8A8FBB5E}"/>
              </a:ext>
            </a:extLst>
          </p:cNvPr>
          <p:cNvSpPr/>
          <p:nvPr/>
        </p:nvSpPr>
        <p:spPr>
          <a:xfrm>
            <a:off x="11100025" y="1478309"/>
            <a:ext cx="424543" cy="1353126"/>
          </a:xfrm>
          <a:prstGeom prst="rect">
            <a:avLst/>
          </a:prstGeom>
          <a:solidFill>
            <a:srgbClr val="A60A3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50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C18BF2B-CFE7-3047-AFEA-101D124C512B}"/>
              </a:ext>
            </a:extLst>
          </p:cNvPr>
          <p:cNvSpPr txBox="1"/>
          <p:nvPr/>
        </p:nvSpPr>
        <p:spPr>
          <a:xfrm rot="18614361">
            <a:off x="8090908" y="5181976"/>
            <a:ext cx="3323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Re-allocation to promote food production/sovereignty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A836827-4A52-4E4C-89DC-FE556778344C}"/>
              </a:ext>
            </a:extLst>
          </p:cNvPr>
          <p:cNvSpPr txBox="1"/>
          <p:nvPr/>
        </p:nvSpPr>
        <p:spPr>
          <a:xfrm rot="18614361">
            <a:off x="8867462" y="5178556"/>
            <a:ext cx="3323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Re-allocation to reduce</a:t>
            </a:r>
          </a:p>
          <a:p>
            <a:pPr algn="r"/>
            <a:r>
              <a:rPr lang="en-US" dirty="0"/>
              <a:t>protected species bycatch</a:t>
            </a:r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4585C7C6-9228-5548-8821-67F642356453}"/>
              </a:ext>
            </a:extLst>
          </p:cNvPr>
          <p:cNvCxnSpPr/>
          <p:nvPr/>
        </p:nvCxnSpPr>
        <p:spPr>
          <a:xfrm>
            <a:off x="10265229" y="1343017"/>
            <a:ext cx="0" cy="279355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14278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</TotalTime>
  <Words>119</Words>
  <Application>Microsoft Macintosh PowerPoint</Application>
  <PresentationFormat>Widescreen</PresentationFormat>
  <Paragraphs>45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Free</dc:creator>
  <cp:lastModifiedBy>Chris Free</cp:lastModifiedBy>
  <cp:revision>11</cp:revision>
  <dcterms:created xsi:type="dcterms:W3CDTF">2024-07-03T20:50:31Z</dcterms:created>
  <dcterms:modified xsi:type="dcterms:W3CDTF">2024-09-05T21:52:47Z</dcterms:modified>
</cp:coreProperties>
</file>