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sldIdLst>
    <p:sldId id="256" r:id="rId2"/>
    <p:sldId id="257" r:id="rId3"/>
    <p:sldId id="258" r:id="rId4"/>
  </p:sldIdLst>
  <p:sldSz cx="64008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88E5"/>
    <a:srgbClr val="FFC108"/>
    <a:srgbClr val="D71D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30" d="100"/>
          <a:sy n="130" d="100"/>
        </p:scale>
        <p:origin x="27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00352-97DD-694C-AF2B-4DA5FC3770B7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995DBA-BF07-CF40-8CD8-EA1BC4ACB2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094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JACCARD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995DBA-BF07-CF40-8CD8-EA1BC4ACB23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255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060" y="1047539"/>
            <a:ext cx="5440680" cy="2228427"/>
          </a:xfrm>
        </p:spPr>
        <p:txBody>
          <a:bodyPr anchor="b"/>
          <a:lstStyle>
            <a:lvl1pPr algn="ctr"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0100" y="3361902"/>
            <a:ext cx="4800600" cy="1545378"/>
          </a:xfrm>
        </p:spPr>
        <p:txBody>
          <a:bodyPr/>
          <a:lstStyle>
            <a:lvl1pPr marL="0" indent="0" algn="ctr">
              <a:buNone/>
              <a:defRPr sz="1680"/>
            </a:lvl1pPr>
            <a:lvl2pPr marL="320040" indent="0" algn="ctr">
              <a:buNone/>
              <a:defRPr sz="1400"/>
            </a:lvl2pPr>
            <a:lvl3pPr marL="640080" indent="0" algn="ctr">
              <a:buNone/>
              <a:defRPr sz="1260"/>
            </a:lvl3pPr>
            <a:lvl4pPr marL="960120" indent="0" algn="ctr">
              <a:buNone/>
              <a:defRPr sz="1120"/>
            </a:lvl4pPr>
            <a:lvl5pPr marL="1280160" indent="0" algn="ctr">
              <a:buNone/>
              <a:defRPr sz="1120"/>
            </a:lvl5pPr>
            <a:lvl6pPr marL="1600200" indent="0" algn="ctr">
              <a:buNone/>
              <a:defRPr sz="1120"/>
            </a:lvl6pPr>
            <a:lvl7pPr marL="1920240" indent="0" algn="ctr">
              <a:buNone/>
              <a:defRPr sz="1120"/>
            </a:lvl7pPr>
            <a:lvl8pPr marL="2240280" indent="0" algn="ctr">
              <a:buNone/>
              <a:defRPr sz="1120"/>
            </a:lvl8pPr>
            <a:lvl9pPr marL="2560320" indent="0" algn="ctr">
              <a:buNone/>
              <a:defRPr sz="1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8788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90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0573" y="340783"/>
            <a:ext cx="1380173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055" y="340783"/>
            <a:ext cx="4060508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39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97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722" y="1595757"/>
            <a:ext cx="5520690" cy="2662555"/>
          </a:xfrm>
        </p:spPr>
        <p:txBody>
          <a:bodyPr anchor="b"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6722" y="4283500"/>
            <a:ext cx="5520690" cy="1400175"/>
          </a:xfrm>
        </p:spPr>
        <p:txBody>
          <a:bodyPr/>
          <a:lstStyle>
            <a:lvl1pPr marL="0" indent="0">
              <a:buNone/>
              <a:defRPr sz="1680">
                <a:solidFill>
                  <a:schemeClr val="tx1"/>
                </a:solidFill>
              </a:defRPr>
            </a:lvl1pPr>
            <a:lvl2pPr marL="32004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40080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3pPr>
            <a:lvl4pPr marL="9601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4pPr>
            <a:lvl5pPr marL="128016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5pPr>
            <a:lvl6pPr marL="160020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6pPr>
            <a:lvl7pPr marL="192024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7pPr>
            <a:lvl8pPr marL="224028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8pPr>
            <a:lvl9pPr marL="2560320" indent="0">
              <a:buNone/>
              <a:defRPr sz="11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05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0405" y="1703917"/>
            <a:ext cx="2720340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055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340785"/>
            <a:ext cx="5520690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889" y="1569085"/>
            <a:ext cx="2707838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0889" y="2338070"/>
            <a:ext cx="2707838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0405" y="1569085"/>
            <a:ext cx="2721174" cy="768985"/>
          </a:xfrm>
        </p:spPr>
        <p:txBody>
          <a:bodyPr anchor="b"/>
          <a:lstStyle>
            <a:lvl1pPr marL="0" indent="0">
              <a:buNone/>
              <a:defRPr sz="1680" b="1"/>
            </a:lvl1pPr>
            <a:lvl2pPr marL="320040" indent="0">
              <a:buNone/>
              <a:defRPr sz="1400" b="1"/>
            </a:lvl2pPr>
            <a:lvl3pPr marL="640080" indent="0">
              <a:buNone/>
              <a:defRPr sz="1260" b="1"/>
            </a:lvl3pPr>
            <a:lvl4pPr marL="960120" indent="0">
              <a:buNone/>
              <a:defRPr sz="1120" b="1"/>
            </a:lvl4pPr>
            <a:lvl5pPr marL="1280160" indent="0">
              <a:buNone/>
              <a:defRPr sz="1120" b="1"/>
            </a:lvl5pPr>
            <a:lvl6pPr marL="1600200" indent="0">
              <a:buNone/>
              <a:defRPr sz="1120" b="1"/>
            </a:lvl6pPr>
            <a:lvl7pPr marL="1920240" indent="0">
              <a:buNone/>
              <a:defRPr sz="1120" b="1"/>
            </a:lvl7pPr>
            <a:lvl8pPr marL="2240280" indent="0">
              <a:buNone/>
              <a:defRPr sz="1120" b="1"/>
            </a:lvl8pPr>
            <a:lvl9pPr marL="2560320" indent="0">
              <a:buNone/>
              <a:defRPr sz="1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0405" y="2338070"/>
            <a:ext cx="2721174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36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99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96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1174" y="921598"/>
            <a:ext cx="3240405" cy="4548717"/>
          </a:xfrm>
        </p:spPr>
        <p:txBody>
          <a:bodyPr/>
          <a:lstStyle>
            <a:lvl1pPr>
              <a:defRPr sz="2240"/>
            </a:lvl1pPr>
            <a:lvl2pPr>
              <a:defRPr sz="1960"/>
            </a:lvl2pPr>
            <a:lvl3pPr>
              <a:defRPr sz="168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049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0889" y="426720"/>
            <a:ext cx="2064425" cy="1493520"/>
          </a:xfrm>
        </p:spPr>
        <p:txBody>
          <a:bodyPr anchor="b"/>
          <a:lstStyle>
            <a:lvl1pPr>
              <a:defRPr sz="22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1174" y="921598"/>
            <a:ext cx="3240405" cy="4548717"/>
          </a:xfrm>
        </p:spPr>
        <p:txBody>
          <a:bodyPr anchor="t"/>
          <a:lstStyle>
            <a:lvl1pPr marL="0" indent="0">
              <a:buNone/>
              <a:defRPr sz="2240"/>
            </a:lvl1pPr>
            <a:lvl2pPr marL="320040" indent="0">
              <a:buNone/>
              <a:defRPr sz="1960"/>
            </a:lvl2pPr>
            <a:lvl3pPr marL="640080" indent="0">
              <a:buNone/>
              <a:defRPr sz="1680"/>
            </a:lvl3pPr>
            <a:lvl4pPr marL="960120" indent="0">
              <a:buNone/>
              <a:defRPr sz="1400"/>
            </a:lvl4pPr>
            <a:lvl5pPr marL="1280160" indent="0">
              <a:buNone/>
              <a:defRPr sz="1400"/>
            </a:lvl5pPr>
            <a:lvl6pPr marL="1600200" indent="0">
              <a:buNone/>
              <a:defRPr sz="1400"/>
            </a:lvl6pPr>
            <a:lvl7pPr marL="1920240" indent="0">
              <a:buNone/>
              <a:defRPr sz="1400"/>
            </a:lvl7pPr>
            <a:lvl8pPr marL="2240280" indent="0">
              <a:buNone/>
              <a:defRPr sz="1400"/>
            </a:lvl8pPr>
            <a:lvl9pPr marL="2560320" indent="0">
              <a:buNone/>
              <a:defRPr sz="1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0889" y="1920240"/>
            <a:ext cx="2064425" cy="3557482"/>
          </a:xfrm>
        </p:spPr>
        <p:txBody>
          <a:bodyPr/>
          <a:lstStyle>
            <a:lvl1pPr marL="0" indent="0">
              <a:buNone/>
              <a:defRPr sz="1120"/>
            </a:lvl1pPr>
            <a:lvl2pPr marL="320040" indent="0">
              <a:buNone/>
              <a:defRPr sz="980"/>
            </a:lvl2pPr>
            <a:lvl3pPr marL="640080" indent="0">
              <a:buNone/>
              <a:defRPr sz="840"/>
            </a:lvl3pPr>
            <a:lvl4pPr marL="960120" indent="0">
              <a:buNone/>
              <a:defRPr sz="700"/>
            </a:lvl4pPr>
            <a:lvl5pPr marL="1280160" indent="0">
              <a:buNone/>
              <a:defRPr sz="700"/>
            </a:lvl5pPr>
            <a:lvl6pPr marL="1600200" indent="0">
              <a:buNone/>
              <a:defRPr sz="700"/>
            </a:lvl6pPr>
            <a:lvl7pPr marL="1920240" indent="0">
              <a:buNone/>
              <a:defRPr sz="700"/>
            </a:lvl7pPr>
            <a:lvl8pPr marL="2240280" indent="0">
              <a:buNone/>
              <a:defRPr sz="700"/>
            </a:lvl8pPr>
            <a:lvl9pPr marL="2560320" indent="0">
              <a:buNone/>
              <a:defRPr sz="7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866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055" y="340785"/>
            <a:ext cx="5520690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055" y="1703917"/>
            <a:ext cx="5520690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05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5C232-D5C8-784B-9C46-7048D8630B21}" type="datetimeFigureOut">
              <a:rPr lang="en-US" smtClean="0"/>
              <a:t>9/11/24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0265" y="5932595"/>
            <a:ext cx="216027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0565" y="5932595"/>
            <a:ext cx="1440180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B5661A-69BA-5042-A53B-AD613CC5F1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8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0080" rtl="0" eaLnBrk="1" latinLnBrk="0" hangingPunct="1">
        <a:lnSpc>
          <a:spcPct val="90000"/>
        </a:lnSpc>
        <a:spcBef>
          <a:spcPct val="0"/>
        </a:spcBef>
        <a:buNone/>
        <a:defRPr sz="30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020" indent="-160020" algn="l" defTabSz="640080" rtl="0" eaLnBrk="1" latinLnBrk="0" hangingPunct="1">
        <a:lnSpc>
          <a:spcPct val="90000"/>
        </a:lnSpc>
        <a:spcBef>
          <a:spcPts val="700"/>
        </a:spcBef>
        <a:buFont typeface="Arial" panose="020B0604020202020204" pitchFamily="34" charset="0"/>
        <a:buChar char="•"/>
        <a:defRPr sz="196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2pPr>
      <a:lvl3pPr marL="8001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201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76022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208026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720340" indent="-160020" algn="l" defTabSz="640080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1pPr>
      <a:lvl2pPr marL="3200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7pPr>
      <a:lvl8pPr marL="224028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algn="l" defTabSz="640080" rtl="0" eaLnBrk="1" latinLnBrk="0" hangingPunct="1">
        <a:defRPr sz="12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43AAFF-78E1-7C87-8B87-648D07A34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A07FCCB-80C2-D525-0032-AF38EE4557CB}"/>
              </a:ext>
            </a:extLst>
          </p:cNvPr>
          <p:cNvSpPr txBox="1"/>
          <p:nvPr/>
        </p:nvSpPr>
        <p:spPr>
          <a:xfrm>
            <a:off x="1435708" y="125709"/>
            <a:ext cx="335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Dissimilarity metric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Jaccard (occurrence)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(raw abundance)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	Bray-Curtis (relative abundance)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CA43BAC-E5A9-64EB-AA56-057FAFDE693F}"/>
              </a:ext>
            </a:extLst>
          </p:cNvPr>
          <p:cNvSpPr/>
          <p:nvPr/>
        </p:nvSpPr>
        <p:spPr>
          <a:xfrm>
            <a:off x="1710359" y="401214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5F171DC-9AC0-8B1A-A78F-07701D30E6A5}"/>
              </a:ext>
            </a:extLst>
          </p:cNvPr>
          <p:cNvSpPr/>
          <p:nvPr/>
        </p:nvSpPr>
        <p:spPr>
          <a:xfrm>
            <a:off x="1710359" y="620735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62F4BDE-AB55-8AAF-E078-6DDBAC7DB5F2}"/>
              </a:ext>
            </a:extLst>
          </p:cNvPr>
          <p:cNvSpPr/>
          <p:nvPr/>
        </p:nvSpPr>
        <p:spPr>
          <a:xfrm>
            <a:off x="1710359" y="853747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EDA96B0-34CC-CF4D-FE93-2425A841DFA5}"/>
              </a:ext>
            </a:extLst>
          </p:cNvPr>
          <p:cNvSpPr/>
          <p:nvPr/>
        </p:nvSpPr>
        <p:spPr>
          <a:xfrm>
            <a:off x="1710359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riangle 15">
            <a:extLst>
              <a:ext uri="{FF2B5EF4-FFF2-40B4-BE49-F238E27FC236}">
                <a16:creationId xmlns:a16="http://schemas.microsoft.com/office/drawing/2014/main" id="{EC401622-6576-D7CB-F536-CAE5A91106CA}"/>
              </a:ext>
            </a:extLst>
          </p:cNvPr>
          <p:cNvSpPr/>
          <p:nvPr/>
        </p:nvSpPr>
        <p:spPr>
          <a:xfrm>
            <a:off x="1691697" y="1902191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15DBCB3-B7A8-1FB0-8B10-A8303009EF37}"/>
              </a:ext>
            </a:extLst>
          </p:cNvPr>
          <p:cNvSpPr/>
          <p:nvPr/>
        </p:nvSpPr>
        <p:spPr>
          <a:xfrm>
            <a:off x="1711487" y="1711536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201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EB53A-7984-5747-6B3B-8DE7B43C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A7D6C1-30A1-05C7-4BDA-11BCA0C1CB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6400800" cy="640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5CD635-B2DB-81F8-904B-E3842D56352F}"/>
              </a:ext>
            </a:extLst>
          </p:cNvPr>
          <p:cNvSpPr txBox="1"/>
          <p:nvPr/>
        </p:nvSpPr>
        <p:spPr>
          <a:xfrm>
            <a:off x="1435708" y="125709"/>
            <a:ext cx="33508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Differentiation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Homogenization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Dissimilarity metric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Jaccard occurrence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Abundance-based Jaccard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Relative abundance-based Jaccard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FAB0AA-C3A7-88D2-29A1-0A8FA24D262D}"/>
              </a:ext>
            </a:extLst>
          </p:cNvPr>
          <p:cNvSpPr/>
          <p:nvPr/>
        </p:nvSpPr>
        <p:spPr>
          <a:xfrm>
            <a:off x="1425225" y="401214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32D7529-C7BD-EDDD-9A5B-3094329EF9F1}"/>
              </a:ext>
            </a:extLst>
          </p:cNvPr>
          <p:cNvSpPr/>
          <p:nvPr/>
        </p:nvSpPr>
        <p:spPr>
          <a:xfrm>
            <a:off x="1425225" y="620735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0B5F85A-0009-A057-C5F1-5FEDE5CEE94A}"/>
              </a:ext>
            </a:extLst>
          </p:cNvPr>
          <p:cNvSpPr/>
          <p:nvPr/>
        </p:nvSpPr>
        <p:spPr>
          <a:xfrm>
            <a:off x="1425225" y="853747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45CD865-8EE5-1730-1EED-263C7AC5D2CC}"/>
              </a:ext>
            </a:extLst>
          </p:cNvPr>
          <p:cNvSpPr/>
          <p:nvPr/>
        </p:nvSpPr>
        <p:spPr>
          <a:xfrm>
            <a:off x="1425225" y="1486728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riangle 11">
            <a:extLst>
              <a:ext uri="{FF2B5EF4-FFF2-40B4-BE49-F238E27FC236}">
                <a16:creationId xmlns:a16="http://schemas.microsoft.com/office/drawing/2014/main" id="{4EC5B195-D837-127C-E9DC-8CFF1EB3908E}"/>
              </a:ext>
            </a:extLst>
          </p:cNvPr>
          <p:cNvSpPr/>
          <p:nvPr/>
        </p:nvSpPr>
        <p:spPr>
          <a:xfrm>
            <a:off x="1406563" y="1902191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5D52B6D-B5AC-23FB-CADF-73C345616544}"/>
              </a:ext>
            </a:extLst>
          </p:cNvPr>
          <p:cNvSpPr/>
          <p:nvPr/>
        </p:nvSpPr>
        <p:spPr>
          <a:xfrm>
            <a:off x="1426353" y="1711536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80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E16F-9D5B-C407-D652-0DAA26D42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565388-B639-2BD4-19E4-E37BF1D1DF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400800" cy="64008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7B8BB9-EECF-23EF-CF47-2BFE1030224F}"/>
              </a:ext>
            </a:extLst>
          </p:cNvPr>
          <p:cNvSpPr txBox="1"/>
          <p:nvPr/>
        </p:nvSpPr>
        <p:spPr>
          <a:xfrm>
            <a:off x="1760172" y="184701"/>
            <a:ext cx="3350894" cy="23237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Trend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Differentiation</a:t>
            </a:r>
          </a:p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Homogenization</a:t>
            </a:r>
          </a:p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No </a:t>
            </a:r>
            <a:r>
              <a:rPr lang="el-GR" sz="1400" dirty="0">
                <a:latin typeface="Arial" panose="020B0604020202020204" pitchFamily="34" charset="0"/>
                <a:cs typeface="Arial" panose="020B0604020202020204" pitchFamily="34" charset="0"/>
              </a:rPr>
              <a:t>β-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diversity trend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Dissimilarity metric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Jaccard occurrence</a:t>
            </a:r>
          </a:p>
          <a:p>
            <a:endParaRPr lang="en-US" sz="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Abundance-based Jaccard</a:t>
            </a:r>
          </a:p>
          <a:p>
            <a:endParaRPr lang="en-US" sz="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Relative abundance-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 based Jaccard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EB29895-5CC3-7EB6-9BF8-D7DB229A8F88}"/>
              </a:ext>
            </a:extLst>
          </p:cNvPr>
          <p:cNvSpPr/>
          <p:nvPr/>
        </p:nvSpPr>
        <p:spPr>
          <a:xfrm>
            <a:off x="1749689" y="460206"/>
            <a:ext cx="158620" cy="158620"/>
          </a:xfrm>
          <a:prstGeom prst="ellipse">
            <a:avLst/>
          </a:prstGeom>
          <a:solidFill>
            <a:srgbClr val="D71D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CFBD5A6-DA77-5BA8-24CD-80822D32E244}"/>
              </a:ext>
            </a:extLst>
          </p:cNvPr>
          <p:cNvSpPr/>
          <p:nvPr/>
        </p:nvSpPr>
        <p:spPr>
          <a:xfrm>
            <a:off x="1749689" y="709223"/>
            <a:ext cx="158620" cy="158620"/>
          </a:xfrm>
          <a:prstGeom prst="ellipse">
            <a:avLst/>
          </a:prstGeom>
          <a:solidFill>
            <a:srgbClr val="FFC10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4FB6D45-0683-E25A-1ADA-9BF3FE2F6B6E}"/>
              </a:ext>
            </a:extLst>
          </p:cNvPr>
          <p:cNvSpPr/>
          <p:nvPr/>
        </p:nvSpPr>
        <p:spPr>
          <a:xfrm>
            <a:off x="1749689" y="932403"/>
            <a:ext cx="158620" cy="158620"/>
          </a:xfrm>
          <a:prstGeom prst="ellipse">
            <a:avLst/>
          </a:prstGeom>
          <a:solidFill>
            <a:srgbClr val="1E88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DB6D73F-8CEF-36FC-4A36-73923ABFCC1B}"/>
              </a:ext>
            </a:extLst>
          </p:cNvPr>
          <p:cNvSpPr/>
          <p:nvPr/>
        </p:nvSpPr>
        <p:spPr>
          <a:xfrm>
            <a:off x="1749689" y="1545720"/>
            <a:ext cx="158620" cy="15862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riangle 10">
            <a:extLst>
              <a:ext uri="{FF2B5EF4-FFF2-40B4-BE49-F238E27FC236}">
                <a16:creationId xmlns:a16="http://schemas.microsoft.com/office/drawing/2014/main" id="{02FFEF5C-AAE0-18EA-67E6-7C8657B2F6EA}"/>
              </a:ext>
            </a:extLst>
          </p:cNvPr>
          <p:cNvSpPr/>
          <p:nvPr/>
        </p:nvSpPr>
        <p:spPr>
          <a:xfrm>
            <a:off x="1731027" y="2108665"/>
            <a:ext cx="195944" cy="158621"/>
          </a:xfrm>
          <a:prstGeom prst="triangl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ADAD801-D4F7-C263-8BC2-C5B71BC1BCC7}"/>
              </a:ext>
            </a:extLst>
          </p:cNvPr>
          <p:cNvSpPr/>
          <p:nvPr/>
        </p:nvSpPr>
        <p:spPr>
          <a:xfrm>
            <a:off x="1750817" y="1829520"/>
            <a:ext cx="156365" cy="15636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625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994</TotalTime>
  <Words>77</Words>
  <Application>Microsoft Macintosh PowerPoint</Application>
  <PresentationFormat>Custom</PresentationFormat>
  <Paragraphs>34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Zoe Kitchel</dc:creator>
  <cp:lastModifiedBy>Zoe Kitchel</cp:lastModifiedBy>
  <cp:revision>6</cp:revision>
  <cp:lastPrinted>2024-08-04T01:09:29Z</cp:lastPrinted>
  <dcterms:created xsi:type="dcterms:W3CDTF">2024-05-09T20:04:28Z</dcterms:created>
  <dcterms:modified xsi:type="dcterms:W3CDTF">2024-09-11T23:24:25Z</dcterms:modified>
</cp:coreProperties>
</file>