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9c30d573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9c30d573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c30d573c_2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c30d573c_2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c30d57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c30d57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c30d573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c30d573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c30d57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c30d57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c30d57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c30d57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c30d57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c30d57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9c30d57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9c30d57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9c30d573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9c30d573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c30d573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9c30d573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'Spending and Revenue' for the city of San Francisco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106600" y="2850050"/>
            <a:ext cx="7034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Group 18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Group Members: Jiaqi Ling, Haoning Liu, Nupur Ne</a:t>
            </a:r>
            <a:r>
              <a:rPr lang="en" sz="1800">
                <a:solidFill>
                  <a:srgbClr val="434343"/>
                </a:solidFill>
              </a:rPr>
              <a:t>ti, </a:t>
            </a:r>
            <a:r>
              <a:rPr lang="en" sz="1800">
                <a:solidFill>
                  <a:srgbClr val="434343"/>
                </a:solidFill>
              </a:rPr>
              <a:t>Haofu Wu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incorporate budget...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266325"/>
            <a:ext cx="3784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if we </a:t>
            </a:r>
            <a:r>
              <a:rPr lang="en">
                <a:solidFill>
                  <a:srgbClr val="000000"/>
                </a:solidFill>
              </a:rPr>
              <a:t>compare annual spending and revenue with budget?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Possible reasons for the huge gap: Accounting adjustment? Surplus carried over years? Or just the prosperity of San </a:t>
            </a:r>
            <a:r>
              <a:rPr lang="en">
                <a:solidFill>
                  <a:srgbClr val="000000"/>
                </a:solidFill>
              </a:rPr>
              <a:t>Francisco</a:t>
            </a:r>
            <a:r>
              <a:rPr lang="en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Need further analysis with </a:t>
            </a:r>
            <a:r>
              <a:rPr lang="en">
                <a:solidFill>
                  <a:srgbClr val="000000"/>
                </a:solidFill>
              </a:rPr>
              <a:t>sufficient</a:t>
            </a:r>
            <a:r>
              <a:rPr lang="en">
                <a:solidFill>
                  <a:srgbClr val="000000"/>
                </a:solidFill>
              </a:rPr>
              <a:t> data.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525" y="646625"/>
            <a:ext cx="3441525" cy="206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6093100" y="4795625"/>
            <a:ext cx="21627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Budget-Revenue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200" y="2880925"/>
            <a:ext cx="3398175" cy="19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6093100" y="2598925"/>
            <a:ext cx="21627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Budget-Spending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4945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215950" y="1152425"/>
            <a:ext cx="55509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Maintained by The San Francisco Controller's Office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&gt;550K</a:t>
            </a:r>
            <a:r>
              <a:rPr lang="en" sz="1000">
                <a:highlight>
                  <a:srgbClr val="FFFFFF"/>
                </a:highlight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transactions with 22 columns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New data added on a weekly basis, and available from fiscal year 2000 forward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Clean and tidy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340300" y="3689700"/>
            <a:ext cx="58740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Public accountability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Government self-appraisal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340300" y="2705150"/>
            <a:ext cx="44634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UNIX commands, csvkit, Python, Star-Schema design, SQL, matplotlib, Tableau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50" y="1377825"/>
            <a:ext cx="888900" cy="8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788" y="2452600"/>
            <a:ext cx="1051225" cy="10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5">
            <a:alphaModFix/>
          </a:blip>
          <a:srcRect b="6183" l="15904" r="11966" t="16031"/>
          <a:stretch/>
        </p:blipFill>
        <p:spPr>
          <a:xfrm>
            <a:off x="695225" y="3689700"/>
            <a:ext cx="1126345" cy="105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993875" y="435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 Schema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875" y="547500"/>
            <a:ext cx="7930426" cy="480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76" y="353175"/>
            <a:ext cx="850600" cy="78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951125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Concerned Questions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has spending and revenue varied across the years?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Does the government keep a balance on budget and actual amount?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is most of the money being spent on?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Which organization group spend the most amount of money?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was the distribution of spending across characters?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Which funds are these amounts coming from?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342850"/>
            <a:ext cx="487381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1035725" y="388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vs. Spending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425" y="1266325"/>
            <a:ext cx="4541886" cy="33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311700" y="1569025"/>
            <a:ext cx="378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government has kept a balance of spending and revenue each year while the total amount has increased.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overall revenue is higher than the overall spending, which is good for the continual operation.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25" y="271575"/>
            <a:ext cx="788700" cy="7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1: Entity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119975" y="1115775"/>
            <a:ext cx="3620100" cy="3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Highest total spending</a:t>
            </a:r>
            <a:r>
              <a:rPr lang="en" sz="1400">
                <a:solidFill>
                  <a:srgbClr val="000000"/>
                </a:solidFill>
              </a:rPr>
              <a:t> and H</a:t>
            </a:r>
            <a:r>
              <a:rPr lang="en" sz="1400">
                <a:solidFill>
                  <a:srgbClr val="000000"/>
                </a:solidFill>
              </a:rPr>
              <a:t>ighest total revenue:  </a:t>
            </a:r>
            <a:r>
              <a:rPr lang="en" sz="1400">
                <a:solidFill>
                  <a:srgbClr val="000000"/>
                </a:solidFill>
              </a:rPr>
              <a:t>Public Works, Transportation &amp; Commerce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Ov</a:t>
            </a:r>
            <a:r>
              <a:rPr lang="en" sz="1400">
                <a:solidFill>
                  <a:srgbClr val="000000"/>
                </a:solidFill>
              </a:rPr>
              <a:t>erall the revenue and spending is in balance for most organization groups.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Revenue of General City Responsibilities is always higher than its spending, while the spending of Public Protection is higher than its revenue over the years.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Dip in total 2001 revenue can be attributed to General Administration &amp; Finance.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175" y="964075"/>
            <a:ext cx="5092224" cy="38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2: Nature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0" y="1266325"/>
            <a:ext cx="4514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 Highest total spending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Salaries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Non Personnel Services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Fiduciary-Benefit Payments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H</a:t>
            </a:r>
            <a:r>
              <a:rPr lang="en" sz="1600">
                <a:solidFill>
                  <a:srgbClr val="000000"/>
                </a:solidFill>
              </a:rPr>
              <a:t>ighest total revenue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Charges For Services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Property Taxes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Intrafund Transfers In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Character is accounting term specially designed for revenue and spending, so there is not much comparison between them.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850" y="1204075"/>
            <a:ext cx="4514101" cy="3452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3: Fund 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266325"/>
            <a:ext cx="3596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Highest total spending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600">
                <a:solidFill>
                  <a:srgbClr val="000000"/>
                </a:solidFill>
              </a:rPr>
              <a:t>General fund (large proportion)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600">
                <a:solidFill>
                  <a:srgbClr val="000000"/>
                </a:solidFill>
              </a:rPr>
              <a:t>SF International Airport Funds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600">
                <a:solidFill>
                  <a:srgbClr val="000000"/>
                </a:solidFill>
              </a:rPr>
              <a:t>Pension Trust Funds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600">
                <a:solidFill>
                  <a:srgbClr val="000000"/>
                </a:solidFill>
              </a:rPr>
              <a:t>Highest total revenue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600">
                <a:solidFill>
                  <a:srgbClr val="000000"/>
                </a:solidFill>
              </a:rPr>
              <a:t>general fund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600">
                <a:solidFill>
                  <a:srgbClr val="000000"/>
                </a:solidFill>
              </a:rPr>
              <a:t>SF International Airport Funds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600">
                <a:solidFill>
                  <a:srgbClr val="000000"/>
                </a:solidFill>
              </a:rPr>
              <a:t>Pension Trust Funds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797" y="941900"/>
            <a:ext cx="4924201" cy="38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103475" y="1068850"/>
            <a:ext cx="374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600">
                <a:solidFill>
                  <a:srgbClr val="000000"/>
                </a:solidFill>
              </a:rPr>
              <a:t>We can again see a dip in 2001. 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600">
                <a:solidFill>
                  <a:srgbClr val="000000"/>
                </a:solidFill>
              </a:rPr>
              <a:t>We can also see that the dip in total 2001 revenue can be attributed to the dip in revenue from Pension Trust Funds. 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600">
                <a:solidFill>
                  <a:srgbClr val="000000"/>
                </a:solidFill>
              </a:rPr>
              <a:t>Matching this with the dip in organisation Group General Administration &amp; Finance</a:t>
            </a:r>
            <a:endParaRPr sz="1600">
              <a:solidFill>
                <a:srgbClr val="00000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We can see that there could be  some change in policy of Pensions Trust Funds within the General Administration &amp; Finance organisation group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797" y="1068850"/>
            <a:ext cx="4924201" cy="38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3: Fund Cont’d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