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7" r:id="rId4"/>
    <p:sldId id="324" r:id="rId5"/>
    <p:sldId id="330" r:id="rId6"/>
    <p:sldId id="334" r:id="rId7"/>
    <p:sldId id="338" r:id="rId8"/>
    <p:sldId id="335" r:id="rId9"/>
    <p:sldId id="339" r:id="rId10"/>
    <p:sldId id="270" r:id="rId11"/>
    <p:sldId id="271" r:id="rId12"/>
    <p:sldId id="266" r:id="rId13"/>
    <p:sldId id="269" r:id="rId14"/>
    <p:sldId id="336" r:id="rId15"/>
    <p:sldId id="337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2" r:id="rId40"/>
    <p:sldId id="296" r:id="rId41"/>
    <p:sldId id="303" r:id="rId42"/>
    <p:sldId id="297" r:id="rId43"/>
    <p:sldId id="304" r:id="rId44"/>
    <p:sldId id="305" r:id="rId45"/>
    <p:sldId id="298" r:id="rId46"/>
    <p:sldId id="299" r:id="rId47"/>
    <p:sldId id="306" r:id="rId48"/>
    <p:sldId id="300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3" r:id="rId57"/>
    <p:sldId id="315" r:id="rId58"/>
    <p:sldId id="317" r:id="rId59"/>
    <p:sldId id="318" r:id="rId60"/>
    <p:sldId id="319" r:id="rId61"/>
    <p:sldId id="320" r:id="rId62"/>
    <p:sldId id="322" r:id="rId63"/>
    <p:sldId id="321" r:id="rId64"/>
    <p:sldId id="323" r:id="rId65"/>
    <p:sldId id="325" r:id="rId66"/>
    <p:sldId id="326" r:id="rId67"/>
    <p:sldId id="327" r:id="rId68"/>
    <p:sldId id="328" r:id="rId69"/>
    <p:sldId id="329" r:id="rId70"/>
    <p:sldId id="333" r:id="rId71"/>
    <p:sldId id="331" r:id="rId72"/>
    <p:sldId id="332" r:id="rId73"/>
    <p:sldId id="265" r:id="rId74"/>
  </p:sldIdLst>
  <p:sldSz cx="12192000" cy="6858000"/>
  <p:notesSz cx="6858000" cy="9144000"/>
  <p:custDataLst>
    <p:tags r:id="rId7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소개" id="{C19DCF2C-E514-46CC-8C09-4A34411F351B}">
          <p14:sldIdLst>
            <p14:sldId id="256"/>
            <p14:sldId id="257"/>
            <p14:sldId id="267"/>
            <p14:sldId id="324"/>
            <p14:sldId id="330"/>
            <p14:sldId id="334"/>
            <p14:sldId id="338"/>
            <p14:sldId id="335"/>
            <p14:sldId id="339"/>
            <p14:sldId id="270"/>
            <p14:sldId id="271"/>
          </p14:sldIdLst>
        </p14:section>
        <p14:section name="실습(EDA)" id="{F120CE5F-FE75-498F-B7A6-E8DD5F10953F}">
          <p14:sldIdLst>
            <p14:sldId id="266"/>
            <p14:sldId id="269"/>
            <p14:sldId id="336"/>
            <p14:sldId id="337"/>
            <p14:sldId id="272"/>
            <p14:sldId id="273"/>
            <p14:sldId id="274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2"/>
            <p14:sldId id="296"/>
            <p14:sldId id="303"/>
            <p14:sldId id="297"/>
            <p14:sldId id="304"/>
            <p14:sldId id="305"/>
            <p14:sldId id="298"/>
            <p14:sldId id="299"/>
            <p14:sldId id="306"/>
            <p14:sldId id="300"/>
            <p14:sldId id="307"/>
            <p14:sldId id="308"/>
            <p14:sldId id="309"/>
            <p14:sldId id="310"/>
            <p14:sldId id="311"/>
            <p14:sldId id="312"/>
            <p14:sldId id="314"/>
            <p14:sldId id="313"/>
            <p14:sldId id="315"/>
            <p14:sldId id="317"/>
            <p14:sldId id="318"/>
            <p14:sldId id="319"/>
            <p14:sldId id="320"/>
            <p14:sldId id="322"/>
            <p14:sldId id="321"/>
            <p14:sldId id="323"/>
          </p14:sldIdLst>
        </p14:section>
        <p14:section name="실습(machine learning)" id="{42336D55-1A2F-4CAD-82B1-87BF9EDDB2F1}">
          <p14:sldIdLst>
            <p14:sldId id="325"/>
            <p14:sldId id="326"/>
            <p14:sldId id="327"/>
            <p14:sldId id="328"/>
            <p14:sldId id="329"/>
            <p14:sldId id="333"/>
            <p14:sldId id="331"/>
            <p14:sldId id="33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B91"/>
    <a:srgbClr val="2AAD5F"/>
    <a:srgbClr val="209E76"/>
    <a:srgbClr val="8FF3B7"/>
    <a:srgbClr val="CFFCE2"/>
    <a:srgbClr val="1D9EFF"/>
    <a:srgbClr val="89CCFF"/>
    <a:srgbClr val="004D86"/>
    <a:srgbClr val="BDE3FF"/>
    <a:srgbClr val="E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8" autoAdjust="0"/>
    <p:restoredTop sz="61613" autoAdjust="0"/>
  </p:normalViewPr>
  <p:slideViewPr>
    <p:cSldViewPr snapToGrid="0" showGuides="1">
      <p:cViewPr>
        <p:scale>
          <a:sx n="50" d="100"/>
          <a:sy n="50" d="100"/>
        </p:scale>
        <p:origin x="52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1077-69F0-4CE0-B873-961BEB58702E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9012-E447-46F3-AD38-6876462959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9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38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저희가 사용할 데이터셋은 타이타닉 데이터로 </a:t>
            </a:r>
            <a:r>
              <a:rPr kumimoji="1" lang="ko-KR" altLang="en-US" dirty="0" err="1"/>
              <a:t>캐글</a:t>
            </a:r>
            <a:r>
              <a:rPr kumimoji="1" lang="ko-KR" altLang="en-US" dirty="0"/>
              <a:t> 경진대회에서 사용되었던 데이터입니다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15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데이터에는 여러가지 변수가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Survival</a:t>
            </a:r>
            <a:r>
              <a:rPr kumimoji="1" lang="ko-KR" altLang="en-US" dirty="0"/>
              <a:t>은 생존여부로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사망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생존을 의미합니다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Pclass</a:t>
            </a:r>
            <a:r>
              <a:rPr kumimoji="1" lang="ko-KR" altLang="en-US" dirty="0"/>
              <a:t>는 티켓의 등급으로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등급</a:t>
            </a:r>
            <a:r>
              <a:rPr kumimoji="1" lang="en-US" altLang="ko-KR" dirty="0"/>
              <a:t>,2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등급</a:t>
            </a:r>
            <a:r>
              <a:rPr kumimoji="1" lang="en-US" altLang="ko-KR" dirty="0"/>
              <a:t>, 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</a:t>
            </a:r>
            <a:r>
              <a:rPr kumimoji="1" lang="ko-KR" altLang="en-US" dirty="0"/>
              <a:t>등급 좌석의 티켓을 의미합니다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Sex</a:t>
            </a:r>
            <a:r>
              <a:rPr kumimoji="1" lang="ko-KR" altLang="en-US" dirty="0"/>
              <a:t>는 성별</a:t>
            </a:r>
            <a:r>
              <a:rPr kumimoji="1" lang="en-US" altLang="ko-KR" dirty="0"/>
              <a:t>, age</a:t>
            </a:r>
            <a:r>
              <a:rPr kumimoji="1" lang="ko-KR" altLang="en-US" dirty="0"/>
              <a:t>는 나이를 의미하고</a:t>
            </a:r>
            <a:endParaRPr kumimoji="1" lang="en-US" altLang="ko-KR" dirty="0"/>
          </a:p>
          <a:p>
            <a:r>
              <a:rPr kumimoji="1" lang="en-US" altLang="ko-KR" dirty="0" err="1"/>
              <a:t>Sibsp</a:t>
            </a:r>
            <a:r>
              <a:rPr kumimoji="1" lang="ko-KR" altLang="en-US" dirty="0"/>
              <a:t>는 함께 탑승한 형제나 배우자의 수</a:t>
            </a:r>
            <a:r>
              <a:rPr kumimoji="1" lang="en-US" altLang="ko-KR" dirty="0"/>
              <a:t>. Parch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함께 탑승한 부모나 자식의 수를 의미합니다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Ticket</a:t>
            </a:r>
            <a:r>
              <a:rPr kumimoji="1" lang="ko-KR" altLang="en-US" dirty="0"/>
              <a:t>은 티켓번호</a:t>
            </a:r>
            <a:r>
              <a:rPr kumimoji="1" lang="en-US" altLang="ko-KR" dirty="0"/>
              <a:t>, fare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운임료</a:t>
            </a:r>
            <a:r>
              <a:rPr kumimoji="1" lang="en-US" altLang="ko-KR" dirty="0"/>
              <a:t>, cabin</a:t>
            </a:r>
            <a:r>
              <a:rPr kumimoji="1" lang="ko-KR" altLang="en-US" dirty="0"/>
              <a:t>은 탑승한 선실번호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embarke</a:t>
            </a:r>
            <a:r>
              <a:rPr kumimoji="1" lang="ko-KR" altLang="en-US" dirty="0"/>
              <a:t>는 탑승한 항구의 이름을 의미합니다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93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실습을 진행하기위해 </a:t>
            </a:r>
            <a:r>
              <a:rPr kumimoji="1" lang="en-US" altLang="ko-KR" dirty="0" err="1"/>
              <a:t>kaggle</a:t>
            </a:r>
            <a:r>
              <a:rPr kumimoji="1" lang="ko-KR" altLang="en-US" dirty="0"/>
              <a:t>에 접속 후 로그인 해주십시오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2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왼쪽 상단의 </a:t>
            </a:r>
            <a:r>
              <a:rPr kumimoji="1" lang="en-US" altLang="ko-KR" dirty="0"/>
              <a:t>+ </a:t>
            </a:r>
            <a:r>
              <a:rPr kumimoji="1" lang="ko-KR" altLang="en-US" dirty="0"/>
              <a:t>아이콘을 이용하여 </a:t>
            </a:r>
            <a:r>
              <a:rPr kumimoji="1" lang="en-US" altLang="ko-KR" dirty="0"/>
              <a:t>Kaggle notebook</a:t>
            </a:r>
            <a:r>
              <a:rPr kumimoji="1" lang="ko-KR" altLang="en-US" dirty="0"/>
              <a:t>을 생성 할 수 있는데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제가 미리 작성해둔 코드를 실행해가며 실습 진행하겠습니다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4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캐글</a:t>
            </a:r>
            <a:r>
              <a:rPr kumimoji="1" lang="ko-KR" altLang="en-US" dirty="0"/>
              <a:t> 홈페이지 처음으로 돌아가 </a:t>
            </a:r>
            <a:r>
              <a:rPr kumimoji="1" lang="en-US" altLang="ko-KR" dirty="0" err="1"/>
              <a:t>jiyeong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Yim</a:t>
            </a:r>
            <a:r>
              <a:rPr kumimoji="1" lang="ko-KR" altLang="en-US" dirty="0"/>
              <a:t>을 검색 후에 재직자대상</a:t>
            </a:r>
            <a:r>
              <a:rPr kumimoji="1" lang="en-US" altLang="ko-KR" dirty="0"/>
              <a:t>-</a:t>
            </a:r>
            <a:r>
              <a:rPr kumimoji="1" lang="ko-KR" altLang="en-US" dirty="0"/>
              <a:t>초급</a:t>
            </a:r>
            <a:r>
              <a:rPr kumimoji="1" lang="en-US" altLang="ko-KR" dirty="0"/>
              <a:t>1 </a:t>
            </a:r>
            <a:r>
              <a:rPr kumimoji="1" lang="ko-KR" altLang="en-US" dirty="0"/>
              <a:t>코드를 선택해주세요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오른쪽 상단에 </a:t>
            </a:r>
            <a:r>
              <a:rPr kumimoji="1" lang="en-US" altLang="ko-KR" dirty="0"/>
              <a:t>Edit </a:t>
            </a:r>
            <a:r>
              <a:rPr kumimoji="1" lang="ko-KR" altLang="en-US" dirty="0"/>
              <a:t>옆 점 </a:t>
            </a:r>
            <a:r>
              <a:rPr kumimoji="1" lang="ko-KR" altLang="en-US" dirty="0" err="1"/>
              <a:t>세개</a:t>
            </a:r>
            <a:r>
              <a:rPr kumimoji="1" lang="ko-KR" altLang="en-US" dirty="0"/>
              <a:t> 메뉴를 클릭 후 </a:t>
            </a:r>
            <a:r>
              <a:rPr kumimoji="1" lang="en-US" altLang="ko-KR" dirty="0"/>
              <a:t>Copy &amp; edit </a:t>
            </a:r>
            <a:r>
              <a:rPr kumimoji="1" lang="en-US" altLang="ko-KR" dirty="0" err="1"/>
              <a:t>noteboo</a:t>
            </a:r>
            <a:r>
              <a:rPr kumimoji="1" lang="ko-KR" altLang="en-US" dirty="0"/>
              <a:t>을 클릭해주세요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그러면 </a:t>
            </a:r>
            <a:r>
              <a:rPr kumimoji="1" lang="en-US" altLang="ko-KR" dirty="0"/>
              <a:t>public</a:t>
            </a:r>
            <a:r>
              <a:rPr kumimoji="1" lang="ko-KR" altLang="en-US" dirty="0"/>
              <a:t>으로 공유된 파일을 내 노트북에서 실행 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65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타이타닉 데이터를 불러오겠습니다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Kaggle notebook</a:t>
            </a:r>
            <a:r>
              <a:rPr kumimoji="1" lang="ko-KR" altLang="en-US" dirty="0"/>
              <a:t>의 장점은 </a:t>
            </a:r>
            <a:r>
              <a:rPr kumimoji="1" lang="en-US" altLang="ko-KR" dirty="0" err="1"/>
              <a:t>kaggle</a:t>
            </a:r>
            <a:r>
              <a:rPr kumimoji="1" lang="ko-KR" altLang="en-US" dirty="0"/>
              <a:t>에 사용되는 데이터를 다운로드 없이 바로 사용 할 수 있다는 </a:t>
            </a:r>
            <a:r>
              <a:rPr kumimoji="1" lang="ko-KR" altLang="en-US" dirty="0" err="1"/>
              <a:t>것이였습니다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오른쪽 상단 화살표를 클릭하여 사이드바를 </a:t>
            </a:r>
            <a:r>
              <a:rPr kumimoji="1" lang="ko-KR" altLang="en-US" dirty="0" err="1"/>
              <a:t>활성시켜줍니다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제가 공유한 노트북에 데이터가 </a:t>
            </a:r>
            <a:r>
              <a:rPr kumimoji="1" lang="ko-KR" altLang="en-US" dirty="0" err="1"/>
              <a:t>포함되어있었기</a:t>
            </a:r>
            <a:r>
              <a:rPr kumimoji="1" lang="ko-KR" altLang="en-US" dirty="0"/>
              <a:t> 때문에 이미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titanic </a:t>
            </a:r>
            <a:r>
              <a:rPr kumimoji="1" lang="ko-KR" altLang="en-US" dirty="0"/>
              <a:t>데이터가 들어있는데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Add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클릭하면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20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Kaggle</a:t>
            </a:r>
            <a:r>
              <a:rPr kumimoji="1" lang="ko-KR" altLang="en-US" dirty="0"/>
              <a:t>에 실제 있는 데이터를 추가 </a:t>
            </a:r>
            <a:r>
              <a:rPr kumimoji="1" lang="ko-KR" altLang="en-US" dirty="0" err="1"/>
              <a:t>할수도</a:t>
            </a:r>
            <a:r>
              <a:rPr kumimoji="1" lang="ko-KR" altLang="en-US" dirty="0"/>
              <a:t> 있고 </a:t>
            </a:r>
            <a:r>
              <a:rPr kumimoji="1" lang="en-US" altLang="ko-KR" dirty="0"/>
              <a:t>upload </a:t>
            </a:r>
            <a:r>
              <a:rPr kumimoji="1" lang="ko-KR" altLang="en-US" dirty="0"/>
              <a:t>버튼을 이용하여 내가 </a:t>
            </a:r>
            <a:r>
              <a:rPr kumimoji="1" lang="ko-KR" altLang="en-US" dirty="0" err="1"/>
              <a:t>가지고있는</a:t>
            </a:r>
            <a:r>
              <a:rPr kumimoji="1" lang="ko-KR" altLang="en-US" dirty="0"/>
              <a:t> 데이터를 사용 할 수 도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585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불러온 </a:t>
            </a:r>
            <a:r>
              <a:rPr kumimoji="1" lang="en-US" altLang="ko-KR" dirty="0"/>
              <a:t>Titanic </a:t>
            </a:r>
            <a:r>
              <a:rPr kumimoji="1" lang="ko-KR" altLang="en-US" dirty="0"/>
              <a:t>데이터 안에는 세가지 파일이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훈련용 파일인 </a:t>
            </a:r>
            <a:r>
              <a:rPr kumimoji="1" lang="en-US" altLang="ko-KR" dirty="0"/>
              <a:t>train.csv</a:t>
            </a:r>
            <a:r>
              <a:rPr kumimoji="1" lang="ko-KR" altLang="en-US" dirty="0"/>
              <a:t>파일과 테스트용 파일인 </a:t>
            </a:r>
            <a:r>
              <a:rPr kumimoji="1" lang="en-US" altLang="ko-KR" dirty="0"/>
              <a:t>test.csv</a:t>
            </a:r>
            <a:r>
              <a:rPr kumimoji="1" lang="ko-KR" altLang="en-US" dirty="0"/>
              <a:t>파일이 존재하고</a:t>
            </a:r>
            <a:endParaRPr kumimoji="1" lang="en-US" altLang="ko-KR" dirty="0"/>
          </a:p>
          <a:p>
            <a:r>
              <a:rPr kumimoji="1" lang="en-US" altLang="ko-KR" dirty="0"/>
              <a:t>Gender_submission.csv </a:t>
            </a:r>
            <a:r>
              <a:rPr kumimoji="1" lang="ko-KR" altLang="en-US" dirty="0"/>
              <a:t>파일은 경진대회의 목적인 생존여부 예측 후 결과제출을 위한 파일입니다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저희는 데이터 분석 및 시각화를 위해 </a:t>
            </a:r>
            <a:r>
              <a:rPr kumimoji="1" lang="en-US" altLang="ko-KR" dirty="0"/>
              <a:t>trainc.csv </a:t>
            </a:r>
            <a:r>
              <a:rPr kumimoji="1" lang="ko-KR" altLang="en-US" dirty="0"/>
              <a:t>파일을 이용 할 것입니다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76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다시 코드를 </a:t>
            </a:r>
            <a:r>
              <a:rPr kumimoji="1" lang="ko-KR" altLang="en-US" dirty="0" err="1"/>
              <a:t>봐볼게요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셀 실행 단축키는 </a:t>
            </a:r>
            <a:r>
              <a:rPr kumimoji="1" lang="en-US" altLang="ko-KR" dirty="0" err="1"/>
              <a:t>shift+enter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35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Kaggle</a:t>
            </a:r>
            <a:r>
              <a:rPr lang="ko-KR" altLang="en-US" dirty="0"/>
              <a:t>에 익숙하지 않으신 분도 </a:t>
            </a:r>
            <a:r>
              <a:rPr lang="ko-KR" altLang="en-US" dirty="0" err="1"/>
              <a:t>계신것</a:t>
            </a:r>
            <a:r>
              <a:rPr lang="ko-KR" altLang="en-US" dirty="0"/>
              <a:t> 같고</a:t>
            </a:r>
            <a:r>
              <a:rPr lang="en-US" altLang="ko-KR" dirty="0"/>
              <a:t>, 1</a:t>
            </a:r>
            <a:r>
              <a:rPr lang="ko-KR" altLang="en-US" dirty="0"/>
              <a:t>번 이상 경험 해보신 분도 있는 것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실습은 </a:t>
            </a:r>
            <a:r>
              <a:rPr lang="ko-KR" altLang="en-US" dirty="0" err="1"/>
              <a:t>머신러닝에대한</a:t>
            </a:r>
            <a:r>
              <a:rPr lang="ko-KR" altLang="en-US" dirty="0"/>
              <a:t> 경험이 없는 분들이 데이터분석부터 간단한모델 학습까지 </a:t>
            </a:r>
            <a:endParaRPr lang="en-US" altLang="ko-KR" dirty="0"/>
          </a:p>
          <a:p>
            <a:r>
              <a:rPr lang="ko-KR" altLang="en-US" dirty="0"/>
              <a:t>빠르게 접해볼 수 있도록 구성되었습니다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ko-KR" altLang="en-US" dirty="0" err="1"/>
              <a:t>머신러닝과</a:t>
            </a:r>
            <a:r>
              <a:rPr lang="ko-KR" altLang="en-US" dirty="0"/>
              <a:t> 데이터분석은 아나콘다라는 파이썬 </a:t>
            </a:r>
            <a:r>
              <a:rPr lang="ko-KR" altLang="en-US" dirty="0" err="1"/>
              <a:t>배포판를</a:t>
            </a:r>
            <a:r>
              <a:rPr lang="ko-KR" altLang="en-US" dirty="0"/>
              <a:t> 설치하여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이번에는 환경 및 기본패키지들이 미리 </a:t>
            </a:r>
            <a:r>
              <a:rPr lang="ko-KR" altLang="en-US" dirty="0" err="1"/>
              <a:t>설치되어있는</a:t>
            </a:r>
            <a:endParaRPr lang="en-US" altLang="ko-KR" dirty="0"/>
          </a:p>
          <a:p>
            <a:r>
              <a:rPr lang="en-US" altLang="ko-KR" dirty="0"/>
              <a:t>Kaggle </a:t>
            </a:r>
            <a:r>
              <a:rPr lang="ko-KR" altLang="en-US" dirty="0"/>
              <a:t>노트북을 사용하여 실습이 진행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실습이 끝난 후에는 주어진 데이터를 빠르게 분석 및 시각화 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및 시각화에 필요한 다양한 라이브러리들을 이해하고 활용 할 수 있었으면 좋겠습니다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71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41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5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285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539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776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224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459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486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/>
              <a:t>시각화 후 데이터분석을 통해 </a:t>
            </a:r>
            <a:r>
              <a:rPr kumimoji="1" lang="ko-KR" altLang="en-US" dirty="0" err="1"/>
              <a:t>결측치</a:t>
            </a:r>
            <a:r>
              <a:rPr kumimoji="1" lang="ko-KR" altLang="en-US" dirty="0"/>
              <a:t> 채울 것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326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실습하면서 진행</a:t>
            </a:r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/>
              <a:t>시각화 후 데이터분석을 통해 </a:t>
            </a:r>
            <a:r>
              <a:rPr kumimoji="1" lang="ko-KR" altLang="en-US" dirty="0" err="1"/>
              <a:t>결측치</a:t>
            </a:r>
            <a:r>
              <a:rPr kumimoji="1" lang="ko-KR" altLang="en-US" dirty="0"/>
              <a:t> 채울 것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100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Kaggle, pandas,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, matplotlib </a:t>
            </a:r>
            <a:r>
              <a:rPr kumimoji="1" lang="ko-KR" altLang="en-US" dirty="0"/>
              <a:t>가 각각 무엇인지 간략하게 설명해드리겠습니다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Kaggle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세계적인 </a:t>
            </a:r>
            <a:r>
              <a:rPr kumimoji="1" lang="ko-KR" altLang="en-US" dirty="0" err="1"/>
              <a:t>데이터사이언스</a:t>
            </a:r>
            <a:r>
              <a:rPr kumimoji="1" lang="ko-KR" altLang="en-US" dirty="0"/>
              <a:t> 경진대회 플랫폼임과 동시에 많은 데이터셋을 제공하고 있습니다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Kaggle</a:t>
            </a:r>
            <a:r>
              <a:rPr kumimoji="1" lang="ko-KR" altLang="en-US" dirty="0" err="1"/>
              <a:t>을통해서</a:t>
            </a:r>
            <a:r>
              <a:rPr kumimoji="1" lang="ko-KR" altLang="en-US" dirty="0"/>
              <a:t> 다양한 경진대회에 도전 할 수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다양한 코드 공유 또한 가능합니다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Kaggle</a:t>
            </a:r>
            <a:r>
              <a:rPr kumimoji="1" lang="ko-KR" altLang="en-US" dirty="0"/>
              <a:t>에서 제공하는 </a:t>
            </a:r>
            <a:r>
              <a:rPr kumimoji="1" lang="en-US" altLang="ko-KR" dirty="0"/>
              <a:t>Kaggle </a:t>
            </a:r>
            <a:r>
              <a:rPr kumimoji="1" lang="ko-KR" altLang="en-US" dirty="0"/>
              <a:t>노트북을 이용하면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kaggle</a:t>
            </a:r>
            <a:r>
              <a:rPr kumimoji="1" lang="ko-KR" altLang="en-US" dirty="0"/>
              <a:t>에서 제공하는 데이터를 다운로드 없이 바로 사용 가능하고</a:t>
            </a:r>
            <a:r>
              <a:rPr kumimoji="1" lang="en-US" altLang="ko-KR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기본적인 패키지들도 </a:t>
            </a:r>
            <a:r>
              <a:rPr kumimoji="1" lang="ko-KR" altLang="en-US" dirty="0" err="1"/>
              <a:t>설치되어있어</a:t>
            </a:r>
            <a:r>
              <a:rPr kumimoji="1" lang="ko-KR" altLang="en-US" dirty="0"/>
              <a:t> 쉽고 빠르게 코드 작성이 가능합니다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Numpy</a:t>
            </a:r>
            <a:r>
              <a:rPr kumimoji="1" lang="ko-KR" altLang="en-US" dirty="0"/>
              <a:t>는 파이썬 라이브러리로 </a:t>
            </a:r>
            <a:r>
              <a:rPr kumimoji="1" lang="ko-KR" altLang="en-US" dirty="0" err="1"/>
              <a:t>과학계산을위해</a:t>
            </a:r>
            <a:r>
              <a:rPr kumimoji="1" lang="ko-KR" altLang="en-US" dirty="0"/>
              <a:t> 꼭 필요한 패키지입니다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다차원배열을 위한 기능과 선형대수연산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푸리에변환같은</a:t>
            </a:r>
            <a:r>
              <a:rPr kumimoji="1" lang="ko-KR" altLang="en-US" dirty="0"/>
              <a:t> 고수준의 수학함수와 </a:t>
            </a:r>
            <a:r>
              <a:rPr kumimoji="1" lang="ko-KR" altLang="en-US" dirty="0" err="1"/>
              <a:t>유사난수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생성기등을</a:t>
            </a:r>
            <a:r>
              <a:rPr kumimoji="1" lang="ko-KR" altLang="en-US" dirty="0"/>
              <a:t> 포함합니다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*</a:t>
            </a:r>
            <a:r>
              <a:rPr kumimoji="1" lang="ko-KR" altLang="en-US" dirty="0" err="1"/>
              <a:t>유사난수란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초깃값을</a:t>
            </a:r>
            <a:r>
              <a:rPr kumimoji="1" lang="ko-KR" altLang="en-US" dirty="0"/>
              <a:t> 이용하여 이미 </a:t>
            </a:r>
            <a:r>
              <a:rPr kumimoji="1" lang="ko-KR" altLang="en-US" dirty="0" err="1"/>
              <a:t>결정되어있는</a:t>
            </a:r>
            <a:r>
              <a:rPr kumimoji="1" lang="ko-KR" altLang="en-US" dirty="0"/>
              <a:t> 메커니즘에 의해 생성되는 난수로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초기값을 알면 언제든 같은 값의 난수를 만들어 낼 수 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Matplotlib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파이썬의</a:t>
            </a:r>
            <a:r>
              <a:rPr kumimoji="1" lang="ko-KR" altLang="en-US" dirty="0"/>
              <a:t> 대표적인 그래프 라이브러리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데이터와 분석결과를 시각화하기 위해 사용됩니다</a:t>
            </a:r>
            <a:r>
              <a:rPr kumimoji="1"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Pandas</a:t>
            </a:r>
            <a:r>
              <a:rPr kumimoji="1" lang="ko-KR" altLang="en-US" dirty="0"/>
              <a:t>는 데이터처리와 분석을 위한 파이썬 라이브러리입니다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엑셀의 스프레드시트와 비슷한 테이블 형태인 </a:t>
            </a:r>
            <a:r>
              <a:rPr kumimoji="1" lang="en-US" altLang="ko-KR" dirty="0" err="1"/>
              <a:t>dataframe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데이터구조를 기반으로 </a:t>
            </a:r>
            <a:r>
              <a:rPr kumimoji="1" lang="ko-KR" altLang="en-US" dirty="0" err="1"/>
              <a:t>만들어져있습니다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299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Figure : </a:t>
            </a:r>
            <a:r>
              <a:rPr kumimoji="1" lang="ko-KR" altLang="en-US" dirty="0"/>
              <a:t>공간정의</a:t>
            </a:r>
            <a:endParaRPr kumimoji="1" lang="en-US" altLang="ko-KR" dirty="0"/>
          </a:p>
          <a:p>
            <a:r>
              <a:rPr kumimoji="1" lang="en-US" altLang="ko-KR" dirty="0"/>
              <a:t>Ax = </a:t>
            </a:r>
            <a:r>
              <a:rPr kumimoji="1" lang="en-US" altLang="ko-KR" dirty="0" err="1"/>
              <a:t>Fig.add_subplot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축 정의</a:t>
            </a:r>
            <a:endParaRPr kumimoji="1" lang="en-US" altLang="ko-KR" dirty="0"/>
          </a:p>
          <a:p>
            <a:r>
              <a:rPr kumimoji="1" lang="en-US" altLang="ko-KR" dirty="0" err="1"/>
              <a:t>Sns</a:t>
            </a:r>
            <a:r>
              <a:rPr kumimoji="1" lang="ko-KR" altLang="en-US" dirty="0"/>
              <a:t>라이브러리 이용하여 </a:t>
            </a:r>
            <a:r>
              <a:rPr kumimoji="1" lang="ko-KR" altLang="en-US" dirty="0" err="1"/>
              <a:t>그래프그리기</a:t>
            </a:r>
            <a:endParaRPr kumimoji="1" lang="en-US" altLang="ko-KR" dirty="0"/>
          </a:p>
          <a:p>
            <a:r>
              <a:rPr kumimoji="1" lang="en-US" altLang="ko-KR" dirty="0"/>
              <a:t>show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833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Training </a:t>
            </a:r>
            <a:r>
              <a:rPr kumimoji="1" lang="ko-KR" altLang="en-US" dirty="0"/>
              <a:t>데이터세트에 있는 </a:t>
            </a:r>
            <a:r>
              <a:rPr kumimoji="1" lang="en-US" altLang="ko-KR" dirty="0"/>
              <a:t>62%</a:t>
            </a:r>
            <a:r>
              <a:rPr kumimoji="1" lang="ko-KR" altLang="en-US" dirty="0"/>
              <a:t>의 승객은 살아남지 못한 것</a:t>
            </a:r>
            <a:r>
              <a:rPr kumimoji="1" lang="en-US" altLang="ko-KR" dirty="0"/>
              <a:t>(label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0)</a:t>
            </a:r>
            <a:r>
              <a:rPr kumimoji="1" lang="ko-KR" altLang="en-US" dirty="0"/>
              <a:t>으로 보인다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데이터세트의 성별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출항항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연령 등 다양한 정보를 활용하여 생존율을 확인해보자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244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777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98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알 수 있는 점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배에 탑승한 탑승자의 수는 남성의 훨씬 많지만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구조된 탑승자의 수는 거의 남성의 두배이다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배에탄</a:t>
            </a:r>
            <a:r>
              <a:rPr kumimoji="1" lang="ko-KR" altLang="en-US" dirty="0"/>
              <a:t> 여성의 생존율은 약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인 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남성의 생존율은 약 </a:t>
            </a:r>
            <a:r>
              <a:rPr kumimoji="1" lang="en-US" altLang="ko-KR" dirty="0"/>
              <a:t>18%</a:t>
            </a:r>
            <a:r>
              <a:rPr kumimoji="1" lang="ko-KR" altLang="en-US" dirty="0"/>
              <a:t>에 불과하다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7479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는 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등급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2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등급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3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등급 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ordinal(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순서가 있는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) data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crosstab</a:t>
            </a:r>
            <a:r>
              <a:rPr lang="ko-KR" altLang="en-US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 이용하여 데이터를 시각화 할 수 있다</a:t>
            </a:r>
            <a:r>
              <a:rPr lang="en-US" altLang="ko-KR" sz="12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557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4910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434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2471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527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563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1847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Age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값이 있어서 </a:t>
            </a:r>
            <a:r>
              <a:rPr kumimoji="1" lang="ko-KR" altLang="en-US" dirty="0" err="1"/>
              <a:t>채워주어야함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177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32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3031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3391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56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08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955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5706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49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45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SVM</a:t>
            </a:r>
            <a:r>
              <a:rPr kumimoji="1" lang="ko-KR" altLang="en-US" dirty="0"/>
              <a:t>은 클래스를 구분하는 분류문제에서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클래스를 잘 구분하는 선을 그어주는 방식이다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여기서는 사망</a:t>
            </a:r>
            <a:r>
              <a:rPr kumimoji="1" lang="en-US" altLang="ko-KR" dirty="0"/>
              <a:t>/</a:t>
            </a:r>
            <a:r>
              <a:rPr kumimoji="1" lang="ko-KR" altLang="en-US" dirty="0"/>
              <a:t>생존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가장 가까이 있는 점들을 </a:t>
            </a:r>
            <a:r>
              <a:rPr kumimoji="1" lang="en-US" altLang="ko-KR" dirty="0"/>
              <a:t>support vector</a:t>
            </a:r>
            <a:r>
              <a:rPr kumimoji="1" lang="ko-KR" altLang="en-US" dirty="0"/>
              <a:t>라고 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찾은 직선과 서포트벡터 사이의 거리를 최대 마진이라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결국 마진을 </a:t>
            </a:r>
            <a:r>
              <a:rPr kumimoji="1" lang="ko-KR" altLang="en-US" dirty="0" err="1"/>
              <a:t>최대로하는</a:t>
            </a:r>
            <a:r>
              <a:rPr kumimoji="1" lang="ko-KR" altLang="en-US" dirty="0"/>
              <a:t> 서포트벡터와 직선을  찾는 것이 </a:t>
            </a:r>
            <a:r>
              <a:rPr kumimoji="1" lang="en-US" altLang="ko-KR" dirty="0"/>
              <a:t>SVM</a:t>
            </a:r>
            <a:r>
              <a:rPr kumimoji="1" lang="ko-KR" altLang="en-US" dirty="0"/>
              <a:t>의 목표이다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5183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5205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066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9738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732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362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0532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8898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18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536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59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57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랜덤포레스트를</a:t>
            </a:r>
            <a:r>
              <a:rPr kumimoji="1" lang="ko-KR" altLang="en-US" dirty="0"/>
              <a:t> 이해하기위해서는 </a:t>
            </a:r>
            <a:r>
              <a:rPr kumimoji="1" lang="en-US" altLang="ko-KR" dirty="0"/>
              <a:t>decision tree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앙상블에대한</a:t>
            </a:r>
            <a:r>
              <a:rPr kumimoji="1" lang="ko-KR" altLang="en-US" dirty="0"/>
              <a:t> 이해가 필요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8814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31060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4652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7442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150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1778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7936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1943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67747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4591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EDA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데이터에대한</a:t>
            </a:r>
            <a:r>
              <a:rPr kumimoji="1" lang="ko-KR" altLang="en-US" dirty="0"/>
              <a:t> 정보를 얻을 수 있었지만 이 정보만으로는 승객의 생존여부를 정확하게 예측하거나 말 할 수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몇가지 기계학습 알고리즘을 이용하여 승객의 생존여부를 예측해보자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69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704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랜덤포레스트란</a:t>
            </a:r>
            <a:r>
              <a:rPr kumimoji="1"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6028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Sklearn</a:t>
            </a:r>
            <a:r>
              <a:rPr kumimoji="1" lang="ko-KR" altLang="en-US" dirty="0"/>
              <a:t>에서 만들어 둥 모델을 가져와서 사용 할 것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70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1099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Sklearn</a:t>
            </a:r>
            <a:r>
              <a:rPr kumimoji="1" lang="ko-KR" altLang="en-US" dirty="0"/>
              <a:t>에서 만들어 둥 모델을 가져와서 사용 할 것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71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321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Sklearn</a:t>
            </a:r>
            <a:r>
              <a:rPr kumimoji="1" lang="ko-KR" altLang="en-US" dirty="0"/>
              <a:t>에서 만들어 둥 모델을 가져와서 사용 할 것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72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68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XGBoost</a:t>
            </a:r>
            <a:r>
              <a:rPr kumimoji="1" lang="ko-KR" altLang="en-US" dirty="0"/>
              <a:t>를 이해하기위해서는 </a:t>
            </a:r>
            <a:r>
              <a:rPr kumimoji="1" lang="en-US" altLang="ko-KR" b="0" dirty="0"/>
              <a:t>Boosting</a:t>
            </a:r>
            <a:r>
              <a:rPr kumimoji="1" lang="ko-KR" altLang="en-US" b="0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Gradient Boosting</a:t>
            </a:r>
            <a:r>
              <a:rPr kumimoji="1" lang="ko-KR" altLang="en-US" dirty="0" err="1"/>
              <a:t>에대한</a:t>
            </a:r>
            <a:r>
              <a:rPr kumimoji="1" lang="ko-KR" altLang="en-US" dirty="0"/>
              <a:t> 이해가 필요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그림</a:t>
            </a:r>
            <a:r>
              <a:rPr kumimoji="1" lang="en-US" altLang="ko-KR" dirty="0"/>
              <a:t>] Gradient Boosting : tree1</a:t>
            </a:r>
            <a:r>
              <a:rPr kumimoji="1" lang="ko-KR" altLang="en-US" dirty="0"/>
              <a:t>을 통해 예측하고 남은 </a:t>
            </a:r>
            <a:r>
              <a:rPr kumimoji="1" lang="ko-KR" altLang="en-US" dirty="0" err="1"/>
              <a:t>잔차를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tree2</a:t>
            </a:r>
            <a:r>
              <a:rPr kumimoji="1" lang="ko-KR" altLang="en-US" dirty="0"/>
              <a:t>를 통해 예측하고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반복함으로 써 </a:t>
            </a:r>
            <a:r>
              <a:rPr kumimoji="1" lang="ko-KR" altLang="en-US" dirty="0" err="1"/>
              <a:t>잔차를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줄여나감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217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그림</a:t>
            </a:r>
            <a:r>
              <a:rPr kumimoji="1" lang="en-US" altLang="ko-KR" dirty="0"/>
              <a:t>] </a:t>
            </a:r>
            <a:r>
              <a:rPr kumimoji="1" lang="ko-KR" altLang="en-US" dirty="0"/>
              <a:t>의사결정모델의 발전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49012-E447-46F3-AD38-68764629593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5EC-002A-4EDF-992C-9229C4AA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656C1-9A7D-462D-A13D-61C656D1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F089-1AA5-48F3-926C-CD4CB68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C5DE-C381-4247-8A9A-F7D1431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DF05-C099-4142-A825-2ADC49A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BFC1-2807-4173-B322-FC26022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BF61-478C-4905-BB2E-E8811E31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A824-4765-4B49-A21A-781D0E8D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7E9-8B29-45C5-B86D-46BC772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CA9D-D2EB-4717-AA98-79FFB0E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4ADF-C245-4FD0-9CF4-8E4E9ED0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13A6-141A-4296-8A0E-4E7FDD2C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794F-2A85-486D-BB04-2872A7CB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28E3-ACF7-42FB-8BCD-BFAEC61A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566D-77E4-46B4-B96A-1567954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6FB2503-A4EF-4229-A4C8-97CF2DD395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093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894F294-9A60-4AF6-9691-548ADA83C41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EEC5-C37F-4E11-B4F4-4B698C5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6"/>
            <a:ext cx="11174506" cy="869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3DA-9E1F-41A0-A424-235F8224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7" y="1364343"/>
            <a:ext cx="11174506" cy="4812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C909-3DF3-4E26-BE80-E0F1A8A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EE5E-8D69-48B6-9D3E-4029F75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8DC3-CA20-4526-A5EA-9F0C0A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BB9-8870-4734-B67F-B82AAA31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5834-12F3-4A1C-A95D-6742BD10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45D0-7188-4E77-A866-079331B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0078-EE8F-4F1B-ACB8-71EEAF5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F6D4-BA22-4B87-97D8-E4AB0ED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A7E7-FFA9-41C8-AEAF-E461C1F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44D3-CF2D-41FB-B093-6C730E91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80537-A018-4065-84DC-2CDEC788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F944-27FA-407A-A21B-B41F951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F4AF-2B88-418A-98C6-C4987C6A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ACA4-669E-41ED-B6E8-0C97E8D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E00-5201-4ED0-A85D-158D25B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33AE-F51C-44D0-BEFF-D3B81A8A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22AF-CD95-4E59-8E00-79B99A75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49A2-5105-4B70-ADB8-588BE97C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D4F7-8975-4F3E-AB17-DE4C6A99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817B-F0CD-45B8-A1DE-555AA588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A04A4-550E-4A1A-9637-8911DD46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AE2E-A58A-4638-AF31-AC1A703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D9DB-F058-4EE9-B929-12D9ED94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E1D3D-D07C-4443-B8B6-CF31758A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9DEE-1F64-408E-9E88-6E1920D6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12A-15AF-4E8B-8D5D-8DB848E1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82A5-E81B-43D3-A5A0-FC760CCD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17A5-E8BE-49AF-B588-E7508B8E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615E-5DA2-49FA-93D5-6CFAD8B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31ED-B054-4A13-AF03-76CB3BE3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9E5A-EA09-4414-9CDD-63BF9E6B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B559E-B3F0-433C-AF71-24C0EC9F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3E42-D8C0-4505-87B0-E8E14940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F82A-9261-4D73-A000-7583BBB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60FE-77E8-4F25-903A-354889D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A2F-5377-433F-80A9-BD5E6C4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4D81A-4FD7-494D-BAC0-D3AB876F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8F56C-AEEB-46BE-8402-BA1E6B37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C477-9BFA-4B7E-828E-9F945C9A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BAE8-D2B2-4D61-8842-FD68F1CC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9978-3047-485A-A411-5FFEDD4D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C59B0F-F987-45FC-BFCE-9393580484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5629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FA22AFD-44EE-460A-A048-FA415C9A8FD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A6916-2654-474E-998F-AB6F4C64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5"/>
            <a:ext cx="11174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BD3C7-7CF7-4C38-9A7C-A469C034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47" y="1825625"/>
            <a:ext cx="11174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9666B-969A-46DD-AAFE-32B60AD22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CDC2-F4A2-4EA7-A035-BAE6C4BE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08DB47-7FB4-4458-B91E-6D8C13310987}"/>
              </a:ext>
            </a:extLst>
          </p:cNvPr>
          <p:cNvSpPr/>
          <p:nvPr/>
        </p:nvSpPr>
        <p:spPr>
          <a:xfrm>
            <a:off x="0" y="1"/>
            <a:ext cx="12192000" cy="401955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1774E-B951-4B24-A99E-A8CFE03B154D}"/>
              </a:ext>
            </a:extLst>
          </p:cNvPr>
          <p:cNvSpPr/>
          <p:nvPr/>
        </p:nvSpPr>
        <p:spPr>
          <a:xfrm>
            <a:off x="619125" y="1701800"/>
            <a:ext cx="10953750" cy="394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23A7-7EB0-4BFD-8750-41611066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86" y="1847472"/>
            <a:ext cx="7067550" cy="194627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err="1"/>
              <a:t>광주･전남지역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재직자대상</a:t>
            </a:r>
            <a:r>
              <a:rPr lang="ko-KR" altLang="en-US" sz="4000" dirty="0"/>
              <a:t> </a:t>
            </a:r>
            <a:r>
              <a:rPr lang="en-US" altLang="ko-KR" sz="4000" dirty="0"/>
              <a:t>AI</a:t>
            </a:r>
            <a:r>
              <a:rPr lang="ko-KR" altLang="en-US" sz="4000" dirty="0"/>
              <a:t>융합 교육 프로그램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2D0CA-BDA1-4C12-9003-79A39E2226FD}"/>
              </a:ext>
            </a:extLst>
          </p:cNvPr>
          <p:cNvCxnSpPr>
            <a:cxnSpLocks/>
          </p:cNvCxnSpPr>
          <p:nvPr/>
        </p:nvCxnSpPr>
        <p:spPr>
          <a:xfrm>
            <a:off x="1012209" y="4012442"/>
            <a:ext cx="1016758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2EFF57-65EA-4918-83B0-397923E4D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83" y="4421121"/>
            <a:ext cx="10552991" cy="827881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i="1" dirty="0"/>
              <a:t>Kaggle Titanic </a:t>
            </a:r>
            <a:r>
              <a:rPr lang="ko-KR" altLang="en-US" sz="2000" i="1" dirty="0"/>
              <a:t>데이터를 사용한 데이터 시각화 및 전처리</a:t>
            </a:r>
            <a:r>
              <a:rPr lang="en-US" altLang="ko-KR" sz="2000" i="1" dirty="0"/>
              <a:t>,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Machine Learning</a:t>
            </a:r>
            <a:r>
              <a:rPr lang="ko-KR" altLang="en-US" sz="2000" i="1" dirty="0"/>
              <a:t> 알고리즘 적용</a:t>
            </a:r>
            <a:endParaRPr lang="en-US" altLang="ko-KR" sz="20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62196-E021-4505-BF48-541DA91A08A3}"/>
              </a:ext>
            </a:extLst>
          </p:cNvPr>
          <p:cNvSpPr/>
          <p:nvPr/>
        </p:nvSpPr>
        <p:spPr>
          <a:xfrm>
            <a:off x="1143000" y="1621668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FB42-A4B6-41F7-BCB5-2DD1F06BC947}"/>
              </a:ext>
            </a:extLst>
          </p:cNvPr>
          <p:cNvSpPr txBox="1"/>
          <p:nvPr/>
        </p:nvSpPr>
        <p:spPr>
          <a:xfrm>
            <a:off x="7182678" y="3278812"/>
            <a:ext cx="407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초급과정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81774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0F4F4-72F3-FB4B-B8D9-B0305560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52" y="2287790"/>
            <a:ext cx="10090695" cy="22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6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en-US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3" name="Picture 1" descr="page1image48852352">
            <a:extLst>
              <a:ext uri="{FF2B5EF4-FFF2-40B4-BE49-F238E27FC236}">
                <a16:creationId xmlns:a16="http://schemas.microsoft.com/office/drawing/2014/main" id="{6B3ACE73-D82F-3C4E-B822-4272CCF8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94" y="1554013"/>
            <a:ext cx="8079210" cy="463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6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 err="1"/>
              <a:t>k</a:t>
            </a:r>
            <a:r>
              <a:rPr lang="en-US" sz="2400" dirty="0" err="1"/>
              <a:t>aggle.com</a:t>
            </a:r>
            <a:r>
              <a:rPr lang="ko-KR" altLang="en-US" sz="2400" dirty="0"/>
              <a:t> 접속 후 로그인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0AF3-AEE5-2D4E-A200-AC1BBCEFF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44" y="2300275"/>
            <a:ext cx="6897311" cy="39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K</a:t>
            </a:r>
            <a:r>
              <a:rPr lang="en-US" sz="2400" dirty="0"/>
              <a:t>aggle</a:t>
            </a:r>
            <a:r>
              <a:rPr lang="ko-KR" altLang="en-US" sz="2400" dirty="0"/>
              <a:t> </a:t>
            </a:r>
            <a:r>
              <a:rPr lang="en-US" altLang="ko-KR" sz="2400" dirty="0"/>
              <a:t>notebook </a:t>
            </a:r>
            <a:r>
              <a:rPr lang="ko-KR" altLang="en-US" sz="2400" dirty="0"/>
              <a:t>생성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4C5E1-06AF-6645-AB31-C785211A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770747"/>
            <a:ext cx="2133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 err="1"/>
              <a:t>Jiyeong</a:t>
            </a:r>
            <a:r>
              <a:rPr lang="en-US" sz="2400" dirty="0"/>
              <a:t> </a:t>
            </a:r>
            <a:r>
              <a:rPr lang="en-US" sz="2400" dirty="0" err="1"/>
              <a:t>Yim</a:t>
            </a:r>
            <a:r>
              <a:rPr lang="en-US" sz="2400" dirty="0"/>
              <a:t> </a:t>
            </a:r>
            <a:r>
              <a:rPr lang="ko-KR" altLang="en-US" sz="2400" dirty="0"/>
              <a:t>검색 후 </a:t>
            </a:r>
            <a:r>
              <a:rPr lang="en-US" altLang="ko-KR" sz="2400" dirty="0"/>
              <a:t>Final-</a:t>
            </a:r>
            <a:r>
              <a:rPr lang="ko-KR" altLang="en-US" sz="2400" dirty="0"/>
              <a:t>재직자대상</a:t>
            </a:r>
            <a:r>
              <a:rPr lang="en-US" altLang="ko-KR" sz="2400" dirty="0"/>
              <a:t>-</a:t>
            </a:r>
            <a:r>
              <a:rPr lang="ko-KR" altLang="en-US" sz="2400" dirty="0"/>
              <a:t>초급</a:t>
            </a:r>
            <a:r>
              <a:rPr lang="en-US" altLang="ko-KR" sz="2400" dirty="0"/>
              <a:t>1 </a:t>
            </a:r>
            <a:r>
              <a:rPr lang="ko-KR" altLang="en-US" sz="2400" dirty="0"/>
              <a:t>선택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5F39F-C00A-492F-B9D1-8FC65417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27" y="2250955"/>
            <a:ext cx="5628145" cy="40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Edit </a:t>
            </a:r>
            <a:r>
              <a:rPr lang="ko-KR" altLang="en-US" sz="2400" dirty="0"/>
              <a:t>옆 메뉴 클릭 후 </a:t>
            </a:r>
            <a:r>
              <a:rPr lang="en-US" altLang="ko-KR" sz="2400" dirty="0"/>
              <a:t>Copy &amp; edit notebook </a:t>
            </a:r>
            <a:r>
              <a:rPr lang="ko-KR" altLang="en-US" sz="2400" dirty="0"/>
              <a:t>클릭</a:t>
            </a:r>
            <a:endParaRPr 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9D41A-947D-4C19-A82E-34A41633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04" y="2385654"/>
            <a:ext cx="6375296" cy="36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Titanic </a:t>
            </a:r>
            <a:r>
              <a:rPr lang="ko-KR" altLang="en-US" sz="2400" dirty="0"/>
              <a:t>데이터 불러오기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우측 상단 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+Add data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버튼 클릭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ED6B7-691C-4F56-B307-74F3644E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02" y="2231122"/>
            <a:ext cx="8549426" cy="40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Titanic </a:t>
            </a:r>
            <a:r>
              <a:rPr lang="ko-KR" altLang="en-US" sz="2400" dirty="0"/>
              <a:t>데이터 불러오기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– Competition Data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에서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Titanic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검색 후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Add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B8B0FC-3F3F-4240-B0F7-8DA2F628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48" y="2540882"/>
            <a:ext cx="8487052" cy="33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Titanic </a:t>
            </a:r>
            <a:r>
              <a:rPr lang="ko-KR" altLang="en-US" sz="2400" dirty="0"/>
              <a:t>데이터 불러오기</a:t>
            </a:r>
            <a:endParaRPr 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370EFC-1ACD-4044-AAAF-2AC9A9D0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871114"/>
            <a:ext cx="3801375" cy="229613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94E29BD-C9C2-4BBD-B4CB-36586D870F42}"/>
              </a:ext>
            </a:extLst>
          </p:cNvPr>
          <p:cNvSpPr txBox="1">
            <a:spLocks/>
          </p:cNvSpPr>
          <p:nvPr/>
        </p:nvSpPr>
        <p:spPr>
          <a:xfrm>
            <a:off x="5454709" y="3442985"/>
            <a:ext cx="5365691" cy="11523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gender_submission.csv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생존여부 예측 후 제출을 위한 파일</a:t>
            </a:r>
            <a:endParaRPr lang="en-US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test.csv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테스트 파일</a:t>
            </a:r>
            <a:endParaRPr lang="en-US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train.csv </a:t>
            </a:r>
            <a:r>
              <a:rPr 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훈련용 파일</a:t>
            </a:r>
            <a:endParaRPr lang="en-US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350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Titanic </a:t>
            </a:r>
            <a:r>
              <a:rPr lang="ko-KR" altLang="en-US" sz="2400" dirty="0"/>
              <a:t>데이터 불러오기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94E29BD-C9C2-4BBD-B4CB-36586D870F42}"/>
              </a:ext>
            </a:extLst>
          </p:cNvPr>
          <p:cNvSpPr txBox="1">
            <a:spLocks/>
          </p:cNvSpPr>
          <p:nvPr/>
        </p:nvSpPr>
        <p:spPr>
          <a:xfrm>
            <a:off x="7543585" y="2871978"/>
            <a:ext cx="4139667" cy="24118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▹ 첫번째 셀 실행 시 추가한 데이터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path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확인 가능 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셀 실행 단축키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: Shift + Enter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선택한 셀 아래에 셀 추가 단축키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: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선택한 셀 위에 셀 추가 단축키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: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셀 제거 단축키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: 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0D3A9-763E-4410-A879-EDAD907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5" y="2565924"/>
            <a:ext cx="6465441" cy="32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">
            <a:extLst>
              <a:ext uri="{FF2B5EF4-FFF2-40B4-BE49-F238E27FC236}">
                <a16:creationId xmlns:a16="http://schemas.microsoft.com/office/drawing/2014/main" id="{38C604E8-2519-3E42-9A16-10DCF56235F6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58CA5460-1EC5-604B-B626-B8A802D34FBD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graphicFrame>
        <p:nvGraphicFramePr>
          <p:cNvPr id="44" name="Table 26">
            <a:extLst>
              <a:ext uri="{FF2B5EF4-FFF2-40B4-BE49-F238E27FC236}">
                <a16:creationId xmlns:a16="http://schemas.microsoft.com/office/drawing/2014/main" id="{27ED44DE-CE07-5F42-BA9E-B4F71542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5614"/>
              </p:ext>
            </p:extLst>
          </p:nvPr>
        </p:nvGraphicFramePr>
        <p:xfrm>
          <a:off x="1111419" y="1927885"/>
          <a:ext cx="10387854" cy="35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97">
                  <a:extLst>
                    <a:ext uri="{9D8B030D-6E8A-4147-A177-3AD203B41FA5}">
                      <a16:colId xmlns:a16="http://schemas.microsoft.com/office/drawing/2014/main" val="3270118377"/>
                    </a:ext>
                  </a:extLst>
                </a:gridCol>
                <a:gridCol w="8584557">
                  <a:extLst>
                    <a:ext uri="{9D8B030D-6E8A-4147-A177-3AD203B41FA5}">
                      <a16:colId xmlns:a16="http://schemas.microsoft.com/office/drawing/2014/main" val="2716720734"/>
                    </a:ext>
                  </a:extLst>
                </a:gridCol>
              </a:tblGrid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머신러닝에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대한 경험이 없으며 데이터분석 및 시각화에 대한 이해가 필요한 모든 분</a:t>
                      </a:r>
                      <a:endParaRPr lang="en-US" altLang="ko-KR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52497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Kaggle Titanic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데이터를 이용한 데이터 분석 및 시각화</a:t>
                      </a:r>
                      <a:endParaRPr lang="en-US" altLang="ko-KR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머신러닝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알고리즘 적용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(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Linear Regression, Random Forest, </a:t>
                      </a:r>
                      <a:r>
                        <a:rPr lang="en-US" altLang="ko-KR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XGBoost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)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19685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Kaggle Notebook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이용하여 실습과 함께 진행됩니다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0945"/>
                  </a:ext>
                </a:extLst>
              </a:tr>
              <a:tr h="85022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After ?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CB9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주어진 데이터를 빠르게 분석하며 시각화 할 수 있습니다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머신러닝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및 시각화를 위한 라이브러리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(Pandas, </a:t>
                      </a:r>
                      <a:r>
                        <a:rPr lang="en-US" altLang="ko-KR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Numpy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, Matplotlib 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등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)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를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이해하고 활용할 수 있습니다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💡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여러가지 </a:t>
                      </a:r>
                      <a:r>
                        <a:rPr lang="ko-KR" altLang="en-US" sz="14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머신러닝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알고리즘을 적용 할 수 있습니다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" panose="020B0502040204020203" pitchFamily="34" charset="0"/>
                        </a:rPr>
                        <a:t>.</a:t>
                      </a:r>
                      <a:endParaRPr 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58848"/>
                  </a:ext>
                </a:extLst>
              </a:tr>
            </a:tbl>
          </a:graphicData>
        </a:graphic>
      </p:graphicFrame>
      <p:sp>
        <p:nvSpPr>
          <p:cNvPr id="7" name="Rectangle 49">
            <a:extLst>
              <a:ext uri="{FF2B5EF4-FFF2-40B4-BE49-F238E27FC236}">
                <a16:creationId xmlns:a16="http://schemas.microsoft.com/office/drawing/2014/main" id="{3095DDFE-7698-1149-A966-31BF35774F15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6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4770415"/>
            <a:ext cx="12192000" cy="2087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</a:t>
            </a:r>
            <a:r>
              <a:rPr lang="en-US" sz="2400" dirty="0" err="1"/>
              <a:t>read_csv</a:t>
            </a:r>
            <a:r>
              <a:rPr lang="en-US" sz="24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1D7AF-708D-4F00-8760-86AFC196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9" y="2831181"/>
            <a:ext cx="7600026" cy="86949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301321"/>
            <a:ext cx="6204012" cy="1158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read_csv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() : csv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파일을 불러오기 위한 함수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Csv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란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?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Comma Separated Values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약자로 콤마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 , )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분리된 데이터</a:t>
            </a:r>
            <a:endParaRPr lang="en-US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03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427221"/>
            <a:ext cx="12192000" cy="143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head()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10206"/>
            <a:ext cx="6204012" cy="723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head 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불러온 데이터의 상위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개 행을 출력하는 함수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괄호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안에 숫자를 넣으면 그 숫자만큼의 행을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FF217-7EBF-4A04-9C25-275A571C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195851"/>
            <a:ext cx="764964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427221"/>
            <a:ext cx="12192000" cy="143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head()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10206"/>
            <a:ext cx="6204012" cy="723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head 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불러온 데이터의 상위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개 행을 출력하는 함수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괄호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안에 숫자를 넣으면 그 숫자만큼의 행을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A8B68-EFED-4349-8247-FAC4E9A8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507751"/>
            <a:ext cx="757343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7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427221"/>
            <a:ext cx="12192000" cy="143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tail()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10206"/>
            <a:ext cx="6204012" cy="723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tail()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불러온 데이터의 하위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개 행을 출력하는 함수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괄호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안에 숫자를 넣으면 그 숫자만큼의 행을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9A705-F3DA-42EC-9186-78188E9C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207142"/>
            <a:ext cx="757343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427221"/>
            <a:ext cx="12192000" cy="143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tail()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10206"/>
            <a:ext cx="6204012" cy="723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tail()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불러온 데이터의 하위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개 행을 출력하는 함수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괄호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안에 숫자를 넣으면 그 숫자만큼의 행을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4AD00F-726B-4480-B6B0-5372D03C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815852"/>
            <a:ext cx="75448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4869085"/>
            <a:ext cx="12192000" cy="1988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- shape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42096"/>
            <a:ext cx="6204012" cy="4910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shape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데이터프레임의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행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열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크기를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8CD22-682A-4C41-8C90-C70FDC3D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799721"/>
            <a:ext cx="2572373" cy="17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8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321487"/>
            <a:ext cx="12192000" cy="153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– info()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42095"/>
            <a:ext cx="6204012" cy="77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Info()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데이터프레임을 구성하는 행과 열의 크기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column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별 정보를 출력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Column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비어 있지 않은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(Non-Null)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값의 개수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column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타입 정보가 표시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FF230-FB21-4616-A251-A2170474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764"/>
          <a:stretch/>
        </p:blipFill>
        <p:spPr>
          <a:xfrm>
            <a:off x="1017494" y="2985960"/>
            <a:ext cx="3029373" cy="521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CF93E1-AE33-4A70-A8CD-99AE51AF0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96"/>
          <a:stretch/>
        </p:blipFill>
        <p:spPr>
          <a:xfrm>
            <a:off x="5123927" y="1729335"/>
            <a:ext cx="3579807" cy="33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321487"/>
            <a:ext cx="12192000" cy="153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– </a:t>
            </a:r>
            <a:r>
              <a:rPr lang="en-US" sz="2400" dirty="0" err="1"/>
              <a:t>isnull</a:t>
            </a:r>
            <a:r>
              <a:rPr lang="en-US" sz="2400" dirty="0"/>
              <a:t>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42095"/>
            <a:ext cx="6204012" cy="77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isnull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데이터프레임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전체의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결측값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여부 확인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결측이면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True,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결측이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아니면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False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boolean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값을 반환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061BE-C7B6-47AC-AB7A-A8CA0D02C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t="14612" b="-516"/>
          <a:stretch/>
        </p:blipFill>
        <p:spPr>
          <a:xfrm>
            <a:off x="4889924" y="1403297"/>
            <a:ext cx="6284582" cy="37050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CD106C-D3C9-4E76-8E45-02A376D9D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679" b="88208"/>
          <a:stretch/>
        </p:blipFill>
        <p:spPr>
          <a:xfrm>
            <a:off x="1017494" y="3061993"/>
            <a:ext cx="2765484" cy="7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7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321487"/>
            <a:ext cx="12192000" cy="153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Pandas – </a:t>
            </a:r>
            <a:r>
              <a:rPr lang="en-US" sz="2400" dirty="0" err="1"/>
              <a:t>isnull</a:t>
            </a:r>
            <a:r>
              <a:rPr lang="en-US" sz="2400" dirty="0"/>
              <a:t>().sum()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650C15-3E6C-4256-98D9-C6355F92A3A6}"/>
              </a:ext>
            </a:extLst>
          </p:cNvPr>
          <p:cNvSpPr txBox="1">
            <a:spLocks/>
          </p:cNvSpPr>
          <p:nvPr/>
        </p:nvSpPr>
        <p:spPr>
          <a:xfrm>
            <a:off x="1017494" y="5642095"/>
            <a:ext cx="6204012" cy="77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isnull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데이터프레임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전체의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결측값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여부 확인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Isnull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().sum() :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결측값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개수 확인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121CF-9E28-46D2-AAB7-AD392CBE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216177"/>
            <a:ext cx="2081306" cy="28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757333"/>
            <a:ext cx="12192000" cy="1100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Seaborn </a:t>
            </a:r>
            <a:r>
              <a:rPr lang="ko-KR" altLang="en-US" sz="2400" dirty="0"/>
              <a:t>과 </a:t>
            </a:r>
            <a:r>
              <a:rPr lang="en-US" altLang="ko-KR" sz="2400" dirty="0"/>
              <a:t>matplotlib</a:t>
            </a:r>
            <a:r>
              <a:rPr lang="ko-KR" altLang="en-US" sz="2400" dirty="0"/>
              <a:t>를 이용한 데이터 시각화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7ACE7-99B4-469E-B604-4BC9F620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66" y="1988758"/>
            <a:ext cx="1596934" cy="4893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3DDED5-86BF-4615-8FA0-A7816796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1411099"/>
            <a:ext cx="1628353" cy="415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F34F3-9794-4E03-9416-D1FF3929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94" y="2438462"/>
            <a:ext cx="3673247" cy="3069566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2FB12BA-7E9B-4392-8E1F-0C9CC01DC47C}"/>
              </a:ext>
            </a:extLst>
          </p:cNvPr>
          <p:cNvSpPr txBox="1">
            <a:spLocks/>
          </p:cNvSpPr>
          <p:nvPr/>
        </p:nvSpPr>
        <p:spPr>
          <a:xfrm>
            <a:off x="1017494" y="5974595"/>
            <a:ext cx="6204012" cy="4431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Seaborn : matplotlib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기반의 시각화 라이브러리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5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3F703-3B89-A246-B50C-8624AE38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48" y="2026269"/>
            <a:ext cx="2430156" cy="9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07C5C9-C67E-8041-90C7-BC67E4E8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06" y="2074050"/>
            <a:ext cx="1956802" cy="1199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483D1F-6384-2E4D-886B-BCD52BDB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832" y="4271782"/>
            <a:ext cx="2730500" cy="1104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B14714-2E4E-F048-86B2-A07D24FC2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847" y="4713540"/>
            <a:ext cx="5202321" cy="13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6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321487"/>
            <a:ext cx="12192000" cy="153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생존여부 확인하는 그래프 그리기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9A0BC-B4E7-45AD-B01B-9E955A27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63" y="1903483"/>
            <a:ext cx="3238952" cy="3172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06F74-93A2-4E45-B08A-8D8D9DF4D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65" y="2565614"/>
            <a:ext cx="6410213" cy="206882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C120BD44-8873-49CA-AA62-756D763F3173}"/>
              </a:ext>
            </a:extLst>
          </p:cNvPr>
          <p:cNvSpPr txBox="1">
            <a:spLocks/>
          </p:cNvSpPr>
          <p:nvPr/>
        </p:nvSpPr>
        <p:spPr>
          <a:xfrm>
            <a:off x="1017494" y="5632847"/>
            <a:ext cx="6204012" cy="784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plt.figure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공간 정의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fig.add_subplot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축 정의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9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321487"/>
            <a:ext cx="12192000" cy="153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생존여부 확인하는 그래프 그리기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FA735-4105-4A83-AE10-532932D3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9" y="3055061"/>
            <a:ext cx="11534759" cy="1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781368"/>
            <a:ext cx="12192000" cy="1076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성별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31850"/>
            <a:ext cx="6204012" cy="3020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Pandas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groupby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함수를 이용하여 성별 생존율 확인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5344E5-D756-4225-815F-1D135817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747479"/>
            <a:ext cx="5845827" cy="19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성별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04012" cy="6081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성별 생존자의 비율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성별 생존자의 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2EECE-A0A5-4576-B996-3941AE71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2" y="2357675"/>
            <a:ext cx="6599816" cy="21426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C44435-5808-4A9B-8355-CEFBCED8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47" y="3734858"/>
            <a:ext cx="5309559" cy="2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8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성별 생존여부 시각화</a:t>
            </a:r>
            <a:endParaRPr 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C44435-5808-4A9B-8355-CEFBCED8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9" y="2847905"/>
            <a:ext cx="6383977" cy="309727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497880" y="2847905"/>
            <a:ext cx="4220568" cy="25747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탑승자의 수는 남성이 훨씬 많지만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구조된 탑승자의 수는 여성이 거의 남성의 두배이다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배에 탑승한 여성의 생존율은 약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75%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인 반면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남성의 생존율은 약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18%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불과하다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45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티켓 등급 별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23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Pandas – crosstab()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함수 이용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범주형 변수를 기준으로 개수 파악이나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수치형 데이터를 넣어 계산할 때 사용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2C4C4-0EC1-4D8C-AC5F-053AA91A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804085"/>
            <a:ext cx="4629796" cy="342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740E7-C9A8-4582-98D5-823B3756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4" y="4419699"/>
            <a:ext cx="7935432" cy="352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165F89-E015-4EEF-A627-A79C0C604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320" y="2117869"/>
            <a:ext cx="1885606" cy="19287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90BE4C-1DAB-4BB2-B65B-C8024F57C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925" y="2117869"/>
            <a:ext cx="1842506" cy="18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71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티켓 등급 별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23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별 탑승객 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별 생존자의 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558D6B-4D6C-4255-9530-1E509FCC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2" y="2484891"/>
            <a:ext cx="5814385" cy="2477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011601-76F2-440C-BACF-63B81AF2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655" y="2503868"/>
            <a:ext cx="5030443" cy="23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티켓 등급 별 생존여부 시각화</a:t>
            </a:r>
            <a:endParaRPr lang="en-US" sz="24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497880" y="2847905"/>
            <a:ext cx="4220568" cy="25747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탑승객의 수는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Pclass3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 가장 많지만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Pclass1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탑승한 탑승객이 더 많이 생존하였다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3118AB-AED7-4ECB-8487-AE260FAE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5" y="2773875"/>
            <a:ext cx="5685247" cy="26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티켓 등급과 성별 사이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7448080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catplot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:  categorical plots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들을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kind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파라미터 변수 설정을 통해 그릴 수 있음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-&gt; strip(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기본값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), box, violin, point, bar, count, point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809BD-343B-4D11-A0F8-0ED26AE8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5" y="2587454"/>
            <a:ext cx="5430008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34816-61AB-472C-8D71-EDD54F8B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74" y="2238194"/>
            <a:ext cx="2381582" cy="189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3984C5-302E-4958-9A2A-6E346DEE0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85" y="3542539"/>
            <a:ext cx="5887272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FC39AF-D2A6-4F63-8646-D23C0356E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85" y="4602018"/>
            <a:ext cx="5820587" cy="457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07B950-C587-46BB-9FFD-3F485DC5D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315" y="1307532"/>
            <a:ext cx="2909726" cy="23170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7181770-1A62-4CD9-84BD-D5D86DD40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7081" y="3914066"/>
            <a:ext cx="2842372" cy="23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티켓 등급과 성별 사이 생존여부 시각화</a:t>
            </a:r>
            <a:endParaRPr lang="en-US" sz="24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426935" y="2300275"/>
            <a:ext cx="4220568" cy="25747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Pclass1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여성은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95%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이상 생존하였다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모든 등급에서 남성의 생존율보다 여성의 생존율이 높음으로 보아 구조 시 여성이 우선이었음을 추측 할 수  있다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성별에 관계없이 등급이 높을 수록 생존율이 높다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028B15-B957-43B3-86B3-C65BF864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2" y="3858079"/>
            <a:ext cx="3493519" cy="27818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E46A05-8DD3-43BC-A09F-C083ECE4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382" y="2178219"/>
            <a:ext cx="3412651" cy="27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Learning, </a:t>
            </a:r>
            <a:r>
              <a:rPr lang="ko-KR" altLang="en-US" sz="2400" dirty="0" err="1"/>
              <a:t>기계학습이란</a:t>
            </a:r>
            <a:r>
              <a:rPr lang="en-US" altLang="ko-KR" sz="2400" dirty="0"/>
              <a:t>?</a:t>
            </a:r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64315D-BDB2-4FF8-BC36-D02FD4789E3A}"/>
              </a:ext>
            </a:extLst>
          </p:cNvPr>
          <p:cNvSpPr txBox="1">
            <a:spLocks/>
          </p:cNvSpPr>
          <p:nvPr/>
        </p:nvSpPr>
        <p:spPr>
          <a:xfrm>
            <a:off x="909199" y="2382966"/>
            <a:ext cx="9842375" cy="304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머신러닝은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컴퓨터를 인간처럼 학습시킴으로써 인간의 도움 없이 컴퓨터가 스스로 새로운 규칙을 생성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컴퓨터가 스스로 학습할 수 있도록 도와주는 알고리즘이나 기술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❓❗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훈련에 필요한 샘플 데이터를 입력한다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컴퓨터가 입력 받은 데이터를 분석하여 일정한 패턴과 규칙을 찾아낸다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찾아낸 패턴과 규칙을 가지고 의사결정 및 예측을 수행한다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2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4869085"/>
            <a:ext cx="12192000" cy="1988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나이와 티켓등급</a:t>
            </a:r>
            <a:r>
              <a:rPr lang="en-US" altLang="ko-KR" sz="2400" dirty="0"/>
              <a:t>, </a:t>
            </a:r>
            <a:r>
              <a:rPr lang="ko-KR" altLang="en-US" sz="2400" dirty="0"/>
              <a:t>나이와 성별 사이 생존여부 시각화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213646"/>
            <a:ext cx="6223964" cy="9977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violinplot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분포 정도를 파악하기 쉬움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티켓등급과 나이별 생존여부 분포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성별과 나이별 생존여부 분포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536B73-8502-4266-B360-1072DDC1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2" y="2494241"/>
            <a:ext cx="6830378" cy="2105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74F64D-B8A6-445A-B74A-EEBE563D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354" y="4237511"/>
            <a:ext cx="4642898" cy="21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0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나이와 티켓등급</a:t>
            </a:r>
            <a:r>
              <a:rPr lang="en-US" altLang="ko-KR" sz="2400" dirty="0"/>
              <a:t>, </a:t>
            </a:r>
            <a:r>
              <a:rPr lang="ko-KR" altLang="en-US" sz="2400" dirty="0"/>
              <a:t>나이와 성별 사이 생존여부 시각화</a:t>
            </a:r>
            <a:endParaRPr lang="en-US" altLang="ko-KR" sz="24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353192" y="3200775"/>
            <a:ext cx="4368053" cy="2257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상관없이 아동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(10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세 미만 승객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)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생존율은 높다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남성의 경우 나이가 많을수록 생존 확률이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낮다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9173A8-AD4B-4340-8B11-7DF57758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9" y="2847905"/>
            <a:ext cx="6300381" cy="29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2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Age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채워주기</a:t>
            </a:r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A3CB31F-D341-4869-83D5-0D9470FBA752}"/>
              </a:ext>
            </a:extLst>
          </p:cNvPr>
          <p:cNvSpPr txBox="1">
            <a:spLocks/>
          </p:cNvSpPr>
          <p:nvPr/>
        </p:nvSpPr>
        <p:spPr>
          <a:xfrm>
            <a:off x="1017494" y="2259821"/>
            <a:ext cx="10486248" cy="2257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이름에 존재하는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Initial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나이대를 예측 할 수 있다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1A0F8-28AE-453F-8BD4-1BE5798C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16" y="2898754"/>
            <a:ext cx="413442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Age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채워주기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8524712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Mr. Mrs. Miss.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끝나는 특성을 이용해서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Initial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정보를 담은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column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 추가해준다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9F71C-31DB-4D40-9D63-8243BF63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501485"/>
            <a:ext cx="4925112" cy="7049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D8AA22-4921-4A2C-A713-421759A00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4" y="3853898"/>
            <a:ext cx="827838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3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Age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채워주기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10795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Initial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정보 확인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Mlle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Mme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Miss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오타로 예측되는 컬럼은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Miss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변환시켜주고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Dr, Sir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Male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예측할 수 있는 컬럼은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Mr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변환시켜준다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B6F33-3A40-431F-879E-F48439EB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273641"/>
            <a:ext cx="8185199" cy="1978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77D03-1ED8-4CFA-802F-235F19CC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4" y="4481401"/>
            <a:ext cx="945011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sz="2400" dirty="0"/>
              <a:t>Age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채워주기</a:t>
            </a:r>
            <a:endParaRPr lang="en-US" altLang="ko-KR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69223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각 그룹 별 평균나이 확인 및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결측치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채워주기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00181-5681-4BFD-9221-676DD548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6" y="2724533"/>
            <a:ext cx="4641525" cy="358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69A09A-3583-4041-B28D-56E9ADEC6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06" y="3506933"/>
            <a:ext cx="2850813" cy="1733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A56FDF-09D7-4355-9C19-A02D16EE3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428" y="3660848"/>
            <a:ext cx="7922110" cy="15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82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나이대별 생존 빈도수 확인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23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나이대별 사망한 탑승객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나이대별 생존한 탑승객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924F5-8FA8-4CF3-AF3F-196F40E9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5" y="2484891"/>
            <a:ext cx="7478169" cy="2353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7F280A-0047-4F6E-88B9-704FB0E5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875" y="546247"/>
            <a:ext cx="4845377" cy="24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9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353192" y="2693601"/>
            <a:ext cx="4368053" cy="3155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30-40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대 승객이 많이 사망하였음을 확인 할 수 있다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가장 나이가 많은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80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대 승객들은 모두 구조되었음을 확인 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10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세 미만 아동도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높은 확률로 구조되었음을 확인 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 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F01F2D-BC43-4166-9E20-8BD7D430A23D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나이대별 생존 빈도수 확인</a:t>
            </a:r>
            <a:endParaRPr 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DFC97F-653B-4528-BCC6-B9DC32D2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9" y="2620951"/>
            <a:ext cx="6353021" cy="32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3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승선항에 따른 생존여부 확인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856753"/>
            <a:ext cx="6223964" cy="3020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승객이 가장 많이 생존 했음을 알 수 있다</a:t>
            </a: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3345B-651D-46B2-AC45-10ECD4DD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4" y="2711454"/>
            <a:ext cx="6722071" cy="5993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1A1A23-F1A1-4AD5-B5AD-42613FF3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20" y="1797555"/>
            <a:ext cx="339137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9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4869085"/>
            <a:ext cx="12192000" cy="1988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승선항에 따른 생존여부 확인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045828"/>
            <a:ext cx="6223964" cy="1635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ax[0, 0] :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승선항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별 탑승객 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Ax[0, 1] :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승선항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별 탑승객 성별 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Ax[1, 0] :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승선항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별 탑승객 생존여부 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Ax[1, 1] :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승선항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별 탑승객 티켓등급 수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70F55-385B-4F00-8071-4C087827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172909"/>
            <a:ext cx="538237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사용할 모델 </a:t>
            </a:r>
            <a:r>
              <a:rPr lang="en-US" altLang="ko-KR" sz="2400" dirty="0"/>
              <a:t>(1) Linear SVC (</a:t>
            </a:r>
            <a:r>
              <a:rPr lang="ko-KR" altLang="en-US" sz="2400" dirty="0"/>
              <a:t>선형 서포트벡터 머신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AD96779-5DDA-425C-9FBF-18D2CE06A9D0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9842375" cy="1500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Support Vector Machine </a:t>
            </a:r>
            <a:endParaRPr lang="en-US" altLang="ko-KR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주어진 데이터가 어느 그룹에 속하는지 분류하는 분류모델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두 부류 사이에 존재하는 여백</a:t>
            </a: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margin)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 최대화하여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이를 극대화하는 모델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FB3891F-06D3-4135-919C-732EFC3CB571}"/>
              </a:ext>
            </a:extLst>
          </p:cNvPr>
          <p:cNvSpPr txBox="1">
            <a:spLocks/>
          </p:cNvSpPr>
          <p:nvPr/>
        </p:nvSpPr>
        <p:spPr>
          <a:xfrm>
            <a:off x="909198" y="6058530"/>
            <a:ext cx="9842375" cy="439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❓❗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Linear SVC : Classification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문제에 사용되는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SVM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47D35-A9C3-4427-92EC-659A2D98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41" y="3542125"/>
            <a:ext cx="2400635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983F66-CF8B-47BD-8B32-43430C96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78" y="3570704"/>
            <a:ext cx="252447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6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324104" y="2082599"/>
            <a:ext cx="4368053" cy="40058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탑승한승객이 가장 많고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S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에서 탑승한 대부분의 승객은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Pclass3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절반이상의 승객은 살아남았다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그 이유가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대부분의 승객은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이기 때문이라고 유추 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Q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승객의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95%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이상은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Pclass3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Q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 탑승한 승객의 절반 이상이 살아남지 못하였다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0DF326-B6AF-4C9F-8445-24F041E5A546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승선항에 따른 생존여부 확인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50A81-36AB-4F76-A29D-82931AFF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9" y="2082599"/>
            <a:ext cx="631595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1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3"/>
            <a:ext cx="12192000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승선항에 따른 생존여부 확인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909199" y="6109384"/>
            <a:ext cx="8834429" cy="427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catplot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()-point plot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 이용하여 각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와 생존여부 관계를 성별로 나누어 그리기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B1F88-CECB-4E2C-8366-FD01126E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248327"/>
            <a:ext cx="7240010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A4E3D-B00F-407E-8D43-89481544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9" y="3119783"/>
            <a:ext cx="6213250" cy="21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324104" y="2082599"/>
            <a:ext cx="4368053" cy="30940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Pclass1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과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Pclass2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는 탑승항에 관계없이 여성탑승객의 생존확률이 거의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Pclass3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탑승객은 남녀 모두 생존율이 매우 낮다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Q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항구에서 탑승한 남성은 거의 살아남지 못했다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0DF326-B6AF-4C9F-8445-24F041E5A546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승선항에 따른 생존여부 확인</a:t>
            </a:r>
            <a:endParaRPr 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E6FCD-19E0-482C-A420-E5405391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" y="2805777"/>
            <a:ext cx="6854237" cy="23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29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3"/>
            <a:ext cx="12192000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 err="1"/>
              <a:t>탑승항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채우기</a:t>
            </a:r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269307E-3018-48F2-A032-BB8EDE9D7F06}"/>
              </a:ext>
            </a:extLst>
          </p:cNvPr>
          <p:cNvSpPr txBox="1">
            <a:spLocks/>
          </p:cNvSpPr>
          <p:nvPr/>
        </p:nvSpPr>
        <p:spPr>
          <a:xfrm>
            <a:off x="1017494" y="2259821"/>
            <a:ext cx="10486248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가장 많은 탑승객이 존재하는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항구로 모두 채워준다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E42C60-D209-4834-8922-E8A916F5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3499095"/>
            <a:ext cx="8907371" cy="5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7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형제</a:t>
            </a:r>
            <a:r>
              <a:rPr lang="en-US" altLang="ko-KR" sz="2400" dirty="0"/>
              <a:t>/</a:t>
            </a:r>
            <a:r>
              <a:rPr lang="ko-KR" altLang="en-US" sz="2400" dirty="0"/>
              <a:t>자매 유무에 따른 생존정보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23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barplot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표현한 함께 탑승한 형제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자매 수에 따른 생존율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pointplot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표현한 함께 탑승한 형제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자매 수에 따른 생존율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C7BC1-DDD1-484A-B287-239CCD99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5" y="2536546"/>
            <a:ext cx="6080353" cy="2310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43B325-1F1F-44CD-8945-9A88AEE0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2" y="2424771"/>
            <a:ext cx="5192558" cy="24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06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781368"/>
            <a:ext cx="12192000" cy="1076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형제</a:t>
            </a:r>
            <a:r>
              <a:rPr lang="en-US" altLang="ko-KR" sz="2400" dirty="0"/>
              <a:t>/</a:t>
            </a:r>
            <a:r>
              <a:rPr lang="ko-KR" altLang="en-US" sz="2400" dirty="0"/>
              <a:t>자매 유무에 따른 생존정보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41936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함께 탑승한 형제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자매 수와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관계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083EB-8449-4EB9-8DB5-40D4EA4E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9" y="2603927"/>
            <a:ext cx="6317902" cy="470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1C75E-EF70-43B2-8F9F-935F8C8B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017" y="1737802"/>
            <a:ext cx="2261067" cy="34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7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324104" y="2082599"/>
            <a:ext cx="4368053" cy="39052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승객이 형제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자매없이 혼자 탑승하는 경우 생존율이 약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34.5%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임을 보여준다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형제 수가 증가하면 그래프가 대략적으로 감소함을 볼 수 있는데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이는 자신이 아닌 가족을 먼저 구하려고 하기 때문이라고 생각 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놀랍게도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5-8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인 가족의 생존율은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0%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이유는 </a:t>
            </a:r>
            <a:r>
              <a:rPr lang="en-US" altLang="ko-K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때문으로 예측 할 수 있다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 5-8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인 가족은 </a:t>
            </a:r>
            <a:r>
              <a:rPr lang="en-US" altLang="ko-KR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 모두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3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이였다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30F60D-2603-45B1-B8EC-5CD32F6C2E4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형제</a:t>
            </a:r>
            <a:r>
              <a:rPr lang="en-US" altLang="ko-KR" sz="2400" dirty="0"/>
              <a:t>/</a:t>
            </a:r>
            <a:r>
              <a:rPr lang="ko-KR" altLang="en-US" sz="2400" dirty="0"/>
              <a:t>자매 유무에 따른 생존정보</a:t>
            </a:r>
            <a:endParaRPr 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347E2E-106E-4257-A4E3-E87E8373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2847905"/>
            <a:ext cx="6275817" cy="29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19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545394"/>
            <a:ext cx="12192000" cy="1312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부모</a:t>
            </a:r>
            <a:r>
              <a:rPr lang="en-US" altLang="ko-KR" sz="2400" dirty="0"/>
              <a:t>/</a:t>
            </a:r>
            <a:r>
              <a:rPr lang="ko-KR" altLang="en-US" sz="2400" dirty="0"/>
              <a:t>자녀 유무에 따른 생존정보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5746604"/>
            <a:ext cx="6223964" cy="6246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ax[0]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barplot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표현한 함께 탑승한 부모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자녀 수에 따른 생존율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ax[1] : </a:t>
            </a:r>
            <a:r>
              <a:rPr lang="en-US" altLang="ko-KR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pointplot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표현한 함께 탑승한 부모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자녀 수에 따른 생존율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4EF7-9D4F-43B1-A36B-0AE73CF5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6" y="2599057"/>
            <a:ext cx="5314874" cy="1958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4E176-AFB9-4053-B89E-4DBE98F6B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22" y="2415168"/>
            <a:ext cx="5020736" cy="23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5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E9101275-F56B-4178-BAE8-5BD9C8030AAF}"/>
              </a:ext>
            </a:extLst>
          </p:cNvPr>
          <p:cNvSpPr/>
          <p:nvPr/>
        </p:nvSpPr>
        <p:spPr>
          <a:xfrm>
            <a:off x="6882440" y="0"/>
            <a:ext cx="5309559" cy="6857999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6161111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638D76C-3A4C-46EE-84E4-67DECFF693E5}"/>
              </a:ext>
            </a:extLst>
          </p:cNvPr>
          <p:cNvSpPr txBox="1">
            <a:spLocks/>
          </p:cNvSpPr>
          <p:nvPr/>
        </p:nvSpPr>
        <p:spPr>
          <a:xfrm>
            <a:off x="7462501" y="2758248"/>
            <a:ext cx="4368053" cy="247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부모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자녀와 함께 탑승한 승객도 형제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자매와 비슷하게 함께 탑승한 승객의 숫자가 커질 수록 생존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가능성이 적어졌다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1-3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명의 부모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자녀가 있는 경우 생존율이 높았다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30F60D-2603-45B1-B8EC-5CD32F6C2E4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부모</a:t>
            </a:r>
            <a:r>
              <a:rPr lang="en-US" altLang="ko-KR" sz="2400" dirty="0"/>
              <a:t>/</a:t>
            </a:r>
            <a:r>
              <a:rPr lang="ko-KR" altLang="en-US" sz="2400" dirty="0"/>
              <a:t>자녀 유무에 따른 생존정보</a:t>
            </a:r>
            <a:endParaRPr 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B72365-E607-4709-A59D-77CF8744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0" y="2636358"/>
            <a:ext cx="6645512" cy="30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27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요금정보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69223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Pclass1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 </a:t>
            </a:r>
            <a:r>
              <a:rPr lang="ko-KR" altLang="en-US" sz="16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운임료가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Pclass2, 3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비하여 높음을 확인 할 수 있다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86389-1C0D-4970-B778-17F95995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29" y="277452"/>
            <a:ext cx="5182323" cy="2010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959A62-6C28-4671-A33B-3CBCB0D3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47" y="2300275"/>
            <a:ext cx="814501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5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4BDF18-757A-4B6F-9AB1-5C09E4C0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160865"/>
            <a:ext cx="4005701" cy="3274225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사용할 모델 </a:t>
            </a:r>
            <a:r>
              <a:rPr lang="en-US" altLang="ko-KR" sz="2400" dirty="0"/>
              <a:t>(2) – Random Forest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978D4BC-374A-4C64-9E68-40AE1B4BB8E4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9842375" cy="1500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Decision tree  (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결정 트리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endParaRPr lang="en-US" altLang="ko-KR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분류와 회귀 문제에 널리 사용되는 모델로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특정 기준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질문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에 따라 데이터를 구분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결정에 다르기 위해 예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아니요 질문을 이어 나가면서 학습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30448A8-CEB6-4B97-9ECA-C07FB80FB08D}"/>
              </a:ext>
            </a:extLst>
          </p:cNvPr>
          <p:cNvSpPr txBox="1">
            <a:spLocks/>
          </p:cNvSpPr>
          <p:nvPr/>
        </p:nvSpPr>
        <p:spPr>
          <a:xfrm>
            <a:off x="909198" y="4213053"/>
            <a:ext cx="9842375" cy="869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ensemble (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앙상블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 </a:t>
            </a:r>
            <a:endParaRPr lang="en-US" altLang="ko-KR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여러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모델을 연결하여 더 강력한 모델을 만드는 기법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226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특징들 간의 상관관계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69223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heatmap() </a:t>
            </a:r>
            <a:r>
              <a:rPr lang="ko-KR" altLang="en-US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함수를 이용하면 특징들 간의 상관관계를 확인 할 수 있다</a:t>
            </a:r>
            <a:r>
              <a:rPr lang="en-US" altLang="ko-KR" sz="16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F5AA0-D27C-40AF-AB64-EA78DA12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9" y="2540882"/>
            <a:ext cx="5391902" cy="476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55939C-917C-409E-A401-AEBA55A5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01" y="1737802"/>
            <a:ext cx="5273856" cy="39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7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연령대 컬럼 추가 및 </a:t>
            </a:r>
            <a:r>
              <a:rPr lang="en-US" altLang="ko-KR" sz="2400" dirty="0" err="1"/>
              <a:t>Pclass</a:t>
            </a:r>
            <a:r>
              <a:rPr lang="ko-KR" altLang="en-US" sz="2400" dirty="0"/>
              <a:t>별로 보는 연령대별 생존율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69223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연속적 수치인 나이를 연령대별로 나누어 범주화 시킬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51617F-C575-49C8-BB2A-5DFEB9EA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897708"/>
            <a:ext cx="4982270" cy="146705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D5A46C31-E8B7-48CB-A868-537D628B6987}"/>
              </a:ext>
            </a:extLst>
          </p:cNvPr>
          <p:cNvSpPr txBox="1">
            <a:spLocks/>
          </p:cNvSpPr>
          <p:nvPr/>
        </p:nvSpPr>
        <p:spPr>
          <a:xfrm>
            <a:off x="1017494" y="2259821"/>
            <a:ext cx="10486248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연령대별 컬럼 추가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72B32E1-86D8-49FD-A1A6-8F33ECDC582D}"/>
              </a:ext>
            </a:extLst>
          </p:cNvPr>
          <p:cNvSpPr txBox="1">
            <a:spLocks/>
          </p:cNvSpPr>
          <p:nvPr/>
        </p:nvSpPr>
        <p:spPr>
          <a:xfrm>
            <a:off x="1017494" y="4548114"/>
            <a:ext cx="10486248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연령대별 수 확인</a:t>
            </a: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A04342-6B5F-400E-8487-9ADE8F41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3" y="5169740"/>
            <a:ext cx="3852607" cy="3824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8B993A-F57C-4B2D-BEC3-022384B44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747" y="4468862"/>
            <a:ext cx="223868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FE4A91-5F43-42DD-B902-CECA48467836}"/>
              </a:ext>
            </a:extLst>
          </p:cNvPr>
          <p:cNvSpPr txBox="1">
            <a:spLocks/>
          </p:cNvSpPr>
          <p:nvPr/>
        </p:nvSpPr>
        <p:spPr>
          <a:xfrm>
            <a:off x="1017494" y="6069223"/>
            <a:ext cx="6223964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와 상관 없이 연령이 증가할수록 생존율이 낮아진다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8B903-6D16-4592-B7B3-8456B982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65" y="2334673"/>
            <a:ext cx="7256352" cy="500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4FC43-CAA5-4F51-8A27-044C8551F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17" y="3063479"/>
            <a:ext cx="8475047" cy="27300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9A9AFD0-C4A1-4AA6-966B-C5B0F64D8FEE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연령대 컬럼 추가 및 </a:t>
            </a:r>
            <a:r>
              <a:rPr lang="en-US" altLang="ko-KR" sz="2400" dirty="0" err="1"/>
              <a:t>Pclass</a:t>
            </a:r>
            <a:r>
              <a:rPr lang="ko-KR" altLang="en-US" sz="2400" dirty="0"/>
              <a:t>별로 보는 연령대별 생존율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95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함께한 가족 수와 생존관계</a:t>
            </a:r>
            <a:endParaRPr lang="en-US" sz="24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87F8B16-6C18-42D5-9E84-54E291045382}"/>
              </a:ext>
            </a:extLst>
          </p:cNvPr>
          <p:cNvSpPr txBox="1">
            <a:spLocks/>
          </p:cNvSpPr>
          <p:nvPr/>
        </p:nvSpPr>
        <p:spPr>
          <a:xfrm>
            <a:off x="1017494" y="2259821"/>
            <a:ext cx="10486248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en-US" altLang="ko-KR" sz="18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SibSp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속성과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Parch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속성을 합하여 </a:t>
            </a:r>
            <a:r>
              <a:rPr lang="en-US" altLang="ko-KR" sz="1800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Family_Size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와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Alone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으로 나타낼 수 있다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96A899A-ED20-4F87-AEA5-D23EB450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16" y="3254533"/>
            <a:ext cx="7246822" cy="17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78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함께한 가족 수와 생존관계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9ED98-6C31-42B5-A783-C31C2C30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00" y="750970"/>
            <a:ext cx="6971873" cy="1549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36E7D-7854-4A1C-A610-F88209DA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85" y="2658963"/>
            <a:ext cx="7100214" cy="263864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C367A01-8716-4363-9C7F-1EEA3EA17A70}"/>
              </a:ext>
            </a:extLst>
          </p:cNvPr>
          <p:cNvSpPr txBox="1">
            <a:spLocks/>
          </p:cNvSpPr>
          <p:nvPr/>
        </p:nvSpPr>
        <p:spPr>
          <a:xfrm>
            <a:off x="1017493" y="6069223"/>
            <a:ext cx="7639809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혼자이거나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가족의 수가 너무 많을 경우 생존율이 떨어지는 것을 확인 할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047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sz="2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C367A01-8716-4363-9C7F-1EEA3EA17A70}"/>
              </a:ext>
            </a:extLst>
          </p:cNvPr>
          <p:cNvSpPr txBox="1">
            <a:spLocks/>
          </p:cNvSpPr>
          <p:nvPr/>
        </p:nvSpPr>
        <p:spPr>
          <a:xfrm>
            <a:off x="1017493" y="6069223"/>
            <a:ext cx="7639809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컴퓨터가 학습 할 수 있도록 데이터를 처리해준다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F2F4B9-5E40-43B6-8052-081B5E2E838C}"/>
              </a:ext>
            </a:extLst>
          </p:cNvPr>
          <p:cNvSpPr txBox="1">
            <a:spLocks/>
          </p:cNvSpPr>
          <p:nvPr/>
        </p:nvSpPr>
        <p:spPr>
          <a:xfrm>
            <a:off x="783642" y="2265359"/>
            <a:ext cx="11007497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기계학습 모델은 문자열을 학습할 수 없기 때문에 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Sex, Embarked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등과 같은 문자열 정보를 숫자 값으로 변환시켜준다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B7A07-3891-42EA-95D6-4C676D89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2" y="3636775"/>
            <a:ext cx="10929497" cy="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75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sz="2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C367A01-8716-4363-9C7F-1EEA3EA17A70}"/>
              </a:ext>
            </a:extLst>
          </p:cNvPr>
          <p:cNvSpPr txBox="1">
            <a:spLocks/>
          </p:cNvSpPr>
          <p:nvPr/>
        </p:nvSpPr>
        <p:spPr>
          <a:xfrm>
            <a:off x="1017493" y="6069223"/>
            <a:ext cx="7639809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컴퓨터가 학습 할 수 있도록 데이터를 처리해준다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F2F4B9-5E40-43B6-8052-081B5E2E838C}"/>
              </a:ext>
            </a:extLst>
          </p:cNvPr>
          <p:cNvSpPr txBox="1">
            <a:spLocks/>
          </p:cNvSpPr>
          <p:nvPr/>
        </p:nvSpPr>
        <p:spPr>
          <a:xfrm>
            <a:off x="783642" y="2265359"/>
            <a:ext cx="11007497" cy="542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기계학습에 불필요한 특징은 제거한다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738112-361A-4FBC-B2BF-231F64CD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7" y="3030083"/>
            <a:ext cx="11290195" cy="4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58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필요한 라이브러리 </a:t>
            </a:r>
            <a:r>
              <a:rPr lang="en-US" altLang="ko-KR" sz="2400" dirty="0"/>
              <a:t>import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5014A-9925-4F4C-BFB7-56E7DC7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540882"/>
            <a:ext cx="6733630" cy="6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21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훈련데이터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테스트데이터 나누기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C660A-24CD-40DE-AB00-C85DC865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532994"/>
            <a:ext cx="9397446" cy="24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54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훈련데이터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테스트데이터 나누기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6418C9-5F7F-41BF-9689-BA868FB9D6EE}"/>
              </a:ext>
            </a:extLst>
          </p:cNvPr>
          <p:cNvSpPr txBox="1">
            <a:spLocks/>
          </p:cNvSpPr>
          <p:nvPr/>
        </p:nvSpPr>
        <p:spPr>
          <a:xfrm>
            <a:off x="783642" y="2265359"/>
            <a:ext cx="11007497" cy="34358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❓❗ </a:t>
            </a:r>
            <a:r>
              <a:rPr lang="en-US" altLang="ko-KR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왜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훈련 데이터세트로 학습된 모델을 다시 훈련 데이터세트로 평가한다면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이미 그에 맞는 규칙에 따라 학습된 모델이기 때문에 아주 높은 성능이 나올 것이다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이런 문제를 해결하기위해 훈련용 데이터와 테스트용 데이터로 나눈 후 모델 평가에 테스트데이터를 사용한다</a:t>
            </a:r>
            <a:r>
              <a:rPr lang="en-US" altLang="ko-KR" sz="18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DF325C6-098D-4285-AC33-4E377856B958}"/>
              </a:ext>
            </a:extLst>
          </p:cNvPr>
          <p:cNvSpPr txBox="1">
            <a:spLocks/>
          </p:cNvSpPr>
          <p:nvPr/>
        </p:nvSpPr>
        <p:spPr>
          <a:xfrm>
            <a:off x="1017493" y="6069223"/>
            <a:ext cx="7639809" cy="302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아주 높은 성능이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나오는 것을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과적합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(overfitting)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이라고 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F1CF37-C06D-401E-94A7-A4E10C0E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70153"/>
            <a:ext cx="4825252" cy="3757068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사용할 모델 </a:t>
            </a:r>
            <a:r>
              <a:rPr lang="en-US" altLang="ko-KR" sz="2400" dirty="0"/>
              <a:t>(2) – Random Forest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978D4BC-374A-4C64-9E68-40AE1B4BB8E4}"/>
              </a:ext>
            </a:extLst>
          </p:cNvPr>
          <p:cNvSpPr txBox="1">
            <a:spLocks/>
          </p:cNvSpPr>
          <p:nvPr/>
        </p:nvSpPr>
        <p:spPr>
          <a:xfrm>
            <a:off x="909199" y="2268667"/>
            <a:ext cx="9842375" cy="33058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❓❗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Random Forest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여러 개의 의사결정 트리를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ensemble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machine learning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모델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의사결정 트리의 각 트리는 예측을 잘 할 수 있지만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데이터의 일부에 과대 적합하는 경향을 가진다는 데 기초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트리를 랜덤하게 만들어</a:t>
            </a: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그 결과를 평균 냄으로써 과대적합을 방지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747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모델 적용 </a:t>
            </a:r>
            <a:r>
              <a:rPr lang="en-US" altLang="ko-KR" sz="2400" dirty="0"/>
              <a:t>1 – Linear SVM</a:t>
            </a: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AE7EC-BF83-4C2E-95DD-8A57C8D9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219445"/>
            <a:ext cx="9575974" cy="33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2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모델 적용 </a:t>
            </a:r>
            <a:r>
              <a:rPr lang="en-US" altLang="ko-KR" sz="2400" dirty="0"/>
              <a:t>2 – Random Forest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D5B539-8948-40B2-8EAA-DBAE6D7D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300275"/>
            <a:ext cx="8610850" cy="34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모델 적용 </a:t>
            </a:r>
            <a:r>
              <a:rPr lang="en-US" altLang="ko-KR" sz="2400" dirty="0"/>
              <a:t>3 – </a:t>
            </a:r>
            <a:r>
              <a:rPr lang="en-US" altLang="ko-KR" sz="2400" dirty="0" err="1"/>
              <a:t>XGBoost</a:t>
            </a:r>
            <a:endParaRPr 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282B7-4F9E-4020-A8AE-9E113DA2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9" y="2219206"/>
            <a:ext cx="9179857" cy="3208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E02E45-B29F-4045-AC99-89A64B7C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4" y="5476769"/>
            <a:ext cx="3911310" cy="2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3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33670D-BD72-4F40-A0E8-EAE7ED8BAB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0C2E0-88D4-41B3-95EE-B198B073A05A}"/>
              </a:ext>
            </a:extLst>
          </p:cNvPr>
          <p:cNvSpPr/>
          <p:nvPr/>
        </p:nvSpPr>
        <p:spPr>
          <a:xfrm>
            <a:off x="2686050" y="2159420"/>
            <a:ext cx="9505950" cy="314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DA8CC-E9DE-4C6B-BA5A-26FA6FABF9A3}"/>
              </a:ext>
            </a:extLst>
          </p:cNvPr>
          <p:cNvGrpSpPr/>
          <p:nvPr/>
        </p:nvGrpSpPr>
        <p:grpSpPr>
          <a:xfrm>
            <a:off x="3553279" y="2159420"/>
            <a:ext cx="6254582" cy="2781434"/>
            <a:chOff x="98924" y="3811656"/>
            <a:chExt cx="6254582" cy="278143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F8DFF0-9963-4CF8-9832-2073CDF378C6}"/>
                </a:ext>
              </a:extLst>
            </p:cNvPr>
            <p:cNvCxnSpPr>
              <a:cxnSpLocks/>
            </p:cNvCxnSpPr>
            <p:nvPr/>
          </p:nvCxnSpPr>
          <p:spPr>
            <a:xfrm>
              <a:off x="98924" y="3811656"/>
              <a:ext cx="932996" cy="0"/>
            </a:xfrm>
            <a:prstGeom prst="line">
              <a:avLst/>
            </a:prstGeom>
            <a:ln w="190500">
              <a:solidFill>
                <a:srgbClr val="54C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85D67F-C40B-4E18-A016-43FB479BAA20}"/>
                </a:ext>
              </a:extLst>
            </p:cNvPr>
            <p:cNvSpPr txBox="1"/>
            <p:nvPr/>
          </p:nvSpPr>
          <p:spPr>
            <a:xfrm>
              <a:off x="98924" y="4426343"/>
              <a:ext cx="6254582" cy="21667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</a:t>
              </a:r>
            </a:p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6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4D7AA5-AF91-439D-9188-EAE55D02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60" y="3793373"/>
            <a:ext cx="6263242" cy="2010238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사용할 모델 </a:t>
            </a:r>
            <a:r>
              <a:rPr lang="en-US" altLang="ko-KR" sz="2400" dirty="0"/>
              <a:t>(3) – </a:t>
            </a:r>
            <a:r>
              <a:rPr lang="en-US" altLang="ko-KR" sz="2400" dirty="0" err="1"/>
              <a:t>XGBoost</a:t>
            </a:r>
            <a:r>
              <a:rPr lang="en-US" altLang="ko-KR" sz="2400" dirty="0"/>
              <a:t> ( </a:t>
            </a:r>
            <a:r>
              <a:rPr lang="en-US" altLang="ko-KR" sz="2000" dirty="0"/>
              <a:t>Extreme Gradient Boosting</a:t>
            </a:r>
            <a:r>
              <a:rPr lang="en-US" altLang="ko-KR" sz="2400" dirty="0"/>
              <a:t> )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BA4D633-B298-4041-857E-4EF5F2ACA467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9842375" cy="1500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Boosting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여러 개의 의사결정 트리를 조합해서 사용하는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ensemble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기법 중 하나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약한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예측 모델의 학습 에러에 가중치를 두고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순차적으로 다음 모델에 반영하여 강한 예측 모델을 생성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NanumBarunGothicOTF" panose="0202060302010102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BD372B4-12FC-48D5-A549-8307923BFF7E}"/>
              </a:ext>
            </a:extLst>
          </p:cNvPr>
          <p:cNvSpPr txBox="1">
            <a:spLocks/>
          </p:cNvSpPr>
          <p:nvPr/>
        </p:nvSpPr>
        <p:spPr>
          <a:xfrm>
            <a:off x="909198" y="4048467"/>
            <a:ext cx="9842375" cy="1500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📌 </a:t>
            </a:r>
            <a:r>
              <a:rPr lang="en-US" altLang="ko-KR" sz="2400" b="1" i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G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radient Boosting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가중치를 업데이트 할 때 </a:t>
            </a:r>
            <a:r>
              <a:rPr lang="ko-KR" altLang="en-US" sz="1600" dirty="0" err="1">
                <a:solidFill>
                  <a:srgbClr val="C00000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경사하강법</a:t>
            </a:r>
            <a:endParaRPr lang="en-US" altLang="ko-KR" sz="1600" dirty="0">
              <a:solidFill>
                <a:srgbClr val="C00000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(Gradient Descent)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이용하는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Boosting.</a:t>
            </a:r>
          </a:p>
        </p:txBody>
      </p:sp>
    </p:spTree>
    <p:extLst>
      <p:ext uri="{BB962C8B-B14F-4D97-AF65-F5344CB8AC3E}">
        <p14:creationId xmlns:p14="http://schemas.microsoft.com/office/powerpoint/2010/main" val="17249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2">
            <a:extLst>
              <a:ext uri="{FF2B5EF4-FFF2-40B4-BE49-F238E27FC236}">
                <a16:creationId xmlns:a16="http://schemas.microsoft.com/office/drawing/2014/main" id="{F32AB9E2-C584-4C76-A8EC-BC785C3D691C}"/>
              </a:ext>
            </a:extLst>
          </p:cNvPr>
          <p:cNvSpPr/>
          <p:nvPr/>
        </p:nvSpPr>
        <p:spPr>
          <a:xfrm>
            <a:off x="0" y="5885872"/>
            <a:ext cx="12192000" cy="97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5CC2DB-14F0-0C49-BE9F-4750EE827682}"/>
              </a:ext>
            </a:extLst>
          </p:cNvPr>
          <p:cNvSpPr/>
          <p:nvPr/>
        </p:nvSpPr>
        <p:spPr>
          <a:xfrm>
            <a:off x="328179" y="218045"/>
            <a:ext cx="11355073" cy="972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2847C31-8E7C-1A44-AC68-C8699D5F595F}"/>
              </a:ext>
            </a:extLst>
          </p:cNvPr>
          <p:cNvSpPr/>
          <p:nvPr/>
        </p:nvSpPr>
        <p:spPr>
          <a:xfrm>
            <a:off x="658085" y="137913"/>
            <a:ext cx="1218063" cy="159507"/>
          </a:xfrm>
          <a:prstGeom prst="rect">
            <a:avLst/>
          </a:prstGeom>
          <a:solidFill>
            <a:srgbClr val="54C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4D8F2E-6BB2-4F8C-9940-E2C6BB50D7A3}"/>
              </a:ext>
            </a:extLst>
          </p:cNvPr>
          <p:cNvSpPr/>
          <p:nvPr/>
        </p:nvSpPr>
        <p:spPr>
          <a:xfrm>
            <a:off x="658085" y="1737802"/>
            <a:ext cx="251114" cy="2511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6FA4171C-63AE-E249-A143-A47FF219F6D2}"/>
              </a:ext>
            </a:extLst>
          </p:cNvPr>
          <p:cNvSpPr/>
          <p:nvPr/>
        </p:nvSpPr>
        <p:spPr>
          <a:xfrm>
            <a:off x="0" y="6555919"/>
            <a:ext cx="12192000" cy="302080"/>
          </a:xfrm>
          <a:prstGeom prst="rect">
            <a:avLst/>
          </a:prstGeom>
          <a:solidFill>
            <a:srgbClr val="209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DC68A1-5B24-1A49-9E89-DAB2E708A52A}"/>
              </a:ext>
            </a:extLst>
          </p:cNvPr>
          <p:cNvSpPr txBox="1">
            <a:spLocks/>
          </p:cNvSpPr>
          <p:nvPr/>
        </p:nvSpPr>
        <p:spPr>
          <a:xfrm>
            <a:off x="1017494" y="1430779"/>
            <a:ext cx="11174506" cy="86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ko-KR" altLang="en-US" sz="2400" dirty="0"/>
              <a:t>사용할 모델 </a:t>
            </a:r>
            <a:r>
              <a:rPr lang="en-US" altLang="ko-KR" sz="2400" dirty="0"/>
              <a:t>(3) – </a:t>
            </a:r>
            <a:r>
              <a:rPr lang="en-US" altLang="ko-KR" sz="2400" dirty="0" err="1"/>
              <a:t>XGBoost</a:t>
            </a:r>
            <a:r>
              <a:rPr lang="en-US" altLang="ko-KR" sz="2400" dirty="0"/>
              <a:t> ( </a:t>
            </a:r>
            <a:r>
              <a:rPr lang="en-US" altLang="ko-KR" sz="2000" dirty="0"/>
              <a:t>Extreme Gradient Boosting</a:t>
            </a:r>
            <a:r>
              <a:rPr lang="en-US" altLang="ko-KR" sz="2400" dirty="0"/>
              <a:t> )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BA4D633-B298-4041-857E-4EF5F2ACA467}"/>
              </a:ext>
            </a:extLst>
          </p:cNvPr>
          <p:cNvSpPr txBox="1">
            <a:spLocks/>
          </p:cNvSpPr>
          <p:nvPr/>
        </p:nvSpPr>
        <p:spPr>
          <a:xfrm>
            <a:off x="909199" y="2268666"/>
            <a:ext cx="10997051" cy="8694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❓❗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XGBoost</a:t>
            </a: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💡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병렬 처리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트리 가지치기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누락된 값 처리 및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과적합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편향을 방지하기 위한 정규화를 통해 최적화된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Gradient Boosting.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EF388-E3AF-4A52-8A2C-762E635EF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73" b="20514"/>
          <a:stretch/>
        </p:blipFill>
        <p:spPr>
          <a:xfrm>
            <a:off x="2384711" y="3429000"/>
            <a:ext cx="7422577" cy="2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19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OuJOCQqsn09k4vxNef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ZgUHzteJMVIsmNTmzU8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2985</Words>
  <Application>Microsoft Office PowerPoint</Application>
  <PresentationFormat>와이드스크린</PresentationFormat>
  <Paragraphs>454</Paragraphs>
  <Slides>73</Slides>
  <Notes>72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9" baseType="lpstr">
      <vt:lpstr>NanumBarunGothicOTF</vt:lpstr>
      <vt:lpstr>Arial</vt:lpstr>
      <vt:lpstr>Calibri</vt:lpstr>
      <vt:lpstr>Segoe UI</vt:lpstr>
      <vt:lpstr>Office Theme</vt:lpstr>
      <vt:lpstr>think-cell Slide</vt:lpstr>
      <vt:lpstr>광주･전남지역 재직자대상 AI융합 교육 프로그램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Dataset</vt:lpstr>
      <vt:lpstr>Dataset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2021-05-07T01:42:18Z</dcterms:created>
  <dcterms:modified xsi:type="dcterms:W3CDTF">2022-01-17T12:59:17Z</dcterms:modified>
</cp:coreProperties>
</file>