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72" r:id="rId9"/>
    <p:sldId id="274" r:id="rId10"/>
    <p:sldId id="275" r:id="rId11"/>
    <p:sldId id="276" r:id="rId12"/>
    <p:sldId id="273" r:id="rId13"/>
    <p:sldId id="271" r:id="rId14"/>
    <p:sldId id="265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B91"/>
    <a:srgbClr val="2AAD5F"/>
    <a:srgbClr val="209E76"/>
    <a:srgbClr val="8FF3B7"/>
    <a:srgbClr val="CFFCE2"/>
    <a:srgbClr val="1D9EFF"/>
    <a:srgbClr val="89CCFF"/>
    <a:srgbClr val="004D86"/>
    <a:srgbClr val="BDE3FF"/>
    <a:srgbClr val="E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3" autoAdjust="0"/>
    <p:restoredTop sz="70080" autoAdjust="0"/>
  </p:normalViewPr>
  <p:slideViewPr>
    <p:cSldViewPr snapToGrid="0" showGuides="1">
      <p:cViewPr varScale="1">
        <p:scale>
          <a:sx n="81" d="100"/>
          <a:sy n="81" d="100"/>
        </p:scale>
        <p:origin x="20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1077-69F0-4CE0-B873-961BEB58702E}" type="datetimeFigureOut">
              <a:rPr lang="en-ID" smtClean="0"/>
              <a:t>27/01/2022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9012-E447-46F3-AD38-6876462959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9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r>
              <a:rPr lang="ko-KR" altLang="en-US" dirty="0"/>
              <a:t>의 특징 </a:t>
            </a:r>
            <a:endParaRPr lang="en-US" altLang="ko-KR" dirty="0"/>
          </a:p>
          <a:p>
            <a:r>
              <a:rPr lang="en-US" altLang="ko-KR" dirty="0"/>
              <a:t>3x3 </a:t>
            </a:r>
            <a:r>
              <a:rPr lang="ko-KR" altLang="en-US" dirty="0"/>
              <a:t>필터 크기의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  <a:endParaRPr lang="en-US" altLang="ko-KR" dirty="0"/>
          </a:p>
          <a:p>
            <a:r>
              <a:rPr lang="en-US" altLang="ko-KR" dirty="0" err="1"/>
              <a:t>AlexNet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convolution layer</a:t>
            </a:r>
            <a:r>
              <a:rPr lang="ko-KR" altLang="en-US" dirty="0"/>
              <a:t>의 필터 크기는 </a:t>
            </a:r>
            <a:r>
              <a:rPr lang="en-US" altLang="ko-KR" dirty="0"/>
              <a:t>11x11, </a:t>
            </a:r>
            <a:r>
              <a:rPr lang="en-US" altLang="ko-KR" dirty="0" err="1"/>
              <a:t>GoogLeNet</a:t>
            </a:r>
            <a:r>
              <a:rPr lang="ko-KR" altLang="en-US" dirty="0"/>
              <a:t>의 경우는 </a:t>
            </a:r>
            <a:r>
              <a:rPr lang="en-US" altLang="ko-KR" dirty="0"/>
              <a:t>7x7</a:t>
            </a:r>
            <a:r>
              <a:rPr lang="ko-KR" altLang="en-US" dirty="0"/>
              <a:t>인 반면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VGG</a:t>
            </a:r>
            <a:r>
              <a:rPr lang="ko-KR" altLang="en-US" dirty="0"/>
              <a:t>는 처음부터 끝까지 </a:t>
            </a:r>
            <a:r>
              <a:rPr lang="en-US" altLang="ko-KR" dirty="0"/>
              <a:t>3x3</a:t>
            </a:r>
            <a:r>
              <a:rPr lang="ko-KR" altLang="en-US" dirty="0"/>
              <a:t>의 필터 크기를 사용하여 좋은 성과를 거두었다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3x3 </a:t>
            </a:r>
            <a:r>
              <a:rPr lang="en-US" altLang="ko-KR" dirty="0"/>
              <a:t>convolution</a:t>
            </a:r>
            <a:r>
              <a:rPr lang="ko-KR" altLang="en-US" dirty="0"/>
              <a:t>을 두 번 쌓는 것은 </a:t>
            </a:r>
            <a:r>
              <a:rPr lang="en-US" altLang="ko-KR" dirty="0"/>
              <a:t>5x5 convolution</a:t>
            </a:r>
            <a:r>
              <a:rPr lang="ko-KR" altLang="en-US" dirty="0"/>
              <a:t>과 동일하고</a:t>
            </a:r>
            <a:r>
              <a:rPr lang="en-US" altLang="ko-KR" dirty="0"/>
              <a:t>, </a:t>
            </a:r>
            <a:r>
              <a:rPr lang="ko-KR" altLang="en-US" dirty="0"/>
              <a:t>세 번 쌓는 것은 </a:t>
            </a:r>
            <a:r>
              <a:rPr lang="en-US" altLang="ko-KR" dirty="0"/>
              <a:t>7x7</a:t>
            </a:r>
            <a:r>
              <a:rPr lang="ko-KR" altLang="en-US" dirty="0"/>
              <a:t>의 효과를 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3x3</a:t>
            </a:r>
            <a:r>
              <a:rPr lang="ko-KR" altLang="en-US" dirty="0"/>
              <a:t>을 </a:t>
            </a:r>
            <a:r>
              <a:rPr lang="ko-KR" altLang="en-US" dirty="0" err="1"/>
              <a:t>여러번</a:t>
            </a:r>
            <a:r>
              <a:rPr lang="ko-KR" altLang="en-US" dirty="0"/>
              <a:t> 쌓는 것이 더 좋은 성능을 내는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3x3 </a:t>
            </a:r>
            <a:r>
              <a:rPr lang="en-US" altLang="ko-KR" dirty="0"/>
              <a:t>convolution </a:t>
            </a:r>
            <a:r>
              <a:rPr lang="ko-KR" altLang="en-US" dirty="0"/>
              <a:t>연산을 </a:t>
            </a:r>
            <a:r>
              <a:rPr lang="ko-KR" altLang="en-US" dirty="0" err="1"/>
              <a:t>여러번</a:t>
            </a:r>
            <a:r>
              <a:rPr lang="ko-KR" altLang="en-US" dirty="0"/>
              <a:t> 하는 것은 </a:t>
            </a:r>
            <a:r>
              <a:rPr lang="ko-KR" altLang="en-US" dirty="0" err="1"/>
              <a:t>여러번의</a:t>
            </a:r>
            <a:r>
              <a:rPr lang="ko-KR" altLang="en-US" dirty="0"/>
              <a:t> 비선형 처리를 해주는 것이므로</a:t>
            </a:r>
            <a:r>
              <a:rPr lang="en-US" altLang="ko-KR" dirty="0"/>
              <a:t>, </a:t>
            </a:r>
            <a:r>
              <a:rPr lang="ko-KR" altLang="en-US" dirty="0"/>
              <a:t>큰 필터로 한번 연산 했을 때보다 더 많은 비선형성을 가짐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더 </a:t>
            </a:r>
            <a:r>
              <a:rPr lang="ko-KR" altLang="en-US" dirty="0"/>
              <a:t>적은 파라미터 수</a:t>
            </a:r>
            <a:r>
              <a:rPr lang="en-US" altLang="ko-KR" dirty="0"/>
              <a:t>(</a:t>
            </a:r>
            <a:r>
              <a:rPr lang="ko-KR" altLang="en-US" dirty="0"/>
              <a:t>채널의 </a:t>
            </a:r>
            <a:r>
              <a:rPr lang="ko-KR" altLang="en-US" dirty="0" err="1"/>
              <a:t>갯수가</a:t>
            </a:r>
            <a:r>
              <a:rPr lang="ko-KR" altLang="en-US" dirty="0"/>
              <a:t>  𝐶 라고 할 때</a:t>
            </a:r>
            <a:r>
              <a:rPr lang="en-US" altLang="ko-KR" dirty="0"/>
              <a:t>, 7x7</a:t>
            </a:r>
            <a:r>
              <a:rPr lang="ko-KR" altLang="en-US" dirty="0"/>
              <a:t>의 경우는  </a:t>
            </a:r>
            <a:r>
              <a:rPr lang="en-US" altLang="ko-KR" dirty="0"/>
              <a:t>7^2×</a:t>
            </a:r>
            <a:r>
              <a:rPr lang="ko-KR" altLang="en-US" dirty="0"/>
              <a:t>𝐶</a:t>
            </a:r>
            <a:r>
              <a:rPr lang="en-US" altLang="ko-KR" dirty="0"/>
              <a:t>^2 </a:t>
            </a:r>
            <a:r>
              <a:rPr lang="ko-KR" altLang="en-US" dirty="0"/>
              <a:t>의 파라미터를 가지지만</a:t>
            </a:r>
            <a:r>
              <a:rPr lang="en-US" altLang="ko-KR" dirty="0"/>
              <a:t>, 3x3</a:t>
            </a:r>
            <a:r>
              <a:rPr lang="ko-KR" altLang="en-US" dirty="0"/>
              <a:t>을 세 번 쌓은 경우에는</a:t>
            </a:r>
            <a:r>
              <a:rPr lang="en-US" altLang="ko-KR" dirty="0"/>
              <a:t>,  3×(3^2×</a:t>
            </a:r>
            <a:r>
              <a:rPr lang="ko-KR" altLang="en-US" dirty="0"/>
              <a:t>𝐶</a:t>
            </a:r>
            <a:r>
              <a:rPr lang="en-US" altLang="ko-KR" dirty="0"/>
              <a:t>^2) </a:t>
            </a:r>
            <a:r>
              <a:rPr lang="ko-KR" altLang="en-US" dirty="0"/>
              <a:t>의 파라미터를 가짐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07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5EC-002A-4EDF-992C-9229C4AA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656C1-9A7D-462D-A13D-61C656D1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F089-1AA5-48F3-926C-CD4CB68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C5DE-C381-4247-8A9A-F7D1431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DF05-C099-4142-A825-2ADC49A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BFC1-2807-4173-B322-FC26022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BF61-478C-4905-BB2E-E8811E31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A824-4765-4B49-A21A-781D0E8D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7E9-8B29-45C5-B86D-46BC772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CA9D-D2EB-4717-AA98-79FFB0E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4ADF-C245-4FD0-9CF4-8E4E9ED0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13A6-141A-4296-8A0E-4E7FDD2C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794F-2A85-486D-BB04-2872A7CB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28E3-ACF7-42FB-8BCD-BFAEC61A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566D-77E4-46B4-B96A-1567954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6FB2503-A4EF-4229-A4C8-97CF2DD395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093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894F294-9A60-4AF6-9691-548ADA83C41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EEC5-C37F-4E11-B4F4-4B698C5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6"/>
            <a:ext cx="11174506" cy="869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3DA-9E1F-41A0-A424-235F8224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7" y="1364343"/>
            <a:ext cx="11174506" cy="4812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C909-3DF3-4E26-BE80-E0F1A8A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EE5E-8D69-48B6-9D3E-4029F75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8DC3-CA20-4526-A5EA-9F0C0A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BB9-8870-4734-B67F-B82AAA31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5834-12F3-4A1C-A95D-6742BD10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45D0-7188-4E77-A866-079331B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0078-EE8F-4F1B-ACB8-71EEAF5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F6D4-BA22-4B87-97D8-E4AB0ED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A7E7-FFA9-41C8-AEAF-E461C1F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44D3-CF2D-41FB-B093-6C730E91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80537-A018-4065-84DC-2CDEC788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F944-27FA-407A-A21B-B41F951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F4AF-2B88-418A-98C6-C4987C6A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ACA4-669E-41ED-B6E8-0C97E8D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E00-5201-4ED0-A85D-158D25B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33AE-F51C-44D0-BEFF-D3B81A8A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22AF-CD95-4E59-8E00-79B99A75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49A2-5105-4B70-ADB8-588BE97C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D4F7-8975-4F3E-AB17-DE4C6A99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817B-F0CD-45B8-A1DE-555AA588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A04A4-550E-4A1A-9637-8911DD46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AE2E-A58A-4638-AF31-AC1A703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D9DB-F058-4EE9-B929-12D9ED94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E1D3D-D07C-4443-B8B6-CF31758A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9DEE-1F64-408E-9E88-6E1920D6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12A-15AF-4E8B-8D5D-8DB848E1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82A5-E81B-43D3-A5A0-FC760CCD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17A5-E8BE-49AF-B588-E7508B8E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615E-5DA2-49FA-93D5-6CFAD8B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31ED-B054-4A13-AF03-76CB3BE3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9E5A-EA09-4414-9CDD-63BF9E6B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B559E-B3F0-433C-AF71-24C0EC9F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3E42-D8C0-4505-87B0-E8E14940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F82A-9261-4D73-A000-7583BBB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60FE-77E8-4F25-903A-354889D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A2F-5377-433F-80A9-BD5E6C4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4D81A-4FD7-494D-BAC0-D3AB876F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8F56C-AEEB-46BE-8402-BA1E6B37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C477-9BFA-4B7E-828E-9F945C9A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BAE8-D2B2-4D61-8842-FD68F1CC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9978-3047-485A-A411-5FFEDD4D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C59B0F-F987-45FC-BFCE-9393580484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5629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FA22AFD-44EE-460A-A048-FA415C9A8FD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A6916-2654-474E-998F-AB6F4C64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5"/>
            <a:ext cx="11174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BD3C7-7CF7-4C38-9A7C-A469C034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47" y="1825625"/>
            <a:ext cx="11174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9666B-969A-46DD-AAFE-32B60AD22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CDC2-F4A2-4EA7-A035-BAE6C4BE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08DB47-7FB4-4458-B91E-6D8C13310987}"/>
              </a:ext>
            </a:extLst>
          </p:cNvPr>
          <p:cNvSpPr/>
          <p:nvPr/>
        </p:nvSpPr>
        <p:spPr>
          <a:xfrm>
            <a:off x="0" y="1"/>
            <a:ext cx="12192000" cy="401955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1774E-B951-4B24-A99E-A8CFE03B154D}"/>
              </a:ext>
            </a:extLst>
          </p:cNvPr>
          <p:cNvSpPr/>
          <p:nvPr/>
        </p:nvSpPr>
        <p:spPr>
          <a:xfrm>
            <a:off x="619125" y="1701800"/>
            <a:ext cx="10953750" cy="394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23A7-7EB0-4BFD-8750-41611066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86" y="1847472"/>
            <a:ext cx="7067550" cy="194627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err="1"/>
              <a:t>광주･전남지역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재직자대상</a:t>
            </a:r>
            <a:r>
              <a:rPr lang="ko-KR" altLang="en-US" sz="4000" dirty="0"/>
              <a:t> </a:t>
            </a:r>
            <a:r>
              <a:rPr lang="en-US" altLang="ko-KR" sz="4000" dirty="0"/>
              <a:t>AI</a:t>
            </a:r>
            <a:r>
              <a:rPr lang="ko-KR" altLang="en-US" sz="4000" dirty="0"/>
              <a:t>융합 교육 프로그램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2D0CA-BDA1-4C12-9003-79A39E2226FD}"/>
              </a:ext>
            </a:extLst>
          </p:cNvPr>
          <p:cNvCxnSpPr>
            <a:cxnSpLocks/>
          </p:cNvCxnSpPr>
          <p:nvPr/>
        </p:nvCxnSpPr>
        <p:spPr>
          <a:xfrm>
            <a:off x="1012209" y="4012442"/>
            <a:ext cx="1016758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2EFF57-65EA-4918-83B0-397923E4D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83" y="4421121"/>
            <a:ext cx="10552991" cy="827881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i="1" dirty="0"/>
              <a:t>Kaggle Dogs vs. Cats </a:t>
            </a:r>
            <a:r>
              <a:rPr lang="ko-KR" altLang="en-US" sz="2000" i="1" dirty="0"/>
              <a:t>데이터를 사용한 모델 학습</a:t>
            </a:r>
            <a:r>
              <a:rPr lang="en-US" altLang="ko-KR" sz="2000" i="1" dirty="0"/>
              <a:t>,</a:t>
            </a:r>
            <a:r>
              <a:rPr lang="ko-KR" altLang="en-US" sz="2000" i="1" dirty="0"/>
              <a:t> 설명 가능한 인공지능 </a:t>
            </a:r>
            <a:r>
              <a:rPr lang="en-US" altLang="ko-KR" sz="2000" i="1" dirty="0"/>
              <a:t>XAI</a:t>
            </a:r>
            <a:endParaRPr lang="en-US" sz="20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62196-E021-4505-BF48-541DA91A08A3}"/>
              </a:ext>
            </a:extLst>
          </p:cNvPr>
          <p:cNvSpPr/>
          <p:nvPr/>
        </p:nvSpPr>
        <p:spPr>
          <a:xfrm>
            <a:off x="1143000" y="1621668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FB42-A4B6-41F7-BCB5-2DD1F06BC947}"/>
              </a:ext>
            </a:extLst>
          </p:cNvPr>
          <p:cNvSpPr txBox="1"/>
          <p:nvPr/>
        </p:nvSpPr>
        <p:spPr>
          <a:xfrm>
            <a:off x="7182678" y="3278812"/>
            <a:ext cx="407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초급과정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81774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56222-BECD-48FC-99F2-54B59F1841E0}"/>
              </a:ext>
            </a:extLst>
          </p:cNvPr>
          <p:cNvSpPr txBox="1">
            <a:spLocks/>
          </p:cNvSpPr>
          <p:nvPr/>
        </p:nvSpPr>
        <p:spPr>
          <a:xfrm>
            <a:off x="1078697" y="2300275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Padding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CBD60-1CCF-48F2-A79E-06E62E66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6" y="3276573"/>
            <a:ext cx="7173326" cy="2915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BE3427-51D7-40C5-9663-9693D00B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721" y="2535366"/>
            <a:ext cx="3218531" cy="37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56222-BECD-48FC-99F2-54B59F1841E0}"/>
              </a:ext>
            </a:extLst>
          </p:cNvPr>
          <p:cNvSpPr txBox="1">
            <a:spLocks/>
          </p:cNvSpPr>
          <p:nvPr/>
        </p:nvSpPr>
        <p:spPr>
          <a:xfrm>
            <a:off x="1017494" y="2300275"/>
            <a:ext cx="9842375" cy="3769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Pooling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4C57D-1AB6-4506-86AF-DECC40A4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26" y="3337222"/>
            <a:ext cx="8615676" cy="26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3B8D6B-AD5F-4F32-83B8-FDFAFD96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40" y="3207984"/>
            <a:ext cx="9555717" cy="26395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56222-BECD-48FC-99F2-54B59F1841E0}"/>
              </a:ext>
            </a:extLst>
          </p:cNvPr>
          <p:cNvSpPr txBox="1">
            <a:spLocks/>
          </p:cNvSpPr>
          <p:nvPr/>
        </p:nvSpPr>
        <p:spPr>
          <a:xfrm>
            <a:off x="1061599" y="2535366"/>
            <a:ext cx="9842375" cy="5403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전체적인 구조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F3A65A-B2B5-4C4E-8B72-7969EBCB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44" y="3333709"/>
            <a:ext cx="5981590" cy="3241255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(3) – VGG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이미지 분류를 위한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CNN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모델 중 하나로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개의 층으로 구성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층 개수에 따라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VGG16, VGG19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로 나뉨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3X3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필터의 크기를 갖는데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3X3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를 두 번 쌓는 것은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X5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와 같은 성능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번 쌓는 것은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7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X7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과 같은 성능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을 내는데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연산 량은 더 적다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33670D-BD72-4F40-A0E8-EAE7ED8BAB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0C2E0-88D4-41B3-95EE-B198B073A05A}"/>
              </a:ext>
            </a:extLst>
          </p:cNvPr>
          <p:cNvSpPr/>
          <p:nvPr/>
        </p:nvSpPr>
        <p:spPr>
          <a:xfrm>
            <a:off x="2686050" y="2159420"/>
            <a:ext cx="9505950" cy="314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DA8CC-E9DE-4C6B-BA5A-26FA6FABF9A3}"/>
              </a:ext>
            </a:extLst>
          </p:cNvPr>
          <p:cNvGrpSpPr/>
          <p:nvPr/>
        </p:nvGrpSpPr>
        <p:grpSpPr>
          <a:xfrm>
            <a:off x="3553279" y="2159420"/>
            <a:ext cx="6254582" cy="2781434"/>
            <a:chOff x="98924" y="3811656"/>
            <a:chExt cx="6254582" cy="278143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F8DFF0-9963-4CF8-9832-2073CDF378C6}"/>
                </a:ext>
              </a:extLst>
            </p:cNvPr>
            <p:cNvCxnSpPr>
              <a:cxnSpLocks/>
            </p:cNvCxnSpPr>
            <p:nvPr/>
          </p:nvCxnSpPr>
          <p:spPr>
            <a:xfrm>
              <a:off x="98924" y="3811656"/>
              <a:ext cx="932996" cy="0"/>
            </a:xfrm>
            <a:prstGeom prst="line">
              <a:avLst/>
            </a:prstGeom>
            <a:ln w="190500">
              <a:solidFill>
                <a:srgbClr val="54C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85D67F-C40B-4E18-A016-43FB479BAA20}"/>
                </a:ext>
              </a:extLst>
            </p:cNvPr>
            <p:cNvSpPr txBox="1"/>
            <p:nvPr/>
          </p:nvSpPr>
          <p:spPr>
            <a:xfrm>
              <a:off x="98924" y="4426343"/>
              <a:ext cx="6254582" cy="21667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</a:t>
              </a:r>
            </a:p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6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">
            <a:extLst>
              <a:ext uri="{FF2B5EF4-FFF2-40B4-BE49-F238E27FC236}">
                <a16:creationId xmlns:a16="http://schemas.microsoft.com/office/drawing/2014/main" id="{38C604E8-2519-3E42-9A16-10DCF56235F6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58CA5460-1EC5-604B-B626-B8A802D34FBD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graphicFrame>
        <p:nvGraphicFramePr>
          <p:cNvPr id="44" name="Table 26">
            <a:extLst>
              <a:ext uri="{FF2B5EF4-FFF2-40B4-BE49-F238E27FC236}">
                <a16:creationId xmlns:a16="http://schemas.microsoft.com/office/drawing/2014/main" id="{27ED44DE-CE07-5F42-BA9E-B4F71542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0240"/>
              </p:ext>
            </p:extLst>
          </p:nvPr>
        </p:nvGraphicFramePr>
        <p:xfrm>
          <a:off x="1111419" y="2172605"/>
          <a:ext cx="10387854" cy="34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97">
                  <a:extLst>
                    <a:ext uri="{9D8B030D-6E8A-4147-A177-3AD203B41FA5}">
                      <a16:colId xmlns:a16="http://schemas.microsoft.com/office/drawing/2014/main" val="3270118377"/>
                    </a:ext>
                  </a:extLst>
                </a:gridCol>
                <a:gridCol w="8584557">
                  <a:extLst>
                    <a:ext uri="{9D8B030D-6E8A-4147-A177-3AD203B41FA5}">
                      <a16:colId xmlns:a16="http://schemas.microsoft.com/office/drawing/2014/main" val="2716720734"/>
                    </a:ext>
                  </a:extLst>
                </a:gridCol>
              </a:tblGrid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딥러닝을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접해보지 못하였으며 이미지 데이터를 활용한 딥러닝 학습을 진행해보고 싶은 모든 분</a:t>
                      </a:r>
                      <a:endParaRPr lang="en-US" altLang="ko-KR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52497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Kaggle Dogs vs. Cats 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데이터를 이용한 이미지 분류 및 시각화</a:t>
                      </a:r>
                      <a:endParaRPr lang="en-US" altLang="ko-KR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설명가능한 인공지능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(XAI)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19685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Kaggle Notebook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이용하여 실습과 함께 진행됩니다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0945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After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주어진 이미지 데이터를 모델 학습에 맞게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전처리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할  수 있습니다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MLP, CNN, VGG 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등 다양한 딥러닝 알고리즘을 적용 할 수 있습니다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58848"/>
                  </a:ext>
                </a:extLst>
              </a:tr>
            </a:tbl>
          </a:graphicData>
        </a:graphic>
      </p:graphicFrame>
      <p:sp>
        <p:nvSpPr>
          <p:cNvPr id="7" name="Rectangle 49">
            <a:extLst>
              <a:ext uri="{FF2B5EF4-FFF2-40B4-BE49-F238E27FC236}">
                <a16:creationId xmlns:a16="http://schemas.microsoft.com/office/drawing/2014/main" id="{819612B3-A405-4985-8DEB-43F4D911628B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Deep</a:t>
            </a:r>
            <a:r>
              <a:rPr lang="ko-KR" altLang="en-US" sz="2400" dirty="0"/>
              <a:t> </a:t>
            </a:r>
            <a:r>
              <a:rPr lang="en-US" altLang="ko-KR" sz="2400" dirty="0"/>
              <a:t>Learning, </a:t>
            </a:r>
            <a:r>
              <a:rPr lang="ko-KR" altLang="en-US" sz="2400" dirty="0" err="1"/>
              <a:t>딥러닝이란</a:t>
            </a:r>
            <a:r>
              <a:rPr lang="en-US" altLang="ko-KR" sz="2400" dirty="0"/>
              <a:t>?</a:t>
            </a:r>
            <a:endParaRPr lang="en-US" sz="2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60BAB69-5429-42D9-90D1-AC22C947EB97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9842375" cy="2197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Perceptron ( </a:t>
            </a:r>
            <a:r>
              <a:rPr lang="ko-KR" altLang="en-US" sz="20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퍼셉트론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endParaRPr lang="en-US" altLang="ko-KR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생물학적  뉴런과 유사한 방식으로 작동한다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각 노드의 입력 값과 가중치를 서로 곱하여 합친 후 활성화 함수가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/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가지고 있는 임계 값과 서로 비교한다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만약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그 값이 임계 값보다 크면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/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</a:b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퍼셉트론이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활성화되고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작으면 비활성화된다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3A0C85-079C-4131-9F43-B7A8C3F5B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95" b="69503"/>
          <a:stretch/>
        </p:blipFill>
        <p:spPr>
          <a:xfrm>
            <a:off x="8249115" y="3977374"/>
            <a:ext cx="2271713" cy="20653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030962-6630-4FF8-8387-CE9C01C7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47" y="1618196"/>
            <a:ext cx="3786277" cy="2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Deep</a:t>
            </a:r>
            <a:r>
              <a:rPr lang="ko-KR" altLang="en-US" sz="2400" dirty="0"/>
              <a:t> </a:t>
            </a:r>
            <a:r>
              <a:rPr lang="en-US" altLang="ko-KR" sz="2400" dirty="0"/>
              <a:t>Learning, </a:t>
            </a:r>
            <a:r>
              <a:rPr lang="ko-KR" altLang="en-US" sz="2400" dirty="0" err="1"/>
              <a:t>딥러닝이란</a:t>
            </a:r>
            <a:r>
              <a:rPr lang="en-US" altLang="ko-KR" sz="2400" dirty="0"/>
              <a:t>?</a:t>
            </a:r>
            <a:endParaRPr lang="en-US" sz="2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60BAB69-5429-42D9-90D1-AC22C947EB97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9842375" cy="2284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lang="ko-KR" alt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신경망</a:t>
            </a:r>
            <a:endParaRPr lang="en-US" altLang="ko-KR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퍼셉트론이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여러 층으로 쌓인 구조의 네트워크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입력층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은닉층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출력층으로 나뉜다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퍼셉트론은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가중치를 수동으로 지정해줘야 하지만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신경망은 스스로 학습하여 그 값을 찾아낼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8D32A-04A0-424F-87A6-1FBE0D41B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6"/>
          <a:stretch/>
        </p:blipFill>
        <p:spPr>
          <a:xfrm>
            <a:off x="6699762" y="1735918"/>
            <a:ext cx="4772025" cy="42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D88AE0-41FF-467A-B93D-08CB2BBC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38" y="3434563"/>
            <a:ext cx="5658640" cy="314368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Deep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Learning,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딥러닝이란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인간의 뇌의 연결 구조인 신경망을 모방해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여러 층을 가진 인공신경망을 사용해 기계학습을 수행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머신러닝과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다르게 자동으로 특징을 추출한다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(Feature Extraction)</a:t>
            </a:r>
          </a:p>
        </p:txBody>
      </p:sp>
    </p:spTree>
    <p:extLst>
      <p:ext uri="{BB962C8B-B14F-4D97-AF65-F5344CB8AC3E}">
        <p14:creationId xmlns:p14="http://schemas.microsoft.com/office/powerpoint/2010/main" val="19395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BC85DE-DA49-4423-A671-E12F4A39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87" y="2952809"/>
            <a:ext cx="5715798" cy="3391373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(1) – MLP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Multi Layer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Perceptrons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 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여러 개의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퍼셉트론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뉴런을 여러 층으로 쌓은 다층신경망 구조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8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6FF554-373D-41B1-A4EC-760A4D8F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11" y="2982355"/>
            <a:ext cx="5010150" cy="36576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244417"/>
            <a:ext cx="9842375" cy="10460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이미지를 분석하기위한 패턴을 찾는데 유용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한 알고리즘</a:t>
            </a:r>
            <a:r>
              <a:rPr lang="ko-KR" alt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Convolution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층과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Pooling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층의 특징을 가짐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💡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필터를 통해 이미지의 특징을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추출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강화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크기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축소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 과정을 반복하여 결과를 반환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0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56222-BECD-48FC-99F2-54B59F1841E0}"/>
              </a:ext>
            </a:extLst>
          </p:cNvPr>
          <p:cNvSpPr txBox="1">
            <a:spLocks/>
          </p:cNvSpPr>
          <p:nvPr/>
        </p:nvSpPr>
        <p:spPr>
          <a:xfrm>
            <a:off x="1061599" y="2272125"/>
            <a:ext cx="9842375" cy="472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Filter ( Kernel 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1A7234-ED33-42E3-BE23-BA9B4DB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3208778"/>
            <a:ext cx="5423194" cy="29375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D0BE96-85A7-45AA-8BDA-242E4C2B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775" y="1321726"/>
            <a:ext cx="1413048" cy="14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BDE361-2FF9-4DBC-8854-07FDC8A53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19" y="3120907"/>
            <a:ext cx="3458058" cy="15813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21C0EA-8E2F-4504-A096-60D6966F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65" y="4942312"/>
            <a:ext cx="146206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7C22B27-3B05-4BB3-9FE6-2DD1E92E9609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854B9-6E36-4686-8DA2-6C1AB2BE9D4E}"/>
              </a:ext>
            </a:extLst>
          </p:cNvPr>
          <p:cNvSpPr txBox="1">
            <a:spLocks/>
          </p:cNvSpPr>
          <p:nvPr/>
        </p:nvSpPr>
        <p:spPr>
          <a:xfrm>
            <a:off x="508746" y="269360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INTRODUCE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7E25884-703D-404E-AC91-635D58D9B0C4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331290-1160-4B6A-ACD0-1E66042B16E2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사용할 모델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(2) – CNN (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Convolutional Neural Network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Segoe UI" panose="020B0502040204020203" pitchFamily="34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F3C3DA-8692-437C-A330-0F3F18EC5DB3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56222-BECD-48FC-99F2-54B59F1841E0}"/>
              </a:ext>
            </a:extLst>
          </p:cNvPr>
          <p:cNvSpPr txBox="1">
            <a:spLocks/>
          </p:cNvSpPr>
          <p:nvPr/>
        </p:nvSpPr>
        <p:spPr>
          <a:xfrm>
            <a:off x="1061599" y="2350245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Segoe UI" panose="020B0502040204020203" pitchFamily="34" charset="0"/>
              </a:rPr>
              <a:t>Channel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1D4C69-9316-4F88-BF74-56834A00E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4"/>
          <a:stretch/>
        </p:blipFill>
        <p:spPr>
          <a:xfrm>
            <a:off x="1288026" y="3150461"/>
            <a:ext cx="3929568" cy="3148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20532-0BB1-439E-B6DB-54BEBFAAF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" t="3865" r="2322" b="7049"/>
          <a:stretch/>
        </p:blipFill>
        <p:spPr>
          <a:xfrm>
            <a:off x="5946155" y="3176149"/>
            <a:ext cx="5075952" cy="31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9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OuJOCQqsn09k4vxNef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ZgUHzteJMVIsmNTmzU8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와이드스크린</PresentationFormat>
  <Paragraphs>66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NanumBarunGothicOTF</vt:lpstr>
      <vt:lpstr>맑은 고딕</vt:lpstr>
      <vt:lpstr>Arial</vt:lpstr>
      <vt:lpstr>Calibri</vt:lpstr>
      <vt:lpstr>Segoe UI</vt:lpstr>
      <vt:lpstr>Office Theme</vt:lpstr>
      <vt:lpstr>think-cell Slide</vt:lpstr>
      <vt:lpstr>광주･전남지역 재직자대상 AI융합 교육 프로그램</vt:lpstr>
      <vt:lpstr>INTRODUCE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2021-05-07T01:42:18Z</dcterms:created>
  <dcterms:modified xsi:type="dcterms:W3CDTF">2022-01-27T05:54:22Z</dcterms:modified>
</cp:coreProperties>
</file>