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8727" autoAdjust="0"/>
  </p:normalViewPr>
  <p:slideViewPr>
    <p:cSldViewPr snapToGrid="0">
      <p:cViewPr varScale="1">
        <p:scale>
          <a:sx n="83" d="100"/>
          <a:sy n="83" d="100"/>
        </p:scale>
        <p:origin x="4728" y="8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53EDB3-7758-4E82-B9B2-B642B168DF59}"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27EE015B-EA8A-4EA7-8F38-7BE47E85EA25}">
      <dgm:prSet phldrT="[Text]"/>
      <dgm:spPr/>
      <dgm:t>
        <a:bodyPr/>
        <a:lstStyle/>
        <a:p>
          <a:r>
            <a:rPr lang="en-US" dirty="0"/>
            <a:t>Data Cleaning</a:t>
          </a:r>
        </a:p>
      </dgm:t>
    </dgm:pt>
    <dgm:pt modelId="{AA4EBF7F-9118-49DD-8143-F435B6A7EDAF}" type="parTrans" cxnId="{74110873-9097-4F8C-A596-81254EAD5532}">
      <dgm:prSet/>
      <dgm:spPr/>
      <dgm:t>
        <a:bodyPr/>
        <a:lstStyle/>
        <a:p>
          <a:endParaRPr lang="en-US"/>
        </a:p>
      </dgm:t>
    </dgm:pt>
    <dgm:pt modelId="{70383103-A325-4C6D-90B4-33C2E5BEF56C}" type="sibTrans" cxnId="{74110873-9097-4F8C-A596-81254EAD5532}">
      <dgm:prSet/>
      <dgm:spPr/>
      <dgm:t>
        <a:bodyPr/>
        <a:lstStyle/>
        <a:p>
          <a:endParaRPr lang="en-US"/>
        </a:p>
      </dgm:t>
    </dgm:pt>
    <dgm:pt modelId="{617087A4-98CE-422E-9E23-4388E8E94A21}">
      <dgm:prSet phldrT="[Text]"/>
      <dgm:spPr/>
      <dgm:t>
        <a:bodyPr/>
        <a:lstStyle/>
        <a:p>
          <a:r>
            <a:rPr lang="en-US" dirty="0"/>
            <a:t>Feature Selection</a:t>
          </a:r>
        </a:p>
      </dgm:t>
    </dgm:pt>
    <dgm:pt modelId="{8F35FD66-F655-407F-8FF8-79E7C21AD5FF}" type="parTrans" cxnId="{255E3EB4-F894-4723-95AA-5C9162635E37}">
      <dgm:prSet/>
      <dgm:spPr/>
      <dgm:t>
        <a:bodyPr/>
        <a:lstStyle/>
        <a:p>
          <a:endParaRPr lang="en-US"/>
        </a:p>
      </dgm:t>
    </dgm:pt>
    <dgm:pt modelId="{09218129-4165-44C5-925D-26177CE88063}" type="sibTrans" cxnId="{255E3EB4-F894-4723-95AA-5C9162635E37}">
      <dgm:prSet/>
      <dgm:spPr/>
      <dgm:t>
        <a:bodyPr/>
        <a:lstStyle/>
        <a:p>
          <a:endParaRPr lang="en-US"/>
        </a:p>
      </dgm:t>
    </dgm:pt>
    <dgm:pt modelId="{966A1F3B-2091-4C5E-86FA-D9E491874A9F}">
      <dgm:prSet phldrT="[Text]"/>
      <dgm:spPr/>
      <dgm:t>
        <a:bodyPr/>
        <a:lstStyle/>
        <a:p>
          <a:r>
            <a:rPr lang="en-US" dirty="0"/>
            <a:t>Ridge Regression Modeling</a:t>
          </a:r>
        </a:p>
      </dgm:t>
    </dgm:pt>
    <dgm:pt modelId="{89D4E30C-09EA-451F-93EB-A878F120AA3B}" type="parTrans" cxnId="{DCEE9DBB-92E5-4C9B-A0CB-49484BEC4D02}">
      <dgm:prSet/>
      <dgm:spPr/>
      <dgm:t>
        <a:bodyPr/>
        <a:lstStyle/>
        <a:p>
          <a:endParaRPr lang="en-US"/>
        </a:p>
      </dgm:t>
    </dgm:pt>
    <dgm:pt modelId="{3264E66A-F71B-4F29-93CC-09D847C18FFE}" type="sibTrans" cxnId="{DCEE9DBB-92E5-4C9B-A0CB-49484BEC4D02}">
      <dgm:prSet/>
      <dgm:spPr/>
      <dgm:t>
        <a:bodyPr/>
        <a:lstStyle/>
        <a:p>
          <a:endParaRPr lang="en-US"/>
        </a:p>
      </dgm:t>
    </dgm:pt>
    <dgm:pt modelId="{FEDA080F-B833-43EF-84F5-29FFCBFD57C6}">
      <dgm:prSet phldrT="[Text]"/>
      <dgm:spPr/>
      <dgm:t>
        <a:bodyPr/>
        <a:lstStyle/>
        <a:p>
          <a:r>
            <a:rPr lang="en-US" dirty="0"/>
            <a:t>Evaluation</a:t>
          </a:r>
        </a:p>
      </dgm:t>
    </dgm:pt>
    <dgm:pt modelId="{D673F1F2-632E-4B6E-BB32-17FEF08BA52E}" type="parTrans" cxnId="{FA6C382E-710F-4F25-B653-F955C9B799A6}">
      <dgm:prSet/>
      <dgm:spPr/>
      <dgm:t>
        <a:bodyPr/>
        <a:lstStyle/>
        <a:p>
          <a:endParaRPr lang="en-US"/>
        </a:p>
      </dgm:t>
    </dgm:pt>
    <dgm:pt modelId="{F87C73F9-D761-4C1E-AEA0-92049C31232E}" type="sibTrans" cxnId="{FA6C382E-710F-4F25-B653-F955C9B799A6}">
      <dgm:prSet/>
      <dgm:spPr/>
      <dgm:t>
        <a:bodyPr/>
        <a:lstStyle/>
        <a:p>
          <a:endParaRPr lang="en-US"/>
        </a:p>
      </dgm:t>
    </dgm:pt>
    <dgm:pt modelId="{0C5E8355-8CCB-45FE-9453-71EE82FF31BE}">
      <dgm:prSet phldrT="[Text]"/>
      <dgm:spPr/>
      <dgm:t>
        <a:bodyPr/>
        <a:lstStyle/>
        <a:p>
          <a:r>
            <a:rPr lang="en-US" dirty="0"/>
            <a:t>Optimization</a:t>
          </a:r>
        </a:p>
      </dgm:t>
    </dgm:pt>
    <dgm:pt modelId="{AA64401B-7754-4924-9FF1-3916B30E9F88}" type="parTrans" cxnId="{2A631265-01CA-43E2-8641-D164CD3F60AE}">
      <dgm:prSet/>
      <dgm:spPr/>
      <dgm:t>
        <a:bodyPr/>
        <a:lstStyle/>
        <a:p>
          <a:endParaRPr lang="en-US"/>
        </a:p>
      </dgm:t>
    </dgm:pt>
    <dgm:pt modelId="{60197AE7-56EF-4D27-9697-5EFF510FD45C}" type="sibTrans" cxnId="{2A631265-01CA-43E2-8641-D164CD3F60AE}">
      <dgm:prSet/>
      <dgm:spPr/>
      <dgm:t>
        <a:bodyPr/>
        <a:lstStyle/>
        <a:p>
          <a:endParaRPr lang="en-US"/>
        </a:p>
      </dgm:t>
    </dgm:pt>
    <dgm:pt modelId="{FD3ECCB1-3C3D-42A6-819F-7CEA87521291}" type="pres">
      <dgm:prSet presAssocID="{0453EDB3-7758-4E82-B9B2-B642B168DF59}" presName="Name0" presStyleCnt="0">
        <dgm:presLayoutVars>
          <dgm:dir/>
          <dgm:resizeHandles val="exact"/>
        </dgm:presLayoutVars>
      </dgm:prSet>
      <dgm:spPr/>
    </dgm:pt>
    <dgm:pt modelId="{CA846333-342E-487F-9059-39C509403F7A}" type="pres">
      <dgm:prSet presAssocID="{27EE015B-EA8A-4EA7-8F38-7BE47E85EA25}" presName="node" presStyleLbl="node1" presStyleIdx="0" presStyleCnt="5">
        <dgm:presLayoutVars>
          <dgm:bulletEnabled val="1"/>
        </dgm:presLayoutVars>
      </dgm:prSet>
      <dgm:spPr/>
    </dgm:pt>
    <dgm:pt modelId="{3065D38A-8BE8-4F00-98DA-6E7477F8569F}" type="pres">
      <dgm:prSet presAssocID="{70383103-A325-4C6D-90B4-33C2E5BEF56C}" presName="sibTrans" presStyleLbl="sibTrans1D1" presStyleIdx="0" presStyleCnt="4"/>
      <dgm:spPr/>
    </dgm:pt>
    <dgm:pt modelId="{1C571055-09B6-435C-A50C-B6B7F493DD4A}" type="pres">
      <dgm:prSet presAssocID="{70383103-A325-4C6D-90B4-33C2E5BEF56C}" presName="connectorText" presStyleLbl="sibTrans1D1" presStyleIdx="0" presStyleCnt="4"/>
      <dgm:spPr/>
    </dgm:pt>
    <dgm:pt modelId="{FECC9CA2-D707-4437-8F45-55FB1FBACD7C}" type="pres">
      <dgm:prSet presAssocID="{617087A4-98CE-422E-9E23-4388E8E94A21}" presName="node" presStyleLbl="node1" presStyleIdx="1" presStyleCnt="5">
        <dgm:presLayoutVars>
          <dgm:bulletEnabled val="1"/>
        </dgm:presLayoutVars>
      </dgm:prSet>
      <dgm:spPr/>
    </dgm:pt>
    <dgm:pt modelId="{ACFE0AF3-AE0D-49AD-A951-431B997AF5CF}" type="pres">
      <dgm:prSet presAssocID="{09218129-4165-44C5-925D-26177CE88063}" presName="sibTrans" presStyleLbl="sibTrans1D1" presStyleIdx="1" presStyleCnt="4"/>
      <dgm:spPr/>
    </dgm:pt>
    <dgm:pt modelId="{654D5BFE-62B1-4277-B5BE-16858B16ACEF}" type="pres">
      <dgm:prSet presAssocID="{09218129-4165-44C5-925D-26177CE88063}" presName="connectorText" presStyleLbl="sibTrans1D1" presStyleIdx="1" presStyleCnt="4"/>
      <dgm:spPr/>
    </dgm:pt>
    <dgm:pt modelId="{ABC64C52-1EE5-4F05-99A6-7D36730BB1B4}" type="pres">
      <dgm:prSet presAssocID="{966A1F3B-2091-4C5E-86FA-D9E491874A9F}" presName="node" presStyleLbl="node1" presStyleIdx="2" presStyleCnt="5">
        <dgm:presLayoutVars>
          <dgm:bulletEnabled val="1"/>
        </dgm:presLayoutVars>
      </dgm:prSet>
      <dgm:spPr/>
    </dgm:pt>
    <dgm:pt modelId="{E0B4AE29-2EF8-4D3C-8002-3F238F755F9B}" type="pres">
      <dgm:prSet presAssocID="{3264E66A-F71B-4F29-93CC-09D847C18FFE}" presName="sibTrans" presStyleLbl="sibTrans1D1" presStyleIdx="2" presStyleCnt="4"/>
      <dgm:spPr/>
    </dgm:pt>
    <dgm:pt modelId="{C53075B8-FA52-4264-945E-3A5DE3DBD703}" type="pres">
      <dgm:prSet presAssocID="{3264E66A-F71B-4F29-93CC-09D847C18FFE}" presName="connectorText" presStyleLbl="sibTrans1D1" presStyleIdx="2" presStyleCnt="4"/>
      <dgm:spPr/>
    </dgm:pt>
    <dgm:pt modelId="{67C91275-5BC6-4697-AF5F-F1D8930E35E0}" type="pres">
      <dgm:prSet presAssocID="{FEDA080F-B833-43EF-84F5-29FFCBFD57C6}" presName="node" presStyleLbl="node1" presStyleIdx="3" presStyleCnt="5">
        <dgm:presLayoutVars>
          <dgm:bulletEnabled val="1"/>
        </dgm:presLayoutVars>
      </dgm:prSet>
      <dgm:spPr/>
    </dgm:pt>
    <dgm:pt modelId="{9443E144-8D4A-4C18-80A3-F80DF4076699}" type="pres">
      <dgm:prSet presAssocID="{F87C73F9-D761-4C1E-AEA0-92049C31232E}" presName="sibTrans" presStyleLbl="sibTrans1D1" presStyleIdx="3" presStyleCnt="4"/>
      <dgm:spPr/>
    </dgm:pt>
    <dgm:pt modelId="{646FB54B-4829-4D20-B80B-D59B80781900}" type="pres">
      <dgm:prSet presAssocID="{F87C73F9-D761-4C1E-AEA0-92049C31232E}" presName="connectorText" presStyleLbl="sibTrans1D1" presStyleIdx="3" presStyleCnt="4"/>
      <dgm:spPr/>
    </dgm:pt>
    <dgm:pt modelId="{862ACCFF-BDAD-4525-BF4B-CEDCEF661668}" type="pres">
      <dgm:prSet presAssocID="{0C5E8355-8CCB-45FE-9453-71EE82FF31BE}" presName="node" presStyleLbl="node1" presStyleIdx="4" presStyleCnt="5">
        <dgm:presLayoutVars>
          <dgm:bulletEnabled val="1"/>
        </dgm:presLayoutVars>
      </dgm:prSet>
      <dgm:spPr/>
    </dgm:pt>
  </dgm:ptLst>
  <dgm:cxnLst>
    <dgm:cxn modelId="{C4F5CF03-AC34-462D-93C8-966ADF875C82}" type="presOf" srcId="{3264E66A-F71B-4F29-93CC-09D847C18FFE}" destId="{E0B4AE29-2EF8-4D3C-8002-3F238F755F9B}" srcOrd="0" destOrd="0" presId="urn:microsoft.com/office/officeart/2005/8/layout/bProcess3"/>
    <dgm:cxn modelId="{57717105-F506-4C51-A2B8-999E38101E4C}" type="presOf" srcId="{27EE015B-EA8A-4EA7-8F38-7BE47E85EA25}" destId="{CA846333-342E-487F-9059-39C509403F7A}" srcOrd="0" destOrd="0" presId="urn:microsoft.com/office/officeart/2005/8/layout/bProcess3"/>
    <dgm:cxn modelId="{FE087A18-1CE9-4B42-95B9-EDFEEA7D6261}" type="presOf" srcId="{0453EDB3-7758-4E82-B9B2-B642B168DF59}" destId="{FD3ECCB1-3C3D-42A6-819F-7CEA87521291}" srcOrd="0" destOrd="0" presId="urn:microsoft.com/office/officeart/2005/8/layout/bProcess3"/>
    <dgm:cxn modelId="{FA6C382E-710F-4F25-B653-F955C9B799A6}" srcId="{0453EDB3-7758-4E82-B9B2-B642B168DF59}" destId="{FEDA080F-B833-43EF-84F5-29FFCBFD57C6}" srcOrd="3" destOrd="0" parTransId="{D673F1F2-632E-4B6E-BB32-17FEF08BA52E}" sibTransId="{F87C73F9-D761-4C1E-AEA0-92049C31232E}"/>
    <dgm:cxn modelId="{4FCDCA5B-7E23-4163-A73B-10F6CE0B0490}" type="presOf" srcId="{966A1F3B-2091-4C5E-86FA-D9E491874A9F}" destId="{ABC64C52-1EE5-4F05-99A6-7D36730BB1B4}" srcOrd="0" destOrd="0" presId="urn:microsoft.com/office/officeart/2005/8/layout/bProcess3"/>
    <dgm:cxn modelId="{2A631265-01CA-43E2-8641-D164CD3F60AE}" srcId="{0453EDB3-7758-4E82-B9B2-B642B168DF59}" destId="{0C5E8355-8CCB-45FE-9453-71EE82FF31BE}" srcOrd="4" destOrd="0" parTransId="{AA64401B-7754-4924-9FF1-3916B30E9F88}" sibTransId="{60197AE7-56EF-4D27-9697-5EFF510FD45C}"/>
    <dgm:cxn modelId="{F1B7FD4F-7D7C-4FF4-BE01-E9FA84E3DAD1}" type="presOf" srcId="{09218129-4165-44C5-925D-26177CE88063}" destId="{654D5BFE-62B1-4277-B5BE-16858B16ACEF}" srcOrd="1" destOrd="0" presId="urn:microsoft.com/office/officeart/2005/8/layout/bProcess3"/>
    <dgm:cxn modelId="{74110873-9097-4F8C-A596-81254EAD5532}" srcId="{0453EDB3-7758-4E82-B9B2-B642B168DF59}" destId="{27EE015B-EA8A-4EA7-8F38-7BE47E85EA25}" srcOrd="0" destOrd="0" parTransId="{AA4EBF7F-9118-49DD-8143-F435B6A7EDAF}" sibTransId="{70383103-A325-4C6D-90B4-33C2E5BEF56C}"/>
    <dgm:cxn modelId="{E4911274-51CC-4244-82DD-9AA8F075687B}" type="presOf" srcId="{70383103-A325-4C6D-90B4-33C2E5BEF56C}" destId="{3065D38A-8BE8-4F00-98DA-6E7477F8569F}" srcOrd="0" destOrd="0" presId="urn:microsoft.com/office/officeart/2005/8/layout/bProcess3"/>
    <dgm:cxn modelId="{C4C9EE7D-1107-4DF7-93C5-B4DAFA25688B}" type="presOf" srcId="{F87C73F9-D761-4C1E-AEA0-92049C31232E}" destId="{9443E144-8D4A-4C18-80A3-F80DF4076699}" srcOrd="0" destOrd="0" presId="urn:microsoft.com/office/officeart/2005/8/layout/bProcess3"/>
    <dgm:cxn modelId="{B52A5286-8DC9-47DC-BC4A-323B9561E43E}" type="presOf" srcId="{0C5E8355-8CCB-45FE-9453-71EE82FF31BE}" destId="{862ACCFF-BDAD-4525-BF4B-CEDCEF661668}" srcOrd="0" destOrd="0" presId="urn:microsoft.com/office/officeart/2005/8/layout/bProcess3"/>
    <dgm:cxn modelId="{25AAF28D-9B26-4341-8406-A844D7BD1FE7}" type="presOf" srcId="{F87C73F9-D761-4C1E-AEA0-92049C31232E}" destId="{646FB54B-4829-4D20-B80B-D59B80781900}" srcOrd="1" destOrd="0" presId="urn:microsoft.com/office/officeart/2005/8/layout/bProcess3"/>
    <dgm:cxn modelId="{98262190-CF12-4492-8C53-0BFF9CB81CA9}" type="presOf" srcId="{FEDA080F-B833-43EF-84F5-29FFCBFD57C6}" destId="{67C91275-5BC6-4697-AF5F-F1D8930E35E0}" srcOrd="0" destOrd="0" presId="urn:microsoft.com/office/officeart/2005/8/layout/bProcess3"/>
    <dgm:cxn modelId="{0BE706B0-F99C-48BA-A67E-FA9B146FA91A}" type="presOf" srcId="{3264E66A-F71B-4F29-93CC-09D847C18FFE}" destId="{C53075B8-FA52-4264-945E-3A5DE3DBD703}" srcOrd="1" destOrd="0" presId="urn:microsoft.com/office/officeart/2005/8/layout/bProcess3"/>
    <dgm:cxn modelId="{255E3EB4-F894-4723-95AA-5C9162635E37}" srcId="{0453EDB3-7758-4E82-B9B2-B642B168DF59}" destId="{617087A4-98CE-422E-9E23-4388E8E94A21}" srcOrd="1" destOrd="0" parTransId="{8F35FD66-F655-407F-8FF8-79E7C21AD5FF}" sibTransId="{09218129-4165-44C5-925D-26177CE88063}"/>
    <dgm:cxn modelId="{67515AB7-C0B4-4350-A83C-5AA86799C1CE}" type="presOf" srcId="{617087A4-98CE-422E-9E23-4388E8E94A21}" destId="{FECC9CA2-D707-4437-8F45-55FB1FBACD7C}" srcOrd="0" destOrd="0" presId="urn:microsoft.com/office/officeart/2005/8/layout/bProcess3"/>
    <dgm:cxn modelId="{DCEE9DBB-92E5-4C9B-A0CB-49484BEC4D02}" srcId="{0453EDB3-7758-4E82-B9B2-B642B168DF59}" destId="{966A1F3B-2091-4C5E-86FA-D9E491874A9F}" srcOrd="2" destOrd="0" parTransId="{89D4E30C-09EA-451F-93EB-A878F120AA3B}" sibTransId="{3264E66A-F71B-4F29-93CC-09D847C18FFE}"/>
    <dgm:cxn modelId="{DD7617C5-8BE4-40E2-9F79-A8201D15462D}" type="presOf" srcId="{09218129-4165-44C5-925D-26177CE88063}" destId="{ACFE0AF3-AE0D-49AD-A951-431B997AF5CF}" srcOrd="0" destOrd="0" presId="urn:microsoft.com/office/officeart/2005/8/layout/bProcess3"/>
    <dgm:cxn modelId="{6725FFE2-DC0B-4A41-9DF5-51C4EDF9DBCD}" type="presOf" srcId="{70383103-A325-4C6D-90B4-33C2E5BEF56C}" destId="{1C571055-09B6-435C-A50C-B6B7F493DD4A}" srcOrd="1" destOrd="0" presId="urn:microsoft.com/office/officeart/2005/8/layout/bProcess3"/>
    <dgm:cxn modelId="{48720FC0-0375-4C71-93A6-7C8C2F0D3F1E}" type="presParOf" srcId="{FD3ECCB1-3C3D-42A6-819F-7CEA87521291}" destId="{CA846333-342E-487F-9059-39C509403F7A}" srcOrd="0" destOrd="0" presId="urn:microsoft.com/office/officeart/2005/8/layout/bProcess3"/>
    <dgm:cxn modelId="{74169126-7C6B-455E-973A-DFA22E9EE0F3}" type="presParOf" srcId="{FD3ECCB1-3C3D-42A6-819F-7CEA87521291}" destId="{3065D38A-8BE8-4F00-98DA-6E7477F8569F}" srcOrd="1" destOrd="0" presId="urn:microsoft.com/office/officeart/2005/8/layout/bProcess3"/>
    <dgm:cxn modelId="{AEFD5416-B8DA-480B-980B-C4D2810A7F6A}" type="presParOf" srcId="{3065D38A-8BE8-4F00-98DA-6E7477F8569F}" destId="{1C571055-09B6-435C-A50C-B6B7F493DD4A}" srcOrd="0" destOrd="0" presId="urn:microsoft.com/office/officeart/2005/8/layout/bProcess3"/>
    <dgm:cxn modelId="{B1BD12F5-ADF4-47E0-9840-E39C7DFC10AE}" type="presParOf" srcId="{FD3ECCB1-3C3D-42A6-819F-7CEA87521291}" destId="{FECC9CA2-D707-4437-8F45-55FB1FBACD7C}" srcOrd="2" destOrd="0" presId="urn:microsoft.com/office/officeart/2005/8/layout/bProcess3"/>
    <dgm:cxn modelId="{9AAE80A2-2569-4397-B6CD-D9338E793045}" type="presParOf" srcId="{FD3ECCB1-3C3D-42A6-819F-7CEA87521291}" destId="{ACFE0AF3-AE0D-49AD-A951-431B997AF5CF}" srcOrd="3" destOrd="0" presId="urn:microsoft.com/office/officeart/2005/8/layout/bProcess3"/>
    <dgm:cxn modelId="{CFC5E5DB-5FFE-4E72-86B0-96049E94BC7C}" type="presParOf" srcId="{ACFE0AF3-AE0D-49AD-A951-431B997AF5CF}" destId="{654D5BFE-62B1-4277-B5BE-16858B16ACEF}" srcOrd="0" destOrd="0" presId="urn:microsoft.com/office/officeart/2005/8/layout/bProcess3"/>
    <dgm:cxn modelId="{D2FA5BA0-F2DF-4AEA-8B17-1FFFF064D7AF}" type="presParOf" srcId="{FD3ECCB1-3C3D-42A6-819F-7CEA87521291}" destId="{ABC64C52-1EE5-4F05-99A6-7D36730BB1B4}" srcOrd="4" destOrd="0" presId="urn:microsoft.com/office/officeart/2005/8/layout/bProcess3"/>
    <dgm:cxn modelId="{FF790610-7C9B-46AC-8AD0-89D51B8410BD}" type="presParOf" srcId="{FD3ECCB1-3C3D-42A6-819F-7CEA87521291}" destId="{E0B4AE29-2EF8-4D3C-8002-3F238F755F9B}" srcOrd="5" destOrd="0" presId="urn:microsoft.com/office/officeart/2005/8/layout/bProcess3"/>
    <dgm:cxn modelId="{47794FAC-40AE-4FA1-BA18-75E60CCB7FF8}" type="presParOf" srcId="{E0B4AE29-2EF8-4D3C-8002-3F238F755F9B}" destId="{C53075B8-FA52-4264-945E-3A5DE3DBD703}" srcOrd="0" destOrd="0" presId="urn:microsoft.com/office/officeart/2005/8/layout/bProcess3"/>
    <dgm:cxn modelId="{45E2AF19-602E-49F0-B47A-02C1720756AB}" type="presParOf" srcId="{FD3ECCB1-3C3D-42A6-819F-7CEA87521291}" destId="{67C91275-5BC6-4697-AF5F-F1D8930E35E0}" srcOrd="6" destOrd="0" presId="urn:microsoft.com/office/officeart/2005/8/layout/bProcess3"/>
    <dgm:cxn modelId="{4D11093E-0F6E-4E75-8369-68B0B320DA85}" type="presParOf" srcId="{FD3ECCB1-3C3D-42A6-819F-7CEA87521291}" destId="{9443E144-8D4A-4C18-80A3-F80DF4076699}" srcOrd="7" destOrd="0" presId="urn:microsoft.com/office/officeart/2005/8/layout/bProcess3"/>
    <dgm:cxn modelId="{71CC02B6-7B22-4A90-A40B-46891E04D0C2}" type="presParOf" srcId="{9443E144-8D4A-4C18-80A3-F80DF4076699}" destId="{646FB54B-4829-4D20-B80B-D59B80781900}" srcOrd="0" destOrd="0" presId="urn:microsoft.com/office/officeart/2005/8/layout/bProcess3"/>
    <dgm:cxn modelId="{6503AC0A-F910-4496-AB8E-B6B5129750C4}" type="presParOf" srcId="{FD3ECCB1-3C3D-42A6-819F-7CEA87521291}" destId="{862ACCFF-BDAD-4525-BF4B-CEDCEF661668}"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5D38A-8BE8-4F00-98DA-6E7477F8569F}">
      <dsp:nvSpPr>
        <dsp:cNvPr id="0" name=""/>
        <dsp:cNvSpPr/>
      </dsp:nvSpPr>
      <dsp:spPr>
        <a:xfrm>
          <a:off x="1530616" y="694481"/>
          <a:ext cx="320514" cy="91440"/>
        </a:xfrm>
        <a:custGeom>
          <a:avLst/>
          <a:gdLst/>
          <a:ahLst/>
          <a:cxnLst/>
          <a:rect l="0" t="0" r="0" b="0"/>
          <a:pathLst>
            <a:path>
              <a:moveTo>
                <a:pt x="0" y="45720"/>
              </a:moveTo>
              <a:lnTo>
                <a:pt x="32051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82095" y="738445"/>
        <a:ext cx="17555" cy="3511"/>
      </dsp:txXfrm>
    </dsp:sp>
    <dsp:sp modelId="{CA846333-342E-487F-9059-39C509403F7A}">
      <dsp:nvSpPr>
        <dsp:cNvPr id="0" name=""/>
        <dsp:cNvSpPr/>
      </dsp:nvSpPr>
      <dsp:spPr>
        <a:xfrm>
          <a:off x="5832" y="282226"/>
          <a:ext cx="1526584" cy="91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Data Cleaning</a:t>
          </a:r>
        </a:p>
      </dsp:txBody>
      <dsp:txXfrm>
        <a:off x="5832" y="282226"/>
        <a:ext cx="1526584" cy="915950"/>
      </dsp:txXfrm>
    </dsp:sp>
    <dsp:sp modelId="{ACFE0AF3-AE0D-49AD-A951-431B997AF5CF}">
      <dsp:nvSpPr>
        <dsp:cNvPr id="0" name=""/>
        <dsp:cNvSpPr/>
      </dsp:nvSpPr>
      <dsp:spPr>
        <a:xfrm>
          <a:off x="3408315" y="694481"/>
          <a:ext cx="320514" cy="91440"/>
        </a:xfrm>
        <a:custGeom>
          <a:avLst/>
          <a:gdLst/>
          <a:ahLst/>
          <a:cxnLst/>
          <a:rect l="0" t="0" r="0" b="0"/>
          <a:pathLst>
            <a:path>
              <a:moveTo>
                <a:pt x="0" y="45720"/>
              </a:moveTo>
              <a:lnTo>
                <a:pt x="32051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59794" y="738445"/>
        <a:ext cx="17555" cy="3511"/>
      </dsp:txXfrm>
    </dsp:sp>
    <dsp:sp modelId="{FECC9CA2-D707-4437-8F45-55FB1FBACD7C}">
      <dsp:nvSpPr>
        <dsp:cNvPr id="0" name=""/>
        <dsp:cNvSpPr/>
      </dsp:nvSpPr>
      <dsp:spPr>
        <a:xfrm>
          <a:off x="1883530" y="282226"/>
          <a:ext cx="1526584" cy="91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Feature Selection</a:t>
          </a:r>
        </a:p>
      </dsp:txBody>
      <dsp:txXfrm>
        <a:off x="1883530" y="282226"/>
        <a:ext cx="1526584" cy="915950"/>
      </dsp:txXfrm>
    </dsp:sp>
    <dsp:sp modelId="{E0B4AE29-2EF8-4D3C-8002-3F238F755F9B}">
      <dsp:nvSpPr>
        <dsp:cNvPr id="0" name=""/>
        <dsp:cNvSpPr/>
      </dsp:nvSpPr>
      <dsp:spPr>
        <a:xfrm>
          <a:off x="5286013" y="694481"/>
          <a:ext cx="320514" cy="91440"/>
        </a:xfrm>
        <a:custGeom>
          <a:avLst/>
          <a:gdLst/>
          <a:ahLst/>
          <a:cxnLst/>
          <a:rect l="0" t="0" r="0" b="0"/>
          <a:pathLst>
            <a:path>
              <a:moveTo>
                <a:pt x="0" y="45720"/>
              </a:moveTo>
              <a:lnTo>
                <a:pt x="32051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7492" y="738445"/>
        <a:ext cx="17555" cy="3511"/>
      </dsp:txXfrm>
    </dsp:sp>
    <dsp:sp modelId="{ABC64C52-1EE5-4F05-99A6-7D36730BB1B4}">
      <dsp:nvSpPr>
        <dsp:cNvPr id="0" name=""/>
        <dsp:cNvSpPr/>
      </dsp:nvSpPr>
      <dsp:spPr>
        <a:xfrm>
          <a:off x="3761229" y="282226"/>
          <a:ext cx="1526584" cy="91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Ridge Regression Modeling</a:t>
          </a:r>
        </a:p>
      </dsp:txBody>
      <dsp:txXfrm>
        <a:off x="3761229" y="282226"/>
        <a:ext cx="1526584" cy="915950"/>
      </dsp:txXfrm>
    </dsp:sp>
    <dsp:sp modelId="{9443E144-8D4A-4C18-80A3-F80DF4076699}">
      <dsp:nvSpPr>
        <dsp:cNvPr id="0" name=""/>
        <dsp:cNvSpPr/>
      </dsp:nvSpPr>
      <dsp:spPr>
        <a:xfrm>
          <a:off x="7163712" y="694481"/>
          <a:ext cx="320514" cy="91440"/>
        </a:xfrm>
        <a:custGeom>
          <a:avLst/>
          <a:gdLst/>
          <a:ahLst/>
          <a:cxnLst/>
          <a:rect l="0" t="0" r="0" b="0"/>
          <a:pathLst>
            <a:path>
              <a:moveTo>
                <a:pt x="0" y="45720"/>
              </a:moveTo>
              <a:lnTo>
                <a:pt x="320514" y="45720"/>
              </a:lnTo>
            </a:path>
          </a:pathLst>
        </a:custGeom>
        <a:noFill/>
        <a:ln w="12700"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15191" y="738445"/>
        <a:ext cx="17555" cy="3511"/>
      </dsp:txXfrm>
    </dsp:sp>
    <dsp:sp modelId="{67C91275-5BC6-4697-AF5F-F1D8930E35E0}">
      <dsp:nvSpPr>
        <dsp:cNvPr id="0" name=""/>
        <dsp:cNvSpPr/>
      </dsp:nvSpPr>
      <dsp:spPr>
        <a:xfrm>
          <a:off x="5638927" y="282226"/>
          <a:ext cx="1526584" cy="91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Evaluation</a:t>
          </a:r>
        </a:p>
      </dsp:txBody>
      <dsp:txXfrm>
        <a:off x="5638927" y="282226"/>
        <a:ext cx="1526584" cy="915950"/>
      </dsp:txXfrm>
    </dsp:sp>
    <dsp:sp modelId="{862ACCFF-BDAD-4525-BF4B-CEDCEF661668}">
      <dsp:nvSpPr>
        <dsp:cNvPr id="0" name=""/>
        <dsp:cNvSpPr/>
      </dsp:nvSpPr>
      <dsp:spPr>
        <a:xfrm>
          <a:off x="7516626" y="282226"/>
          <a:ext cx="1526584" cy="9159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t>Optimization</a:t>
          </a:r>
        </a:p>
      </dsp:txBody>
      <dsp:txXfrm>
        <a:off x="7516626" y="282226"/>
        <a:ext cx="1526584" cy="91595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106ED-3CA7-4B67-813A-DC31B27CD151}" type="datetimeFigureOut">
              <a:rPr lang="en-US" smtClean="0"/>
              <a:t>8/19/2025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D1A54-7ACC-4E31-A93C-23196A5F94B1}" type="slidenum">
              <a:rPr lang="en-US" smtClean="0"/>
              <a:t>‹#›</a:t>
            </a:fld>
            <a:endParaRPr lang="en-US"/>
          </a:p>
        </p:txBody>
      </p:sp>
    </p:spTree>
    <p:extLst>
      <p:ext uri="{BB962C8B-B14F-4D97-AF65-F5344CB8AC3E}">
        <p14:creationId xmlns:p14="http://schemas.microsoft.com/office/powerpoint/2010/main" val="70902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presentation on data-driven strategies for optimizing used car inventory. The analysis presented here explores how machine learning and linear programming can assist dealerships in making smarter purchasing decisions. The project is part of a master’s capstone in data analytics at Western Governors University.</a:t>
            </a:r>
          </a:p>
        </p:txBody>
      </p:sp>
      <p:sp>
        <p:nvSpPr>
          <p:cNvPr id="4" name="Slide Number Placeholder 3"/>
          <p:cNvSpPr>
            <a:spLocks noGrp="1"/>
          </p:cNvSpPr>
          <p:nvPr>
            <p:ph type="sldNum" sz="quarter" idx="5"/>
          </p:nvPr>
        </p:nvSpPr>
        <p:spPr/>
        <p:txBody>
          <a:bodyPr/>
          <a:lstStyle/>
          <a:p>
            <a:fld id="{655D1A54-7ACC-4E31-A93C-23196A5F94B1}" type="slidenum">
              <a:rPr lang="en-US" smtClean="0"/>
              <a:t>1</a:t>
            </a:fld>
            <a:endParaRPr lang="en-US"/>
          </a:p>
        </p:txBody>
      </p:sp>
    </p:spTree>
    <p:extLst>
      <p:ext uri="{BB962C8B-B14F-4D97-AF65-F5344CB8AC3E}">
        <p14:creationId xmlns:p14="http://schemas.microsoft.com/office/powerpoint/2010/main" val="303183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capstone project applies predictive modeling to the used vehicle market, with the goal of helping dealerships make better acquisition decisions using historical vehicle data.</a:t>
            </a:r>
          </a:p>
        </p:txBody>
      </p:sp>
      <p:sp>
        <p:nvSpPr>
          <p:cNvPr id="4" name="Slide Number Placeholder 3"/>
          <p:cNvSpPr>
            <a:spLocks noGrp="1"/>
          </p:cNvSpPr>
          <p:nvPr>
            <p:ph type="sldNum" sz="quarter" idx="5"/>
          </p:nvPr>
        </p:nvSpPr>
        <p:spPr/>
        <p:txBody>
          <a:bodyPr/>
          <a:lstStyle/>
          <a:p>
            <a:fld id="{655D1A54-7ACC-4E31-A93C-23196A5F94B1}" type="slidenum">
              <a:rPr lang="en-US" smtClean="0"/>
              <a:t>2</a:t>
            </a:fld>
            <a:endParaRPr lang="en-US"/>
          </a:p>
        </p:txBody>
      </p:sp>
    </p:spTree>
    <p:extLst>
      <p:ext uri="{BB962C8B-B14F-4D97-AF65-F5344CB8AC3E}">
        <p14:creationId xmlns:p14="http://schemas.microsoft.com/office/powerpoint/2010/main" val="362465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car dealerships face pricing uncertainty due to numerous vehicle factors such as mileage, transmission type, and fuel type. This project addresses the question: Can machine learning models accurately predict used car prices based on vehicle features, and can those predictions be used to optimize inventory under budget constraints? The working hypothesis proposes that predictive modeling—paired with linear programming—can identify optimal vehicle selections within a fixed budget.</a:t>
            </a:r>
          </a:p>
        </p:txBody>
      </p:sp>
      <p:sp>
        <p:nvSpPr>
          <p:cNvPr id="4" name="Slide Number Placeholder 3"/>
          <p:cNvSpPr>
            <a:spLocks noGrp="1"/>
          </p:cNvSpPr>
          <p:nvPr>
            <p:ph type="sldNum" sz="quarter" idx="5"/>
          </p:nvPr>
        </p:nvSpPr>
        <p:spPr/>
        <p:txBody>
          <a:bodyPr/>
          <a:lstStyle/>
          <a:p>
            <a:fld id="{655D1A54-7ACC-4E31-A93C-23196A5F94B1}" type="slidenum">
              <a:rPr lang="en-US" smtClean="0"/>
              <a:t>3</a:t>
            </a:fld>
            <a:endParaRPr lang="en-US"/>
          </a:p>
        </p:txBody>
      </p:sp>
    </p:spTree>
    <p:extLst>
      <p:ext uri="{BB962C8B-B14F-4D97-AF65-F5344CB8AC3E}">
        <p14:creationId xmlns:p14="http://schemas.microsoft.com/office/powerpoint/2010/main" val="621855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data analysis process followed a structured pipeline: beginning with data cleaning and normalization, followed by feature selection, Ridge regression modeling, model evaluation, and ending with optimization.</a:t>
            </a:r>
            <a:endParaRPr lang="en-US" dirty="0"/>
          </a:p>
          <a:p>
            <a:r>
              <a:rPr lang="en-US" i="1" dirty="0"/>
              <a:t>Key steps included removing duplicates and handling missing values. Skewed variables like price and mileage were log-transformed. Categorical data such as fuel type and transmission were encoded. A Ridge regression model was then selected to address multicollinearity and avoid overfitting. The model demonstrated a strong R² of 0.87, with performance validated through RMSE, MAE, and residual plots. Finally, a linear programming approach was applied to simulate a dealership's acquisition strategy under a $500,000 budget constraint.</a:t>
            </a:r>
            <a:endParaRPr lang="en-US" dirty="0"/>
          </a:p>
          <a:p>
            <a:endParaRPr lang="en-US" dirty="0"/>
          </a:p>
        </p:txBody>
      </p:sp>
      <p:sp>
        <p:nvSpPr>
          <p:cNvPr id="4" name="Slide Number Placeholder 3"/>
          <p:cNvSpPr>
            <a:spLocks noGrp="1"/>
          </p:cNvSpPr>
          <p:nvPr>
            <p:ph type="sldNum" sz="quarter" idx="5"/>
          </p:nvPr>
        </p:nvSpPr>
        <p:spPr/>
        <p:txBody>
          <a:bodyPr/>
          <a:lstStyle/>
          <a:p>
            <a:fld id="{655D1A54-7ACC-4E31-A93C-23196A5F94B1}" type="slidenum">
              <a:rPr lang="en-US" smtClean="0"/>
              <a:t>4</a:t>
            </a:fld>
            <a:endParaRPr lang="en-US"/>
          </a:p>
        </p:txBody>
      </p:sp>
    </p:spTree>
    <p:extLst>
      <p:ext uri="{BB962C8B-B14F-4D97-AF65-F5344CB8AC3E}">
        <p14:creationId xmlns:p14="http://schemas.microsoft.com/office/powerpoint/2010/main" val="1535078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Several insights emerged from the analysis. Mileage was confirmed as a key price driver—higher mileage correlated with lower prices. Hybrid and diesel vehicles tended to command higher values, while automatic transmissions were linked to broader and higher price ranges.</a:t>
            </a:r>
            <a:endParaRPr lang="en-US" dirty="0"/>
          </a:p>
          <a:p>
            <a:r>
              <a:rPr lang="en-US" i="1" dirty="0"/>
              <a:t>The Ridge regression model accounted for approximately 87% of the variation in prices, indicating high predictive performance. In the inventory simulation, the model selected 13 vehicles under budget, showing how predictive modeling can directly support operational decisions.</a:t>
            </a:r>
            <a:endParaRPr lang="en-US" dirty="0"/>
          </a:p>
          <a:p>
            <a:endParaRPr lang="en-US" dirty="0"/>
          </a:p>
        </p:txBody>
      </p:sp>
      <p:sp>
        <p:nvSpPr>
          <p:cNvPr id="4" name="Slide Number Placeholder 3"/>
          <p:cNvSpPr>
            <a:spLocks noGrp="1"/>
          </p:cNvSpPr>
          <p:nvPr>
            <p:ph type="sldNum" sz="quarter" idx="5"/>
          </p:nvPr>
        </p:nvSpPr>
        <p:spPr/>
        <p:txBody>
          <a:bodyPr/>
          <a:lstStyle/>
          <a:p>
            <a:fld id="{655D1A54-7ACC-4E31-A93C-23196A5F94B1}" type="slidenum">
              <a:rPr lang="en-US" smtClean="0"/>
              <a:t>5</a:t>
            </a:fld>
            <a:endParaRPr lang="en-US"/>
          </a:p>
        </p:txBody>
      </p:sp>
    </p:spTree>
    <p:extLst>
      <p:ext uri="{BB962C8B-B14F-4D97-AF65-F5344CB8AC3E}">
        <p14:creationId xmlns:p14="http://schemas.microsoft.com/office/powerpoint/2010/main" val="2867491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limitations. The dataset lacked external factors such as geographic pricing variation, dealership reputation, or seasonal trends—all of which could affect price. In addition, the Ridge regression model assumes linear relationships and may miss more complex, nonlinear interactions unless manually engineered. Finally, since the model was based on historical data, it may not fully reflect current market shifts.</a:t>
            </a:r>
          </a:p>
        </p:txBody>
      </p:sp>
      <p:sp>
        <p:nvSpPr>
          <p:cNvPr id="4" name="Slide Number Placeholder 3"/>
          <p:cNvSpPr>
            <a:spLocks noGrp="1"/>
          </p:cNvSpPr>
          <p:nvPr>
            <p:ph type="sldNum" sz="quarter" idx="5"/>
          </p:nvPr>
        </p:nvSpPr>
        <p:spPr/>
        <p:txBody>
          <a:bodyPr/>
          <a:lstStyle/>
          <a:p>
            <a:fld id="{655D1A54-7ACC-4E31-A93C-23196A5F94B1}" type="slidenum">
              <a:rPr lang="en-US" smtClean="0"/>
              <a:t>6</a:t>
            </a:fld>
            <a:endParaRPr lang="en-US"/>
          </a:p>
        </p:txBody>
      </p:sp>
    </p:spTree>
    <p:extLst>
      <p:ext uri="{BB962C8B-B14F-4D97-AF65-F5344CB8AC3E}">
        <p14:creationId xmlns:p14="http://schemas.microsoft.com/office/powerpoint/2010/main" val="1803653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results, three key actions are proposed. First, predictive modeling tools like Ridge regression can be used to estimate vehicle value and identify high-return options. Second, dealerships can implement budget optimization frameworks using linear programming to make informed inventory purchases. Third, external datasets—such as regional trends or customer demand—should be incorporated in future iterations to improve model accuracy and contextual fit.</a:t>
            </a:r>
          </a:p>
        </p:txBody>
      </p:sp>
      <p:sp>
        <p:nvSpPr>
          <p:cNvPr id="4" name="Slide Number Placeholder 3"/>
          <p:cNvSpPr>
            <a:spLocks noGrp="1"/>
          </p:cNvSpPr>
          <p:nvPr>
            <p:ph type="sldNum" sz="quarter" idx="5"/>
          </p:nvPr>
        </p:nvSpPr>
        <p:spPr/>
        <p:txBody>
          <a:bodyPr/>
          <a:lstStyle/>
          <a:p>
            <a:fld id="{655D1A54-7ACC-4E31-A93C-23196A5F94B1}" type="slidenum">
              <a:rPr lang="en-US" smtClean="0"/>
              <a:t>7</a:t>
            </a:fld>
            <a:endParaRPr lang="en-US"/>
          </a:p>
        </p:txBody>
      </p:sp>
    </p:spTree>
    <p:extLst>
      <p:ext uri="{BB962C8B-B14F-4D97-AF65-F5344CB8AC3E}">
        <p14:creationId xmlns:p14="http://schemas.microsoft.com/office/powerpoint/2010/main" val="3665734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expected benefits of this strategy include more cost-efficient inventory investments and better return on capital. For instance, the model successfully selected 13 high-value vehicles under a $500,000 budget, optimizing the dealership’s purchasing power. This framework can be scaled for larger dealerships and adapted with custom business rules. Ultimately, by reducing guesswork, data-informed strategies can increase confidence in purchasing decisions and align inventory with consumer demand.</a:t>
            </a:r>
          </a:p>
        </p:txBody>
      </p:sp>
      <p:sp>
        <p:nvSpPr>
          <p:cNvPr id="4" name="Slide Number Placeholder 3"/>
          <p:cNvSpPr>
            <a:spLocks noGrp="1"/>
          </p:cNvSpPr>
          <p:nvPr>
            <p:ph type="sldNum" sz="quarter" idx="5"/>
          </p:nvPr>
        </p:nvSpPr>
        <p:spPr/>
        <p:txBody>
          <a:bodyPr/>
          <a:lstStyle/>
          <a:p>
            <a:fld id="{655D1A54-7ACC-4E31-A93C-23196A5F94B1}" type="slidenum">
              <a:rPr lang="en-US" smtClean="0"/>
              <a:t>8</a:t>
            </a:fld>
            <a:endParaRPr lang="en-US"/>
          </a:p>
        </p:txBody>
      </p:sp>
    </p:spTree>
    <p:extLst>
      <p:ext uri="{BB962C8B-B14F-4D97-AF65-F5344CB8AC3E}">
        <p14:creationId xmlns:p14="http://schemas.microsoft.com/office/powerpoint/2010/main" val="4042721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demonstrates how machine learning and optimization can be used together to address real-world business challenges. Predictive modeling and linear programming offer a practical, scalable solution for dealership inventory planning. </a:t>
            </a:r>
            <a:r>
              <a:rPr lang="en-US"/>
              <a:t>Questions and feedback are welcome.</a:t>
            </a:r>
          </a:p>
        </p:txBody>
      </p:sp>
      <p:sp>
        <p:nvSpPr>
          <p:cNvPr id="4" name="Slide Number Placeholder 3"/>
          <p:cNvSpPr>
            <a:spLocks noGrp="1"/>
          </p:cNvSpPr>
          <p:nvPr>
            <p:ph type="sldNum" sz="quarter" idx="5"/>
          </p:nvPr>
        </p:nvSpPr>
        <p:spPr/>
        <p:txBody>
          <a:bodyPr/>
          <a:lstStyle/>
          <a:p>
            <a:fld id="{655D1A54-7ACC-4E31-A93C-23196A5F94B1}" type="slidenum">
              <a:rPr lang="en-US" smtClean="0"/>
              <a:t>10</a:t>
            </a:fld>
            <a:endParaRPr lang="en-US"/>
          </a:p>
        </p:txBody>
      </p:sp>
    </p:spTree>
    <p:extLst>
      <p:ext uri="{BB962C8B-B14F-4D97-AF65-F5344CB8AC3E}">
        <p14:creationId xmlns:p14="http://schemas.microsoft.com/office/powerpoint/2010/main" val="204420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1FA946-B06A-4361-A5B5-CD526F2A9EB9}"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83BBB-80B7-47B1-9C8D-9190235E60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03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FA946-B06A-4361-A5B5-CD526F2A9EB9}"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1796078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FA946-B06A-4361-A5B5-CD526F2A9EB9}"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3457181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FA946-B06A-4361-A5B5-CD526F2A9EB9}"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1923526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FA946-B06A-4361-A5B5-CD526F2A9EB9}"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683BBB-80B7-47B1-9C8D-9190235E60B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361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FA946-B06A-4361-A5B5-CD526F2A9EB9}"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235709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FA946-B06A-4361-A5B5-CD526F2A9EB9}" type="datetimeFigureOut">
              <a:rPr lang="en-US" smtClean="0"/>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2748425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1FA946-B06A-4361-A5B5-CD526F2A9EB9}"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192642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E1FA946-B06A-4361-A5B5-CD526F2A9EB9}" type="datetimeFigureOut">
              <a:rPr lang="en-US" smtClean="0"/>
              <a:t>8/19/2025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73560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E1FA946-B06A-4361-A5B5-CD526F2A9EB9}" type="datetimeFigureOut">
              <a:rPr lang="en-US" smtClean="0"/>
              <a:t>8/19/2025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F683BBB-80B7-47B1-9C8D-9190235E60BA}" type="slidenum">
              <a:rPr lang="en-US" smtClean="0"/>
              <a:t>‹#›</a:t>
            </a:fld>
            <a:endParaRPr lang="en-US"/>
          </a:p>
        </p:txBody>
      </p:sp>
    </p:spTree>
    <p:extLst>
      <p:ext uri="{BB962C8B-B14F-4D97-AF65-F5344CB8AC3E}">
        <p14:creationId xmlns:p14="http://schemas.microsoft.com/office/powerpoint/2010/main" val="2597823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1FA946-B06A-4361-A5B5-CD526F2A9EB9}"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683BBB-80B7-47B1-9C8D-9190235E60BA}" type="slidenum">
              <a:rPr lang="en-US" smtClean="0"/>
              <a:t>‹#›</a:t>
            </a:fld>
            <a:endParaRPr lang="en-US"/>
          </a:p>
        </p:txBody>
      </p:sp>
    </p:spTree>
    <p:extLst>
      <p:ext uri="{BB962C8B-B14F-4D97-AF65-F5344CB8AC3E}">
        <p14:creationId xmlns:p14="http://schemas.microsoft.com/office/powerpoint/2010/main" val="350360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E1FA946-B06A-4361-A5B5-CD526F2A9EB9}" type="datetimeFigureOut">
              <a:rPr lang="en-US" smtClean="0"/>
              <a:t>8/19/2025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F683BBB-80B7-47B1-9C8D-9190235E60B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666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hyperlink" Target="https://www.geeksforgeeks.org/machine-learning/what-is-ridge-regression/" TargetMode="External"/><Relationship Id="rId1" Type="http://schemas.openxmlformats.org/officeDocument/2006/relationships/slideLayout" Target="../slideLayouts/slideLayout2.xml"/><Relationship Id="rId4" Type="http://schemas.openxmlformats.org/officeDocument/2006/relationships/hyperlink" Target="https://www.statlearning.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A7B7-9BA2-CF43-3BD3-4930A34B1420}"/>
              </a:ext>
            </a:extLst>
          </p:cNvPr>
          <p:cNvSpPr>
            <a:spLocks noGrp="1"/>
          </p:cNvSpPr>
          <p:nvPr>
            <p:ph type="ctrTitle"/>
          </p:nvPr>
        </p:nvSpPr>
        <p:spPr/>
        <p:txBody>
          <a:bodyPr/>
          <a:lstStyle/>
          <a:p>
            <a:r>
              <a:rPr lang="en-US" dirty="0"/>
              <a:t>D606 Task 3: Presenting the Data Analysis Findings</a:t>
            </a:r>
          </a:p>
        </p:txBody>
      </p:sp>
      <p:sp>
        <p:nvSpPr>
          <p:cNvPr id="3" name="Subtitle 2">
            <a:extLst>
              <a:ext uri="{FF2B5EF4-FFF2-40B4-BE49-F238E27FC236}">
                <a16:creationId xmlns:a16="http://schemas.microsoft.com/office/drawing/2014/main" id="{87AD8BE4-4776-D3A7-B27E-879D01698F4E}"/>
              </a:ext>
            </a:extLst>
          </p:cNvPr>
          <p:cNvSpPr>
            <a:spLocks noGrp="1"/>
          </p:cNvSpPr>
          <p:nvPr>
            <p:ph type="subTitle" idx="1"/>
          </p:nvPr>
        </p:nvSpPr>
        <p:spPr/>
        <p:txBody>
          <a:bodyPr/>
          <a:lstStyle/>
          <a:p>
            <a:r>
              <a:rPr lang="en-US" dirty="0"/>
              <a:t>Zoe Vanover</a:t>
            </a:r>
          </a:p>
          <a:p>
            <a:r>
              <a:rPr lang="en-US" dirty="0" err="1"/>
              <a:t>m.s.</a:t>
            </a:r>
            <a:r>
              <a:rPr lang="en-US" dirty="0"/>
              <a:t> Data science, </a:t>
            </a:r>
            <a:r>
              <a:rPr lang="en-US" dirty="0" err="1"/>
              <a:t>wgu</a:t>
            </a:r>
            <a:endParaRPr lang="en-US" dirty="0"/>
          </a:p>
        </p:txBody>
      </p:sp>
    </p:spTree>
    <p:extLst>
      <p:ext uri="{BB962C8B-B14F-4D97-AF65-F5344CB8AC3E}">
        <p14:creationId xmlns:p14="http://schemas.microsoft.com/office/powerpoint/2010/main" val="25383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8344-3B6F-86FC-3335-7011BD04FF04}"/>
              </a:ext>
            </a:extLst>
          </p:cNvPr>
          <p:cNvSpPr>
            <a:spLocks noGrp="1"/>
          </p:cNvSpPr>
          <p:nvPr>
            <p:ph type="title"/>
          </p:nvPr>
        </p:nvSpPr>
        <p:spPr/>
        <p:txBody>
          <a:bodyPr/>
          <a:lstStyle/>
          <a:p>
            <a:r>
              <a:rPr lang="en-US" dirty="0"/>
              <a:t>Thank You &amp; Final Thoughts</a:t>
            </a:r>
          </a:p>
        </p:txBody>
      </p:sp>
      <p:sp>
        <p:nvSpPr>
          <p:cNvPr id="3" name="Content Placeholder 2">
            <a:extLst>
              <a:ext uri="{FF2B5EF4-FFF2-40B4-BE49-F238E27FC236}">
                <a16:creationId xmlns:a16="http://schemas.microsoft.com/office/drawing/2014/main" id="{AA8C7165-6FD8-6D2F-14E0-7A971CE21606}"/>
              </a:ext>
            </a:extLst>
          </p:cNvPr>
          <p:cNvSpPr>
            <a:spLocks noGrp="1"/>
          </p:cNvSpPr>
          <p:nvPr>
            <p:ph idx="1"/>
          </p:nvPr>
        </p:nvSpPr>
        <p:spPr/>
        <p:txBody>
          <a:bodyPr/>
          <a:lstStyle/>
          <a:p>
            <a:pPr>
              <a:buFont typeface="Arial" panose="020B0604020202020204" pitchFamily="34" charset="0"/>
              <a:buChar char="•"/>
            </a:pPr>
            <a:r>
              <a:rPr lang="en-US" dirty="0"/>
              <a:t>This capstone explored how machine learning and optimization techniques can support smarter, data-informed inventory strategies in the used vehicle market.</a:t>
            </a:r>
          </a:p>
          <a:p>
            <a:pPr>
              <a:buFont typeface="Arial" panose="020B0604020202020204" pitchFamily="34" charset="0"/>
              <a:buChar char="•"/>
            </a:pPr>
            <a:r>
              <a:rPr lang="en-US" dirty="0"/>
              <a:t>By integrating Ridge regression modeling with linear programming, this project demonstrated how predictive insights can translate into real-world decisions.</a:t>
            </a:r>
          </a:p>
          <a:p>
            <a:pPr>
              <a:buFont typeface="Arial" panose="020B0604020202020204" pitchFamily="34" charset="0"/>
              <a:buChar char="•"/>
            </a:pPr>
            <a:r>
              <a:rPr lang="en-US" dirty="0"/>
              <a:t>Questions or comments? I'm happy to discuss further.</a:t>
            </a:r>
          </a:p>
        </p:txBody>
      </p:sp>
    </p:spTree>
    <p:extLst>
      <p:ext uri="{BB962C8B-B14F-4D97-AF65-F5344CB8AC3E}">
        <p14:creationId xmlns:p14="http://schemas.microsoft.com/office/powerpoint/2010/main" val="277174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E5DC-DE4F-BE35-589B-C6AAE5013B6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0A93DC5-4FAF-00A7-92E6-A178D6F4222E}"/>
              </a:ext>
            </a:extLst>
          </p:cNvPr>
          <p:cNvSpPr>
            <a:spLocks noGrp="1"/>
          </p:cNvSpPr>
          <p:nvPr>
            <p:ph idx="1"/>
          </p:nvPr>
        </p:nvSpPr>
        <p:spPr/>
        <p:txBody>
          <a:bodyPr/>
          <a:lstStyle/>
          <a:p>
            <a:r>
              <a:rPr lang="en-US" b="1" dirty="0"/>
              <a:t>Presenter:</a:t>
            </a:r>
            <a:r>
              <a:rPr lang="en-US" dirty="0"/>
              <a:t> Zoe Vanover</a:t>
            </a:r>
            <a:br>
              <a:rPr lang="en-US" dirty="0"/>
            </a:br>
            <a:r>
              <a:rPr lang="en-US" b="1" dirty="0"/>
              <a:t>Degree Program:</a:t>
            </a:r>
            <a:r>
              <a:rPr lang="en-US" dirty="0"/>
              <a:t> Master of Science in Data Analytics, Western Governors University</a:t>
            </a:r>
            <a:br>
              <a:rPr lang="en-US" dirty="0"/>
            </a:br>
            <a:r>
              <a:rPr lang="en-US" b="1" dirty="0"/>
              <a:t>Background:</a:t>
            </a:r>
            <a:endParaRPr lang="en-US" dirty="0"/>
          </a:p>
          <a:p>
            <a:pPr lvl="1">
              <a:buFont typeface="Arial" panose="020B0604020202020204" pitchFamily="34" charset="0"/>
              <a:buChar char="•"/>
            </a:pPr>
            <a:r>
              <a:rPr lang="en-US" dirty="0"/>
              <a:t>Bachelor’s degree in Physics</a:t>
            </a:r>
          </a:p>
          <a:p>
            <a:pPr lvl="1">
              <a:buFont typeface="Arial" panose="020B0604020202020204" pitchFamily="34" charset="0"/>
              <a:buChar char="•"/>
            </a:pPr>
            <a:r>
              <a:rPr lang="en-US" dirty="0"/>
              <a:t>Professional experience in quantum physics and defense research</a:t>
            </a:r>
          </a:p>
          <a:p>
            <a:pPr lvl="1">
              <a:buFont typeface="Arial" panose="020B0604020202020204" pitchFamily="34" charset="0"/>
              <a:buChar char="•"/>
            </a:pPr>
            <a:r>
              <a:rPr lang="en-US" dirty="0"/>
              <a:t>Proficient in Python, R, SQL, Power BI, and cloud-based analytics</a:t>
            </a:r>
          </a:p>
          <a:p>
            <a:pPr lvl="1">
              <a:buFont typeface="Arial" panose="020B0604020202020204" pitchFamily="34" charset="0"/>
              <a:buChar char="•"/>
            </a:pPr>
            <a:r>
              <a:rPr lang="en-US" dirty="0"/>
              <a:t>Strong foundation in machine learning, data visualization, and statistical modeling</a:t>
            </a:r>
          </a:p>
          <a:p>
            <a:r>
              <a:rPr lang="en-US" b="1" dirty="0"/>
              <a:t>Purpose of the Project:</a:t>
            </a:r>
            <a:br>
              <a:rPr lang="en-US" dirty="0"/>
            </a:br>
            <a:r>
              <a:rPr lang="en-US" dirty="0"/>
              <a:t>This capstone project applies predictive modeling and linear optimization to the used vehicle market, aiming to inform dealership purchasing strategies through machine learning forecasts and constrained resource planning.</a:t>
            </a:r>
          </a:p>
        </p:txBody>
      </p:sp>
    </p:spTree>
    <p:extLst>
      <p:ext uri="{BB962C8B-B14F-4D97-AF65-F5344CB8AC3E}">
        <p14:creationId xmlns:p14="http://schemas.microsoft.com/office/powerpoint/2010/main" val="403770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2379-BB00-4DD9-D233-8F9910E26C8E}"/>
              </a:ext>
            </a:extLst>
          </p:cNvPr>
          <p:cNvSpPr>
            <a:spLocks noGrp="1"/>
          </p:cNvSpPr>
          <p:nvPr>
            <p:ph type="title"/>
          </p:nvPr>
        </p:nvSpPr>
        <p:spPr/>
        <p:txBody>
          <a:bodyPr/>
          <a:lstStyle/>
          <a:p>
            <a:r>
              <a:rPr lang="en-US" dirty="0"/>
              <a:t>Problem Statement and Hypothesis</a:t>
            </a:r>
          </a:p>
        </p:txBody>
      </p:sp>
      <p:sp>
        <p:nvSpPr>
          <p:cNvPr id="3" name="Content Placeholder 2">
            <a:extLst>
              <a:ext uri="{FF2B5EF4-FFF2-40B4-BE49-F238E27FC236}">
                <a16:creationId xmlns:a16="http://schemas.microsoft.com/office/drawing/2014/main" id="{CA145CD9-4F5F-18EA-43EA-5C86E034CDBF}"/>
              </a:ext>
            </a:extLst>
          </p:cNvPr>
          <p:cNvSpPr>
            <a:spLocks noGrp="1"/>
          </p:cNvSpPr>
          <p:nvPr>
            <p:ph idx="1"/>
          </p:nvPr>
        </p:nvSpPr>
        <p:spPr/>
        <p:txBody>
          <a:bodyPr/>
          <a:lstStyle/>
          <a:p>
            <a:r>
              <a:rPr lang="en-US" b="1" dirty="0"/>
              <a:t>Problem:</a:t>
            </a:r>
            <a:br>
              <a:rPr lang="en-US" dirty="0"/>
            </a:br>
            <a:r>
              <a:rPr lang="en-US" dirty="0"/>
              <a:t>Used car dealerships face uncertainty when purchasing vehicles for resale. Prices can vary widely based on a combination of features like mileage, fuel type, and transmission, making it difficult to predict value and allocate acquisition budgets effectively.</a:t>
            </a:r>
          </a:p>
          <a:p>
            <a:r>
              <a:rPr lang="en-US" b="1" dirty="0"/>
              <a:t>Research Question:</a:t>
            </a:r>
            <a:br>
              <a:rPr lang="en-US" dirty="0"/>
            </a:br>
            <a:r>
              <a:rPr lang="en-US" dirty="0"/>
              <a:t>Can machine learning models accurately predict used car prices based on vehicle features, and can those predictions be used to optimize inventory selection under budget and resource constraints?</a:t>
            </a:r>
          </a:p>
          <a:p>
            <a:r>
              <a:rPr lang="en-US" b="1" dirty="0"/>
              <a:t>Hypothesis:</a:t>
            </a:r>
            <a:br>
              <a:rPr lang="en-US" dirty="0"/>
            </a:br>
            <a:r>
              <a:rPr lang="en-US" dirty="0"/>
              <a:t>Supervised learning models can generate reliable price predictions using historical vehicle data. These predictions, when paired with linear programming, can guide dealerships in selecting an optimal mix of inventory within a fixed budget.</a:t>
            </a:r>
          </a:p>
          <a:p>
            <a:endParaRPr lang="en-US" dirty="0"/>
          </a:p>
        </p:txBody>
      </p:sp>
    </p:spTree>
    <p:extLst>
      <p:ext uri="{BB962C8B-B14F-4D97-AF65-F5344CB8AC3E}">
        <p14:creationId xmlns:p14="http://schemas.microsoft.com/office/powerpoint/2010/main" val="65533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2FAE-DD85-C872-FBF2-F678B98BE0B8}"/>
              </a:ext>
            </a:extLst>
          </p:cNvPr>
          <p:cNvSpPr>
            <a:spLocks noGrp="1"/>
          </p:cNvSpPr>
          <p:nvPr>
            <p:ph type="title"/>
          </p:nvPr>
        </p:nvSpPr>
        <p:spPr/>
        <p:txBody>
          <a:bodyPr/>
          <a:lstStyle/>
          <a:p>
            <a:r>
              <a:rPr lang="en-US" dirty="0"/>
              <a:t>Data Analysis Process</a:t>
            </a:r>
          </a:p>
        </p:txBody>
      </p:sp>
      <p:graphicFrame>
        <p:nvGraphicFramePr>
          <p:cNvPr id="4" name="Content Placeholder 3">
            <a:extLst>
              <a:ext uri="{FF2B5EF4-FFF2-40B4-BE49-F238E27FC236}">
                <a16:creationId xmlns:a16="http://schemas.microsoft.com/office/drawing/2014/main" id="{A32EF34B-10FB-DBE3-1B5F-CC7BDCCE2015}"/>
              </a:ext>
            </a:extLst>
          </p:cNvPr>
          <p:cNvGraphicFramePr>
            <a:graphicFrameLocks noGrp="1"/>
          </p:cNvGraphicFramePr>
          <p:nvPr>
            <p:ph idx="1"/>
            <p:extLst>
              <p:ext uri="{D42A27DB-BD31-4B8C-83A1-F6EECF244321}">
                <p14:modId xmlns:p14="http://schemas.microsoft.com/office/powerpoint/2010/main" val="1442060980"/>
              </p:ext>
            </p:extLst>
          </p:nvPr>
        </p:nvGraphicFramePr>
        <p:xfrm>
          <a:off x="1571478" y="1595795"/>
          <a:ext cx="9049043" cy="14804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2">
            <a:extLst>
              <a:ext uri="{FF2B5EF4-FFF2-40B4-BE49-F238E27FC236}">
                <a16:creationId xmlns:a16="http://schemas.microsoft.com/office/drawing/2014/main" id="{02E3E296-EFC3-7B4B-5BBC-02F207BCE3D8}"/>
              </a:ext>
            </a:extLst>
          </p:cNvPr>
          <p:cNvSpPr>
            <a:spLocks noChangeArrowheads="1"/>
          </p:cNvSpPr>
          <p:nvPr/>
        </p:nvSpPr>
        <p:spPr bwMode="auto">
          <a:xfrm>
            <a:off x="2222401" y="2814500"/>
            <a:ext cx="774719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Cleaning: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Removed duplicate listings and handled missing values</a:t>
            </a: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Normalized variables such as price and mileage using logarithmic scaling to reduce skewness</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Feature Selection: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Selected key predictors including mileage, fuel type, transmission type, and vehicle age</a:t>
            </a: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Encoded categorical features for model compatibility</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Ridge Regression Modeling: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Chose Ridge Regression to address multicollinearity and prevent overfitting</a:t>
            </a: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Trained and validated the model on a train-test split, achieving an </a:t>
            </a:r>
            <a:r>
              <a:rPr kumimoji="0" lang="en-US" altLang="en-US" sz="1400" b="1" i="0" u="none" strike="noStrike" cap="none" normalizeH="0" baseline="0" dirty="0">
                <a:ln>
                  <a:noFill/>
                </a:ln>
                <a:solidFill>
                  <a:schemeClr val="tx1"/>
                </a:solidFill>
                <a:effectLst/>
                <a:latin typeface="Arial" panose="020B0604020202020204" pitchFamily="34" charset="0"/>
              </a:rPr>
              <a:t>R² of 0.87</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Assessed model performance using error metrics (RMSE, MAE) and residual plots</a:t>
            </a: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Verified predictive accuracy on unseen data</a:t>
            </a:r>
          </a:p>
          <a:p>
            <a:pPr marL="0" marR="0" lvl="0" indent="0" algn="l" defTabSz="914400" rtl="0" eaLnBrk="0" fontAlgn="base" latinLnBrk="0" hangingPunct="0">
              <a:lnSpc>
                <a:spcPct val="100000"/>
              </a:lnSpc>
              <a:spcBef>
                <a:spcPct val="0"/>
              </a:spcBef>
              <a:spcAft>
                <a:spcPct val="0"/>
              </a:spcAft>
              <a:buClr>
                <a:schemeClr val="accent1"/>
              </a:buClr>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Optimization: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Applied linear programming to simulate real-world inventory decisions</a:t>
            </a:r>
          </a:p>
          <a:p>
            <a:pPr lvl="1" defTabSz="914400" eaLnBrk="0" fontAlgn="base" hangingPunct="0">
              <a:spcBef>
                <a:spcPct val="0"/>
              </a:spcBef>
              <a:spcAft>
                <a:spcPct val="0"/>
              </a:spcAft>
              <a:buClr>
                <a:schemeClr val="accent1"/>
              </a:buClr>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Maximized predicted value of selected vehicles under a $500,000 acquisition budget</a:t>
            </a:r>
          </a:p>
        </p:txBody>
      </p:sp>
    </p:spTree>
    <p:extLst>
      <p:ext uri="{BB962C8B-B14F-4D97-AF65-F5344CB8AC3E}">
        <p14:creationId xmlns:p14="http://schemas.microsoft.com/office/powerpoint/2010/main" val="170365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AB9A-9D86-9E64-AA87-5FBAE5746A2C}"/>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06A7A80C-CEBF-7A8F-72D7-9BC03FFF4B2E}"/>
              </a:ext>
            </a:extLst>
          </p:cNvPr>
          <p:cNvSpPr>
            <a:spLocks noGrp="1"/>
          </p:cNvSpPr>
          <p:nvPr>
            <p:ph idx="1"/>
          </p:nvPr>
        </p:nvSpPr>
        <p:spPr/>
        <p:txBody>
          <a:bodyPr/>
          <a:lstStyle/>
          <a:p>
            <a:pPr>
              <a:buFont typeface="Arial" panose="020B0604020202020204" pitchFamily="34" charset="0"/>
              <a:buChar char="•"/>
            </a:pPr>
            <a:r>
              <a:rPr lang="en-US" dirty="0"/>
              <a:t>Mileage is a major price driver: Cars with higher mileage consistently sold for less, reinforcing depreciation as a primary factor in used vehicle pricing.</a:t>
            </a:r>
          </a:p>
          <a:p>
            <a:pPr>
              <a:buFont typeface="Arial" panose="020B0604020202020204" pitchFamily="34" charset="0"/>
              <a:buChar char="•"/>
            </a:pPr>
            <a:r>
              <a:rPr lang="en-US" dirty="0"/>
              <a:t>Fuel and transmission types matter: Hybrid and diesel vehicles typically commanded higher prices, while automatic transmissions were associated with broader price ranges and higher medians.</a:t>
            </a:r>
          </a:p>
          <a:p>
            <a:pPr>
              <a:buFont typeface="Arial" panose="020B0604020202020204" pitchFamily="34" charset="0"/>
              <a:buChar char="•"/>
            </a:pPr>
            <a:r>
              <a:rPr lang="en-US" dirty="0"/>
              <a:t>Ridge regression produced accurate predictions: The model explained approximately 87% of the variation in car prices, even after accounting for multicollinearity and data noise.</a:t>
            </a:r>
          </a:p>
          <a:p>
            <a:pPr>
              <a:buFont typeface="Arial" panose="020B0604020202020204" pitchFamily="34" charset="0"/>
              <a:buChar char="•"/>
            </a:pPr>
            <a:r>
              <a:rPr lang="en-US" dirty="0"/>
              <a:t>Inventory optimization scenario selected 13 vehicles under a $500,000 budget, showing how predictive modeling can support practical business decisions.</a:t>
            </a:r>
          </a:p>
        </p:txBody>
      </p:sp>
    </p:spTree>
    <p:extLst>
      <p:ext uri="{BB962C8B-B14F-4D97-AF65-F5344CB8AC3E}">
        <p14:creationId xmlns:p14="http://schemas.microsoft.com/office/powerpoint/2010/main" val="407293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8276-C52F-8602-13DF-9C37E75618DC}"/>
              </a:ext>
            </a:extLst>
          </p:cNvPr>
          <p:cNvSpPr>
            <a:spLocks noGrp="1"/>
          </p:cNvSpPr>
          <p:nvPr>
            <p:ph type="title"/>
          </p:nvPr>
        </p:nvSpPr>
        <p:spPr/>
        <p:txBody>
          <a:bodyPr/>
          <a:lstStyle/>
          <a:p>
            <a:r>
              <a:rPr lang="en-US" dirty="0"/>
              <a:t>Limitations of the Analysis</a:t>
            </a:r>
          </a:p>
        </p:txBody>
      </p:sp>
      <p:sp>
        <p:nvSpPr>
          <p:cNvPr id="3" name="Content Placeholder 2">
            <a:extLst>
              <a:ext uri="{FF2B5EF4-FFF2-40B4-BE49-F238E27FC236}">
                <a16:creationId xmlns:a16="http://schemas.microsoft.com/office/drawing/2014/main" id="{57D3FFE9-AC20-6668-9CCC-16E82B5BC87A}"/>
              </a:ext>
            </a:extLst>
          </p:cNvPr>
          <p:cNvSpPr>
            <a:spLocks noGrp="1"/>
          </p:cNvSpPr>
          <p:nvPr>
            <p:ph idx="1"/>
          </p:nvPr>
        </p:nvSpPr>
        <p:spPr/>
        <p:txBody>
          <a:bodyPr/>
          <a:lstStyle/>
          <a:p>
            <a:pPr>
              <a:buFont typeface="Arial" panose="020B0604020202020204" pitchFamily="34" charset="0"/>
              <a:buChar char="•"/>
            </a:pPr>
            <a:r>
              <a:rPr lang="en-US" dirty="0"/>
              <a:t>Limited scope of data: The dataset did not include regional pricing trends, dealership reputation, or seasonal factors, which may influence used car values.</a:t>
            </a:r>
          </a:p>
          <a:p>
            <a:pPr>
              <a:buFont typeface="Arial" panose="020B0604020202020204" pitchFamily="34" charset="0"/>
              <a:buChar char="•"/>
            </a:pPr>
            <a:r>
              <a:rPr lang="en-US" dirty="0"/>
              <a:t>Model assumptions: Ridge regression assumes linear relationships and cannot capture complex patterns without additional feature engineering.</a:t>
            </a:r>
          </a:p>
          <a:p>
            <a:pPr>
              <a:buFont typeface="Arial" panose="020B0604020202020204" pitchFamily="34" charset="0"/>
              <a:buChar char="•"/>
            </a:pPr>
            <a:r>
              <a:rPr lang="en-US" dirty="0"/>
              <a:t>Missing nonlinear insights: Without manual tuning, interactions between variables (like color and brand) may go undetected.</a:t>
            </a:r>
          </a:p>
          <a:p>
            <a:pPr>
              <a:buFont typeface="Arial" panose="020B0604020202020204" pitchFamily="34" charset="0"/>
              <a:buChar char="•"/>
            </a:pPr>
            <a:r>
              <a:rPr lang="en-US" dirty="0"/>
              <a:t>No real-time updates: The model uses historical data only, so predictions may not reflect current market shifts.</a:t>
            </a:r>
          </a:p>
        </p:txBody>
      </p:sp>
    </p:spTree>
    <p:extLst>
      <p:ext uri="{BB962C8B-B14F-4D97-AF65-F5344CB8AC3E}">
        <p14:creationId xmlns:p14="http://schemas.microsoft.com/office/powerpoint/2010/main" val="254462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95E8-CBB1-B2D5-803F-EEABD2842980}"/>
              </a:ext>
            </a:extLst>
          </p:cNvPr>
          <p:cNvSpPr>
            <a:spLocks noGrp="1"/>
          </p:cNvSpPr>
          <p:nvPr>
            <p:ph type="title"/>
          </p:nvPr>
        </p:nvSpPr>
        <p:spPr/>
        <p:txBody>
          <a:bodyPr/>
          <a:lstStyle/>
          <a:p>
            <a:r>
              <a:rPr lang="en-US" dirty="0"/>
              <a:t>Proposed Actions</a:t>
            </a:r>
          </a:p>
        </p:txBody>
      </p:sp>
      <p:sp>
        <p:nvSpPr>
          <p:cNvPr id="3" name="Content Placeholder 2">
            <a:extLst>
              <a:ext uri="{FF2B5EF4-FFF2-40B4-BE49-F238E27FC236}">
                <a16:creationId xmlns:a16="http://schemas.microsoft.com/office/drawing/2014/main" id="{18A93073-A29E-4A62-3429-975999C02FD2}"/>
              </a:ext>
            </a:extLst>
          </p:cNvPr>
          <p:cNvSpPr>
            <a:spLocks noGrp="1"/>
          </p:cNvSpPr>
          <p:nvPr>
            <p:ph idx="1"/>
          </p:nvPr>
        </p:nvSpPr>
        <p:spPr/>
        <p:txBody>
          <a:bodyPr/>
          <a:lstStyle/>
          <a:p>
            <a:pPr>
              <a:buFont typeface="Arial" panose="020B0604020202020204" pitchFamily="34" charset="0"/>
              <a:buChar char="•"/>
            </a:pPr>
            <a:r>
              <a:rPr lang="en-US" dirty="0"/>
              <a:t>Use predictive modeling to inform inventory purchases. Leverage the Ridge regression model to estimate vehicle value and prioritize high-return options.</a:t>
            </a:r>
          </a:p>
          <a:p>
            <a:pPr>
              <a:buFont typeface="Arial" panose="020B0604020202020204" pitchFamily="34" charset="0"/>
              <a:buChar char="•"/>
            </a:pPr>
            <a:r>
              <a:rPr lang="en-US" dirty="0"/>
              <a:t>Adopt budget optimization tools. Implement linear programming to maximize inventory value within acquisition budgets.</a:t>
            </a:r>
          </a:p>
          <a:p>
            <a:pPr>
              <a:buFont typeface="Arial" panose="020B0604020202020204" pitchFamily="34" charset="0"/>
              <a:buChar char="•"/>
            </a:pPr>
            <a:r>
              <a:rPr lang="en-US" dirty="0"/>
              <a:t>Expand data sources. Incorporate regional trends, dealership reputation, and consumer demand data to improve prediction accuracy.</a:t>
            </a:r>
          </a:p>
          <a:p>
            <a:pPr>
              <a:buFont typeface="Arial" panose="020B0604020202020204" pitchFamily="34" charset="0"/>
              <a:buChar char="•"/>
            </a:pPr>
            <a:r>
              <a:rPr lang="en-US" dirty="0"/>
              <a:t>Iterate model with new data. Periodically retrain the model with updated vehicle listings to reflect current market conditions.</a:t>
            </a:r>
          </a:p>
        </p:txBody>
      </p:sp>
    </p:spTree>
    <p:extLst>
      <p:ext uri="{BB962C8B-B14F-4D97-AF65-F5344CB8AC3E}">
        <p14:creationId xmlns:p14="http://schemas.microsoft.com/office/powerpoint/2010/main" val="348035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CFD2-B085-33C2-9D48-EF8CF9E63F82}"/>
              </a:ext>
            </a:extLst>
          </p:cNvPr>
          <p:cNvSpPr>
            <a:spLocks noGrp="1"/>
          </p:cNvSpPr>
          <p:nvPr>
            <p:ph type="title"/>
          </p:nvPr>
        </p:nvSpPr>
        <p:spPr/>
        <p:txBody>
          <a:bodyPr/>
          <a:lstStyle/>
          <a:p>
            <a:r>
              <a:rPr lang="en-US" dirty="0"/>
              <a:t>Expected Benefits</a:t>
            </a:r>
          </a:p>
        </p:txBody>
      </p:sp>
      <p:sp>
        <p:nvSpPr>
          <p:cNvPr id="3" name="Content Placeholder 2">
            <a:extLst>
              <a:ext uri="{FF2B5EF4-FFF2-40B4-BE49-F238E27FC236}">
                <a16:creationId xmlns:a16="http://schemas.microsoft.com/office/drawing/2014/main" id="{0FAC5D2A-CA9D-3C9E-9602-F06187A9256C}"/>
              </a:ext>
            </a:extLst>
          </p:cNvPr>
          <p:cNvSpPr>
            <a:spLocks noGrp="1"/>
          </p:cNvSpPr>
          <p:nvPr>
            <p:ph idx="1"/>
          </p:nvPr>
        </p:nvSpPr>
        <p:spPr/>
        <p:txBody>
          <a:bodyPr/>
          <a:lstStyle/>
          <a:p>
            <a:pPr>
              <a:buFont typeface="Arial" panose="020B0604020202020204" pitchFamily="34" charset="0"/>
              <a:buChar char="•"/>
            </a:pPr>
            <a:r>
              <a:rPr lang="en-US" dirty="0"/>
              <a:t>Smarter inventory investment. Predictive pricing models help prioritize vehicles with the highest resale potential, improving return on investment.</a:t>
            </a:r>
          </a:p>
          <a:p>
            <a:pPr>
              <a:buFont typeface="Arial" panose="020B0604020202020204" pitchFamily="34" charset="0"/>
              <a:buChar char="•"/>
            </a:pPr>
            <a:r>
              <a:rPr lang="en-US" dirty="0"/>
              <a:t>Cost-efficient acquisition. The optimization model enabled the selection of 13 high-value vehicles within a $500,000 budget, maximizing inventory value under financial constraints.</a:t>
            </a:r>
          </a:p>
          <a:p>
            <a:pPr>
              <a:buFont typeface="Arial" panose="020B0604020202020204" pitchFamily="34" charset="0"/>
              <a:buChar char="•"/>
            </a:pPr>
            <a:r>
              <a:rPr lang="en-US" dirty="0"/>
              <a:t>Scalability. This framework can be adapted to larger datasets or expanded with additional business rules to serve dealerships of varying sizes.</a:t>
            </a:r>
          </a:p>
          <a:p>
            <a:pPr>
              <a:buFont typeface="Arial" panose="020B0604020202020204" pitchFamily="34" charset="0"/>
              <a:buChar char="•"/>
            </a:pPr>
            <a:r>
              <a:rPr lang="en-US" dirty="0"/>
              <a:t>Data-driven decision-making. The integration of machine learning and optimization equips dealerships with analytical tools that reduce guesswork and increase confidence in purchasing strategies.</a:t>
            </a:r>
          </a:p>
        </p:txBody>
      </p:sp>
    </p:spTree>
    <p:extLst>
      <p:ext uri="{BB962C8B-B14F-4D97-AF65-F5344CB8AC3E}">
        <p14:creationId xmlns:p14="http://schemas.microsoft.com/office/powerpoint/2010/main" val="503663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3104-B6D2-4C6B-D31D-FD4199CA742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8383949-5E91-0294-475B-55407C1FC18D}"/>
              </a:ext>
            </a:extLst>
          </p:cNvPr>
          <p:cNvSpPr>
            <a:spLocks noGrp="1"/>
          </p:cNvSpPr>
          <p:nvPr>
            <p:ph idx="1"/>
          </p:nvPr>
        </p:nvSpPr>
        <p:spPr/>
        <p:txBody>
          <a:bodyPr/>
          <a:lstStyle/>
          <a:p>
            <a:pPr>
              <a:buFont typeface="Arial" panose="020B0604020202020204" pitchFamily="34" charset="0"/>
              <a:buChar char="•"/>
            </a:pPr>
            <a:r>
              <a:rPr lang="en-US" dirty="0" err="1"/>
              <a:t>GeeksforGeeks</a:t>
            </a:r>
            <a:r>
              <a:rPr lang="en-US" dirty="0"/>
              <a:t>. (2025, July 23). </a:t>
            </a:r>
            <a:r>
              <a:rPr lang="en-US" i="1" dirty="0"/>
              <a:t>What is Ridge Regression?</a:t>
            </a:r>
            <a:r>
              <a:rPr lang="en-US" dirty="0"/>
              <a:t> </a:t>
            </a:r>
            <a:r>
              <a:rPr lang="en-US" dirty="0">
                <a:hlinkClick r:id="rId2"/>
              </a:rPr>
              <a:t>https://www.geeksforgeeks.org/machine-learning/what-is-ridge-regression/</a:t>
            </a:r>
            <a:endParaRPr lang="en-US" dirty="0"/>
          </a:p>
          <a:p>
            <a:pPr>
              <a:buFont typeface="Arial" panose="020B0604020202020204" pitchFamily="34" charset="0"/>
              <a:buChar char="•"/>
            </a:pPr>
            <a:r>
              <a:rPr lang="en-US" dirty="0"/>
              <a:t>R Core Team. (2024). </a:t>
            </a:r>
            <a:r>
              <a:rPr lang="en-US" i="1" dirty="0"/>
              <a:t>R: A language and environment for statistical computing</a:t>
            </a:r>
            <a:r>
              <a:rPr lang="en-US" dirty="0"/>
              <a:t> [Computer software]. R Foundation for Statistical Computing. </a:t>
            </a:r>
            <a:r>
              <a:rPr lang="en-US" dirty="0">
                <a:hlinkClick r:id="rId3"/>
              </a:rPr>
              <a:t>https://www.R-project.org/</a:t>
            </a:r>
            <a:endParaRPr lang="en-US" dirty="0"/>
          </a:p>
          <a:p>
            <a:pPr>
              <a:buFont typeface="Arial" panose="020B0604020202020204" pitchFamily="34" charset="0"/>
              <a:buChar char="•"/>
            </a:pPr>
            <a:r>
              <a:rPr lang="en-US" dirty="0"/>
              <a:t>James, G., Witten, D., Hastie, T., &amp; </a:t>
            </a:r>
            <a:r>
              <a:rPr lang="en-US" dirty="0" err="1"/>
              <a:t>Tibshirani</a:t>
            </a:r>
            <a:r>
              <a:rPr lang="en-US" dirty="0"/>
              <a:t>, R. (2021). </a:t>
            </a:r>
            <a:r>
              <a:rPr lang="en-US" i="1" dirty="0"/>
              <a:t>An introduction to statistical learning: With applications in R</a:t>
            </a:r>
            <a:r>
              <a:rPr lang="en-US" dirty="0"/>
              <a:t> (2nd ed.). Springer. </a:t>
            </a:r>
            <a:r>
              <a:rPr lang="en-US" dirty="0">
                <a:hlinkClick r:id="rId4"/>
              </a:rPr>
              <a:t>https://www.statlearning.com/</a:t>
            </a:r>
            <a:endParaRPr lang="en-US" dirty="0"/>
          </a:p>
          <a:p>
            <a:pPr marL="0" indent="0">
              <a:buNone/>
            </a:pPr>
            <a:endParaRPr lang="en-US" dirty="0"/>
          </a:p>
        </p:txBody>
      </p:sp>
    </p:spTree>
    <p:extLst>
      <p:ext uri="{BB962C8B-B14F-4D97-AF65-F5344CB8AC3E}">
        <p14:creationId xmlns:p14="http://schemas.microsoft.com/office/powerpoint/2010/main" val="3116583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54</TotalTime>
  <Words>1537</Words>
  <Application>Microsoft Office PowerPoint</Application>
  <PresentationFormat>Widescreen</PresentationFormat>
  <Paragraphs>83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Retrospect</vt:lpstr>
      <vt:lpstr>D606 Task 3: Presenting the Data Analysis Findings</vt:lpstr>
      <vt:lpstr>Introduction</vt:lpstr>
      <vt:lpstr>Problem Statement and Hypothesis</vt:lpstr>
      <vt:lpstr>Data Analysis Process</vt:lpstr>
      <vt:lpstr>Key Findings</vt:lpstr>
      <vt:lpstr>Limitations of the Analysis</vt:lpstr>
      <vt:lpstr>Proposed Actions</vt:lpstr>
      <vt:lpstr>Expected Benefits</vt:lpstr>
      <vt:lpstr>References</vt:lpstr>
      <vt:lpstr>Thank You &amp; 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Zoe Vanover</dc:creator>
  <cp:lastModifiedBy>Zoe Vanover</cp:lastModifiedBy>
  <cp:revision>2</cp:revision>
  <dcterms:created xsi:type="dcterms:W3CDTF">2025-08-19T13:40:19Z</dcterms:created>
  <dcterms:modified xsi:type="dcterms:W3CDTF">2025-08-19T16:20:13Z</dcterms:modified>
</cp:coreProperties>
</file>