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8866a45ee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8866a45ee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866a45e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866a45e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d8b365229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d8b365229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8866a45ee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8866a45ee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8b36522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8b36522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8b365229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8b365229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8866a45ee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8866a45ee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8866a45ee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8866a45ee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8866a45ee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8866a45ee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8866a45ee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8866a45ee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8866a45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8866a45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8866a45ee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8866a45ee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8866a45e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8866a45e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8866a45e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8866a45e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8866a45e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8866a45e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8866a45ee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8866a45ee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8866a45e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8866a45e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8866a45ee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8866a45ee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8866a45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8866a45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8866a45ee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8866a45ee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10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38900" y="1043250"/>
            <a:ext cx="8266200" cy="152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Building a Chinese Car-plate Recognition System</a:t>
            </a:r>
            <a:endParaRPr sz="43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536475" y="3029300"/>
            <a:ext cx="8266200" cy="13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608">
                <a:solidFill>
                  <a:schemeClr val="lt1"/>
                </a:solidFill>
              </a:rPr>
              <a:t>ML Final Project</a:t>
            </a:r>
            <a:endParaRPr sz="2608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>
                <a:solidFill>
                  <a:schemeClr val="lt1"/>
                </a:solidFill>
              </a:rPr>
              <a:t>Group Members: Mengjie Shen, Yajie Xiao, Yuanhao Shen</a:t>
            </a:r>
            <a:endParaRPr sz="2180"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220274" cy="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8705100" y="4615925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311700" y="1152475"/>
            <a:ext cx="85206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3: Perspective Transformation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u="sng"/>
              <a:t>Identify </a:t>
            </a:r>
            <a:r>
              <a:rPr lang="en"/>
              <a:t>and </a:t>
            </a:r>
            <a:r>
              <a:rPr b="1" lang="en" u="sng"/>
              <a:t>order</a:t>
            </a:r>
            <a:r>
              <a:rPr lang="en"/>
              <a:t> </a:t>
            </a:r>
            <a:r>
              <a:rPr lang="en"/>
              <a:t>the four points of the stretched rectangle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forward/ backward the image according to its relative position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the corrected image as the image before vectorization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Flattening the </a:t>
            </a:r>
            <a:r>
              <a:rPr lang="en"/>
              <a:t>image</a:t>
            </a:r>
            <a:r>
              <a:rPr lang="en"/>
              <a:t> is helpful to increase the recognition </a:t>
            </a:r>
            <a:r>
              <a:rPr lang="en"/>
              <a:t>precision afterwards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3"/>
          <p:cNvGrpSpPr/>
          <p:nvPr/>
        </p:nvGrpSpPr>
        <p:grpSpPr>
          <a:xfrm>
            <a:off x="4475122" y="472996"/>
            <a:ext cx="4094300" cy="1193579"/>
            <a:chOff x="3977400" y="946003"/>
            <a:chExt cx="4094300" cy="1193579"/>
          </a:xfrm>
        </p:grpSpPr>
        <p:grpSp>
          <p:nvGrpSpPr>
            <p:cNvPr id="183" name="Google Shape;183;p23"/>
            <p:cNvGrpSpPr/>
            <p:nvPr/>
          </p:nvGrpSpPr>
          <p:grpSpPr>
            <a:xfrm>
              <a:off x="4732925" y="1140987"/>
              <a:ext cx="529800" cy="998596"/>
              <a:chOff x="4318975" y="1083450"/>
              <a:chExt cx="529800" cy="591305"/>
            </a:xfrm>
          </p:grpSpPr>
          <p:sp>
            <p:nvSpPr>
              <p:cNvPr id="184" name="Google Shape;184;p23"/>
              <p:cNvSpPr/>
              <p:nvPr/>
            </p:nvSpPr>
            <p:spPr>
              <a:xfrm>
                <a:off x="4517129" y="1083455"/>
                <a:ext cx="133500" cy="591300"/>
              </a:xfrm>
              <a:prstGeom prst="rect">
                <a:avLst/>
              </a:prstGeom>
              <a:solidFill>
                <a:srgbClr val="840D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5" name="Google Shape;185;p23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6" name="Google Shape;186;p23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Yolo v5 Cropped Image (Original image)</a:t>
              </a:r>
              <a:endParaRPr b="1" sz="11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5343504" y="1222257"/>
              <a:ext cx="2388300" cy="6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Opencv convert to grayscale image</a:t>
              </a:r>
              <a:endParaRPr sz="12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rPr>
                <a:t>Step 1</a:t>
              </a:r>
              <a:endParaRPr sz="900">
                <a:solidFill>
                  <a:srgbClr val="840D3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4475122" y="3473985"/>
            <a:ext cx="4094303" cy="1196520"/>
            <a:chOff x="3977400" y="946003"/>
            <a:chExt cx="4094303" cy="1196520"/>
          </a:xfrm>
        </p:grpSpPr>
        <p:grpSp>
          <p:nvGrpSpPr>
            <p:cNvPr id="190" name="Google Shape;190;p23"/>
            <p:cNvGrpSpPr/>
            <p:nvPr/>
          </p:nvGrpSpPr>
          <p:grpSpPr>
            <a:xfrm>
              <a:off x="4732925" y="1142460"/>
              <a:ext cx="529800" cy="1000063"/>
              <a:chOff x="4318975" y="1084322"/>
              <a:chExt cx="529800" cy="592174"/>
            </a:xfrm>
          </p:grpSpPr>
          <p:sp>
            <p:nvSpPr>
              <p:cNvPr id="191" name="Google Shape;191;p23"/>
              <p:cNvSpPr/>
              <p:nvPr/>
            </p:nvSpPr>
            <p:spPr>
              <a:xfrm>
                <a:off x="4517129" y="1086096"/>
                <a:ext cx="133500" cy="5904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2" name="Google Shape;192;p2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93" name="Google Shape;193;p23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Perspective Transformation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3"/>
            <p:cNvSpPr txBox="1"/>
            <p:nvPr/>
          </p:nvSpPr>
          <p:spPr>
            <a:xfrm>
              <a:off x="5343504" y="1222239"/>
              <a:ext cx="2728200" cy="81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Image correction 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algorithm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to 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flatten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the 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in order to increase recognition accuracy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4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6" name="Google Shape;196;p23"/>
          <p:cNvGrpSpPr/>
          <p:nvPr/>
        </p:nvGrpSpPr>
        <p:grpSpPr>
          <a:xfrm>
            <a:off x="4475122" y="2473182"/>
            <a:ext cx="4094303" cy="1193487"/>
            <a:chOff x="3977400" y="946003"/>
            <a:chExt cx="4094303" cy="1193487"/>
          </a:xfrm>
        </p:grpSpPr>
        <p:grpSp>
          <p:nvGrpSpPr>
            <p:cNvPr id="197" name="Google Shape;197;p23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198" name="Google Shape;198;p23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9" name="Google Shape;199;p2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0" name="Google Shape;200;p23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Grayscale image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5343504" y="1222244"/>
              <a:ext cx="2728200" cy="7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Use opencv.canny to detect the edges around the picture and pick the 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largest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rectangle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3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p23"/>
          <p:cNvGrpSpPr/>
          <p:nvPr/>
        </p:nvGrpSpPr>
        <p:grpSpPr>
          <a:xfrm>
            <a:off x="4475122" y="1474007"/>
            <a:ext cx="4094300" cy="1193487"/>
            <a:chOff x="3977400" y="946003"/>
            <a:chExt cx="4094300" cy="1193487"/>
          </a:xfrm>
        </p:grpSpPr>
        <p:grpSp>
          <p:nvGrpSpPr>
            <p:cNvPr id="204" name="Google Shape;204;p23"/>
            <p:cNvGrpSpPr/>
            <p:nvPr/>
          </p:nvGrpSpPr>
          <p:grpSpPr>
            <a:xfrm>
              <a:off x="4732925" y="1142460"/>
              <a:ext cx="529800" cy="997030"/>
              <a:chOff x="4318975" y="1084322"/>
              <a:chExt cx="529800" cy="590378"/>
            </a:xfrm>
          </p:grpSpPr>
          <p:sp>
            <p:nvSpPr>
              <p:cNvPr id="205" name="Google Shape;205;p23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2C2C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6" name="Google Shape;206;p23"/>
              <p:cNvCxnSpPr/>
              <p:nvPr/>
            </p:nvCxnSpPr>
            <p:spPr>
              <a:xfrm rot="10800000">
                <a:off x="4318975" y="1084322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2C2C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07" name="Google Shape;207;p23"/>
            <p:cNvSpPr txBox="1"/>
            <p:nvPr/>
          </p:nvSpPr>
          <p:spPr>
            <a:xfrm>
              <a:off x="53435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Grayscale image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53435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Apply Gaussian blur and bilateral filter to reduce noise</a:t>
              </a:r>
              <a:endParaRPr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3"/>
            <p:cNvSpPr txBox="1"/>
            <p:nvPr/>
          </p:nvSpPr>
          <p:spPr>
            <a:xfrm>
              <a:off x="39774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Step 2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725" y="399499"/>
            <a:ext cx="1754424" cy="11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0" y="1112075"/>
            <a:ext cx="2001600" cy="136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 rotWithShape="1">
          <a:blip r:embed="rId5">
            <a:alphaModFix/>
          </a:blip>
          <a:srcRect b="2362" l="1975" r="2577" t="0"/>
          <a:stretch/>
        </p:blipFill>
        <p:spPr>
          <a:xfrm>
            <a:off x="780725" y="2299500"/>
            <a:ext cx="1873701" cy="129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250" y="3497838"/>
            <a:ext cx="2001600" cy="114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513" y="985825"/>
            <a:ext cx="3940975" cy="394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LeNET</a:t>
            </a:r>
            <a:endParaRPr/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152475"/>
            <a:ext cx="85206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Inspired by the Lenet invented by P</a:t>
            </a:r>
            <a:r>
              <a:rPr lang="en"/>
              <a:t>ro</a:t>
            </a:r>
            <a:r>
              <a:rPr lang="en"/>
              <a:t>f. Yann LeCun, we use an improved version of his network to classify the chinese province character at the first position of the car plate.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300" y="2367775"/>
            <a:ext cx="7023400" cy="2070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5">
            <a:alphaModFix/>
          </a:blip>
          <a:srcRect b="12439" l="15636" r="10327" t="5720"/>
          <a:stretch/>
        </p:blipFill>
        <p:spPr>
          <a:xfrm>
            <a:off x="1228525" y="2976575"/>
            <a:ext cx="1113525" cy="11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Model: LeNET</a:t>
            </a:r>
            <a:endParaRPr/>
          </a:p>
        </p:txBody>
      </p:sp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325" y="1373225"/>
            <a:ext cx="8101349" cy="31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Training</a:t>
            </a:r>
            <a:endParaRPr/>
          </a:p>
        </p:txBody>
      </p:sp>
      <p:pic>
        <p:nvPicPr>
          <p:cNvPr id="247" name="Google Shape;2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50" y="1343025"/>
            <a:ext cx="4093351" cy="184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Evaluation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311700" y="1152475"/>
            <a:ext cx="85206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 plus the learning rate of</a:t>
            </a:r>
            <a:r>
              <a:rPr lang="en"/>
              <a:t> 0.00005.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a dataset with 39 pictures to test accuracy. It successfully recognized 35 of them(89%) </a:t>
            </a:r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775" y="2620600"/>
            <a:ext cx="6457852" cy="21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pic>
        <p:nvPicPr>
          <p:cNvPr id="263" name="Google Shape;2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25" y="0"/>
            <a:ext cx="2220274" cy="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 txBox="1"/>
          <p:nvPr/>
        </p:nvSpPr>
        <p:spPr>
          <a:xfrm>
            <a:off x="311700" y="3249700"/>
            <a:ext cx="381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Building a Chinese Car-plate Recognition System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8538950" y="4615925"/>
            <a:ext cx="3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</a:t>
            </a:r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well under the </a:t>
            </a:r>
            <a:r>
              <a:rPr lang="en"/>
              <a:t>scenario of parking 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the old-fashioned parking card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in large scale use in many parking places in Shanghai</a:t>
            </a: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in video detection</a:t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311700" y="1152475"/>
            <a:ext cx="8520600" cy="17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capturing of the motion pictures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Frames are </a:t>
            </a:r>
            <a:r>
              <a:rPr lang="en"/>
              <a:t>actually</a:t>
            </a:r>
            <a:r>
              <a:rPr lang="en"/>
              <a:t> a continuous flow of images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 the </a:t>
            </a:r>
            <a:r>
              <a:rPr lang="en"/>
              <a:t>traffic</a:t>
            </a:r>
            <a:r>
              <a:rPr lang="en"/>
              <a:t> police identify suspect vehicles more efficiently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part of the infrastructure of the “Internet +” idea active </a:t>
            </a:r>
            <a:r>
              <a:rPr lang="en"/>
              <a:t>traffic</a:t>
            </a:r>
            <a:r>
              <a:rPr lang="en"/>
              <a:t>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the bridge between txt file (database entry) and the image</a:t>
            </a:r>
            <a:endParaRPr/>
          </a:p>
        </p:txBody>
      </p:sp>
      <p:sp>
        <p:nvSpPr>
          <p:cNvPr id="281" name="Google Shape;281;p31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692550" y="464550"/>
            <a:ext cx="77589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522350" y="1342500"/>
            <a:ext cx="60993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Statement of the real world problem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Model Selection and Stacking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Model </a:t>
            </a:r>
            <a:r>
              <a:rPr lang="en" sz="2300">
                <a:solidFill>
                  <a:schemeClr val="dk2"/>
                </a:solidFill>
              </a:rPr>
              <a:t>Implementation and Performance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Future Improvements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25" y="4440875"/>
            <a:ext cx="2220274" cy="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8802700" y="64350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Thanks to: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700" y="1536750"/>
            <a:ext cx="2658975" cy="20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0675" y="1974638"/>
            <a:ext cx="4742151" cy="1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2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311700" y="1152475"/>
            <a:ext cx="8520600" cy="3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Youteek. “Modified LeNet-5: Chinese MNIST.” Kaggle, 23 Oct. 2020, www.kaggle.com/youteek/modified-lenet-5-chinese-mnist.</a:t>
            </a:r>
            <a:endParaRPr sz="186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 “TheAIGuysCode/Yolov4-Custom-Functions.” GitHub, 2020, github.com/theAIGuysCode/yolov4-custom-functions.</a:t>
            </a:r>
            <a:endParaRPr sz="1865"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65"/>
              <a:t>“License Plate Detection &amp; Recognition Using Opencv &amp; Pytesseract.” YouTube, uploaded by Techie Coder, 16 July 2020, www.youtube.com/watch?v=i_30im3FlCs&amp;t=1112s.</a:t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/>
          </a:p>
        </p:txBody>
      </p:sp>
      <p:sp>
        <p:nvSpPr>
          <p:cNvPr id="297" name="Google Shape;297;p33"/>
          <p:cNvSpPr txBox="1"/>
          <p:nvPr/>
        </p:nvSpPr>
        <p:spPr>
          <a:xfrm>
            <a:off x="8753700" y="0"/>
            <a:ext cx="39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25" y="0"/>
            <a:ext cx="2220274" cy="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311700" y="3249700"/>
            <a:ext cx="381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Building a Chinese Car-plate Recognition System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05100" y="4615925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                    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126275" y="3973550"/>
            <a:ext cx="45189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ource Sans Pro"/>
              <a:buChar char="●"/>
            </a:pPr>
            <a:r>
              <a:rPr lang="en" sz="1400">
                <a:solidFill>
                  <a:srgbClr val="000000"/>
                </a:solidFill>
              </a:rPr>
              <a:t>Given an </a:t>
            </a:r>
            <a:r>
              <a:rPr b="1" lang="en" sz="1400" u="sng">
                <a:solidFill>
                  <a:srgbClr val="000000"/>
                </a:solidFill>
              </a:rPr>
              <a:t>image</a:t>
            </a:r>
            <a:r>
              <a:rPr lang="en" sz="1400">
                <a:solidFill>
                  <a:srgbClr val="000000"/>
                </a:solidFill>
              </a:rPr>
              <a:t> input </a:t>
            </a:r>
            <a:r>
              <a:rPr lang="en" sz="1400">
                <a:solidFill>
                  <a:srgbClr val="000000"/>
                </a:solidFill>
              </a:rPr>
              <a:t>containing</a:t>
            </a:r>
            <a:r>
              <a:rPr lang="en" sz="1400">
                <a:solidFill>
                  <a:srgbClr val="000000"/>
                </a:solidFill>
              </a:rPr>
              <a:t> the car plate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50" y="1416588"/>
            <a:ext cx="3520501" cy="231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4146013" y="2391000"/>
            <a:ext cx="1044300" cy="361500"/>
          </a:xfrm>
          <a:prstGeom prst="rightArrow">
            <a:avLst>
              <a:gd fmla="val 50000" name="adj1"/>
              <a:gd fmla="val 121445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1800" y="1416588"/>
            <a:ext cx="3520501" cy="231032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377000" y="2649825"/>
            <a:ext cx="497700" cy="205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190325" y="3875150"/>
            <a:ext cx="35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Detect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position of the car-plate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</a:pPr>
            <a:r>
              <a:rPr b="1" lang="en" u="sng">
                <a:latin typeface="Source Sans Pro"/>
                <a:ea typeface="Source Sans Pro"/>
                <a:cs typeface="Source Sans Pro"/>
                <a:sym typeface="Source Sans Pro"/>
              </a:rPr>
              <a:t>Extract</a:t>
            </a: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 the text on car-plate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9650" y="1467845"/>
            <a:ext cx="1262600" cy="1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269650" y="1630000"/>
            <a:ext cx="148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License No: MLB 060</a:t>
            </a:r>
            <a:endParaRPr b="1"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2" name="Google Shape;92;p16"/>
          <p:cNvCxnSpPr>
            <a:stCxn id="88" idx="0"/>
            <a:endCxn id="91" idx="2"/>
          </p:cNvCxnSpPr>
          <p:nvPr/>
        </p:nvCxnSpPr>
        <p:spPr>
          <a:xfrm rot="-5400000">
            <a:off x="7478850" y="2115825"/>
            <a:ext cx="681000" cy="387000"/>
          </a:xfrm>
          <a:prstGeom prst="curvedConnector3">
            <a:avLst>
              <a:gd fmla="val 32287" name="adj1"/>
            </a:avLst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6"/>
          <p:cNvCxnSpPr>
            <a:stCxn id="88" idx="0"/>
            <a:endCxn id="90" idx="1"/>
          </p:cNvCxnSpPr>
          <p:nvPr/>
        </p:nvCxnSpPr>
        <p:spPr>
          <a:xfrm flipH="1" rot="5400000">
            <a:off x="6897300" y="1921275"/>
            <a:ext cx="1101000" cy="356100"/>
          </a:xfrm>
          <a:prstGeom prst="curvedConnector4">
            <a:avLst>
              <a:gd fmla="val 22629" name="adj1"/>
              <a:gd fmla="val 166898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8802700" y="64350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Model</a:t>
            </a:r>
            <a:r>
              <a:rPr lang="en"/>
              <a:t> Selection and Stacking</a:t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25" y="0"/>
            <a:ext cx="2220274" cy="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11700" y="3249700"/>
            <a:ext cx="381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Building a Chinese Car-plate Recognition System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705100" y="4615925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547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and Stacking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0"/>
            <a:ext cx="1815799" cy="574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8"/>
          <p:cNvGrpSpPr/>
          <p:nvPr/>
        </p:nvGrpSpPr>
        <p:grpSpPr>
          <a:xfrm>
            <a:off x="821946" y="1308639"/>
            <a:ext cx="2405193" cy="2188489"/>
            <a:chOff x="944676" y="1723199"/>
            <a:chExt cx="1973249" cy="1719159"/>
          </a:xfrm>
        </p:grpSpPr>
        <p:sp>
          <p:nvSpPr>
            <p:cNvPr id="110" name="Google Shape;110;p18"/>
            <p:cNvSpPr txBox="1"/>
            <p:nvPr/>
          </p:nvSpPr>
          <p:spPr>
            <a:xfrm>
              <a:off x="1235821" y="1723199"/>
              <a:ext cx="11784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8"/>
            <p:cNvSpPr txBox="1"/>
            <p:nvPr/>
          </p:nvSpPr>
          <p:spPr>
            <a:xfrm>
              <a:off x="944676" y="2603858"/>
              <a:ext cx="1760700" cy="83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Using YOLO V5 and Roboflow to detect the bounding box of the car-plate</a:t>
              </a:r>
              <a:endParaRPr b="1"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" name="Google Shape;112;p18"/>
            <p:cNvCxnSpPr>
              <a:stCxn id="110" idx="3"/>
              <a:endCxn id="113" idx="2"/>
            </p:cNvCxnSpPr>
            <p:nvPr/>
          </p:nvCxnSpPr>
          <p:spPr>
            <a:xfrm>
              <a:off x="2414221" y="1892399"/>
              <a:ext cx="431100" cy="6396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8"/>
          <p:cNvGrpSpPr/>
          <p:nvPr/>
        </p:nvGrpSpPr>
        <p:grpSpPr>
          <a:xfrm>
            <a:off x="2451354" y="1212526"/>
            <a:ext cx="3070072" cy="2341914"/>
            <a:chOff x="450206" y="1686200"/>
            <a:chExt cx="2648669" cy="1775657"/>
          </a:xfrm>
        </p:grpSpPr>
        <p:sp>
          <p:nvSpPr>
            <p:cNvPr id="116" name="Google Shape;116;p18"/>
            <p:cNvSpPr txBox="1"/>
            <p:nvPr/>
          </p:nvSpPr>
          <p:spPr>
            <a:xfrm>
              <a:off x="450206" y="1686200"/>
              <a:ext cx="2196900" cy="43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Text Recognition</a:t>
              </a:r>
              <a:endParaRPr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901975" y="2678257"/>
              <a:ext cx="2196900" cy="7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Tesseract for digits and </a:t>
              </a:r>
              <a:r>
                <a:rPr b="1"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alphabets</a:t>
              </a:r>
              <a:endParaRPr b="1"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 + modified version of LeNet 5 CNN architecture for identifying </a:t>
              </a:r>
              <a:r>
                <a:rPr b="1"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Chinese </a:t>
              </a:r>
              <a:r>
                <a:rPr b="1" lang="en" sz="11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characters</a:t>
              </a:r>
              <a:endParaRPr b="1" sz="11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Google Shape;118;p18"/>
            <p:cNvCxnSpPr>
              <a:stCxn id="116" idx="3"/>
              <a:endCxn id="119" idx="2"/>
            </p:cNvCxnSpPr>
            <p:nvPr/>
          </p:nvCxnSpPr>
          <p:spPr>
            <a:xfrm>
              <a:off x="2647106" y="1904000"/>
              <a:ext cx="191700" cy="6282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5178804" y="1166118"/>
            <a:ext cx="1813429" cy="2188592"/>
            <a:chOff x="924524" y="1653921"/>
            <a:chExt cx="2021660" cy="1659407"/>
          </a:xfrm>
        </p:grpSpPr>
        <p:sp>
          <p:nvSpPr>
            <p:cNvPr id="122" name="Google Shape;122;p18"/>
            <p:cNvSpPr txBox="1"/>
            <p:nvPr/>
          </p:nvSpPr>
          <p:spPr>
            <a:xfrm>
              <a:off x="924524" y="1653921"/>
              <a:ext cx="11889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Training &amp; Evaluation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926884" y="2788028"/>
              <a:ext cx="2019300" cy="5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sp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Accuracy optimization 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4" name="Google Shape;124;p18"/>
            <p:cNvCxnSpPr>
              <a:stCxn id="122" idx="3"/>
              <a:endCxn id="125" idx="2"/>
            </p:cNvCxnSpPr>
            <p:nvPr/>
          </p:nvCxnSpPr>
          <p:spPr>
            <a:xfrm>
              <a:off x="2113424" y="1941171"/>
              <a:ext cx="702300" cy="5910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6725737" y="1139949"/>
            <a:ext cx="1408208" cy="2068022"/>
            <a:chOff x="724112" y="1632632"/>
            <a:chExt cx="2193813" cy="1567990"/>
          </a:xfrm>
        </p:grpSpPr>
        <p:sp>
          <p:nvSpPr>
            <p:cNvPr id="128" name="Google Shape;128;p18"/>
            <p:cNvSpPr txBox="1"/>
            <p:nvPr/>
          </p:nvSpPr>
          <p:spPr>
            <a:xfrm>
              <a:off x="724112" y="1632632"/>
              <a:ext cx="15051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Making Inference </a:t>
              </a:r>
              <a:endParaRPr b="1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799260" y="2718522"/>
              <a:ext cx="2112000" cy="48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Output the correct car plate number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0" name="Google Shape;130;p18"/>
            <p:cNvCxnSpPr>
              <a:stCxn id="128" idx="3"/>
              <a:endCxn id="131" idx="5"/>
            </p:cNvCxnSpPr>
            <p:nvPr/>
          </p:nvCxnSpPr>
          <p:spPr>
            <a:xfrm>
              <a:off x="2229212" y="1904732"/>
              <a:ext cx="545700" cy="4737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1" name="Google Shape;131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17885" l="34326" r="33512" t="18281"/>
          <a:stretch/>
        </p:blipFill>
        <p:spPr>
          <a:xfrm>
            <a:off x="1236475" y="3853313"/>
            <a:ext cx="693024" cy="72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4825" y="3855475"/>
            <a:ext cx="1242301" cy="717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18515" y="4071650"/>
            <a:ext cx="1242300" cy="62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07124" y="3497117"/>
            <a:ext cx="1907200" cy="63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8705100" y="4615925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2200" y="3354700"/>
            <a:ext cx="3460101" cy="1169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1318339" y="1212525"/>
            <a:ext cx="18156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rPr>
              <a:t>Car-plate Detection</a:t>
            </a:r>
            <a:endParaRPr b="1">
              <a:solidFill>
                <a:srgbClr val="0C58D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0500" y="0"/>
            <a:ext cx="8715176" cy="520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11430"/>
            <a:ext cx="9143999" cy="512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&amp; Model Performance</a:t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725" y="0"/>
            <a:ext cx="2220274" cy="7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311700" y="3249700"/>
            <a:ext cx="3816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Building a Chinese Car-plate Recognition System</a:t>
            </a:r>
            <a:endParaRPr b="1"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705100" y="4615925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60475" y="1859350"/>
            <a:ext cx="8520600" cy="27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Step1: </a:t>
            </a:r>
            <a:r>
              <a:rPr lang="en"/>
              <a:t>Positioning the car plate area: 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Label the pictures with the approximate area of the car plate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Roboflow to generate more images with tweaking and augmentation of the images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into the yolo v5 module for training to recognize the approximate area with a confidence level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1576050" y="1327200"/>
            <a:ext cx="643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Sans Pro"/>
                <a:ea typeface="Source Sans Pro"/>
                <a:cs typeface="Source Sans Pro"/>
                <a:sym typeface="Source Sans Pro"/>
              </a:rPr>
              <a:t>Dataset: 194 pictures including the Chinese car plate from GitHub</a:t>
            </a:r>
            <a:endParaRPr sz="17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 rotWithShape="1">
          <a:blip r:embed="rId4">
            <a:alphaModFix/>
          </a:blip>
          <a:srcRect b="17885" l="34326" r="33512" t="18281"/>
          <a:stretch/>
        </p:blipFill>
        <p:spPr>
          <a:xfrm>
            <a:off x="4249244" y="1859338"/>
            <a:ext cx="469179" cy="4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1325" y="1792076"/>
            <a:ext cx="1078925" cy="6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8802700" y="64350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201" y="4568875"/>
            <a:ext cx="1815799" cy="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</a:t>
            </a:r>
            <a:r>
              <a:rPr lang="en"/>
              <a:t> </a:t>
            </a:r>
            <a:r>
              <a:rPr lang="en"/>
              <a:t>Identifying Edges in the Cropped Image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image to grayscale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Gaussian blur to reduce noise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Opencv module Canny function with threshold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closed rectangle with the largest area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311" y="3177973"/>
            <a:ext cx="2521375" cy="11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8802700" y="64350"/>
            <a:ext cx="22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