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9BCD6-0E61-4C48-AB49-124E9D1CA70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9D7C0E-D4EC-4723-A351-37779D67A3EE}">
      <dgm:prSet phldrT="[Text]" custT="1"/>
      <dgm:spPr/>
      <dgm:t>
        <a:bodyPr/>
        <a:lstStyle/>
        <a:p>
          <a:r>
            <a:rPr lang="zh-CN" altLang="en-US" sz="3600" dirty="0">
              <a:latin typeface="KaiTi" panose="02010609060101010101" pitchFamily="49" charset="-122"/>
              <a:ea typeface="KaiTi" panose="02010609060101010101" pitchFamily="49" charset="-122"/>
            </a:rPr>
            <a:t>文献调查法</a:t>
          </a:r>
        </a:p>
      </dgm:t>
    </dgm:pt>
    <dgm:pt modelId="{F44FD580-812C-4487-87F0-C86DCABCF9CF}" type="parTrans" cxnId="{81D5D3A9-1D08-4B39-8D26-87A418836846}">
      <dgm:prSet/>
      <dgm:spPr/>
      <dgm:t>
        <a:bodyPr/>
        <a:lstStyle/>
        <a:p>
          <a:endParaRPr lang="zh-CN" altLang="en-US"/>
        </a:p>
      </dgm:t>
    </dgm:pt>
    <dgm:pt modelId="{FB5F381C-3CE8-4A40-83E3-949DD4C1767E}" type="sibTrans" cxnId="{81D5D3A9-1D08-4B39-8D26-87A418836846}">
      <dgm:prSet/>
      <dgm:spPr/>
      <dgm:t>
        <a:bodyPr/>
        <a:lstStyle/>
        <a:p>
          <a:endParaRPr lang="zh-CN" altLang="en-US"/>
        </a:p>
      </dgm:t>
    </dgm:pt>
    <dgm:pt modelId="{AE3F9A2B-CC88-45EF-823B-7216A0541350}">
      <dgm:prSet phldrT="[Text]" custT="1"/>
      <dgm:spPr/>
      <dgm:t>
        <a:bodyPr/>
        <a:lstStyle/>
        <a:p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社群文化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圈子；詹金斯，文化融合理论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媒介融合、参与式文化、集体智慧；</a:t>
          </a:r>
        </a:p>
      </dgm:t>
    </dgm:pt>
    <dgm:pt modelId="{7BBB70D2-C249-46BB-B2D1-799478A017C9}" type="parTrans" cxnId="{62EE8D5F-BF16-439D-BB8F-53D48B2978FD}">
      <dgm:prSet/>
      <dgm:spPr/>
      <dgm:t>
        <a:bodyPr/>
        <a:lstStyle/>
        <a:p>
          <a:endParaRPr lang="zh-CN" altLang="en-US"/>
        </a:p>
      </dgm:t>
    </dgm:pt>
    <dgm:pt modelId="{DB5A0EE7-8225-4307-8060-3774899CEEFF}" type="sibTrans" cxnId="{62EE8D5F-BF16-439D-BB8F-53D48B2978FD}">
      <dgm:prSet/>
      <dgm:spPr/>
      <dgm:t>
        <a:bodyPr/>
        <a:lstStyle/>
        <a:p>
          <a:endParaRPr lang="zh-CN" altLang="en-US"/>
        </a:p>
      </dgm:t>
    </dgm:pt>
    <dgm:pt modelId="{E480FC19-6F3D-48BC-8E5B-89098397624C}">
      <dgm:prSet phldrT="[Text]" custT="1"/>
      <dgm:spPr/>
      <dgm:t>
        <a:bodyPr/>
        <a:lstStyle/>
        <a:p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青年亚文化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——《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魔道祖师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》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原著小说、同人文、广播剧、漫画、网络动画、同人音乐、网剧、网络电影、手机游戏</a:t>
          </a:r>
        </a:p>
      </dgm:t>
    </dgm:pt>
    <dgm:pt modelId="{AF2E7C67-4E7C-4F1C-8C35-87484BFEB3B7}" type="parTrans" cxnId="{225F2008-8EF7-49A7-ABC4-94DCA3DEA0FA}">
      <dgm:prSet/>
      <dgm:spPr/>
      <dgm:t>
        <a:bodyPr/>
        <a:lstStyle/>
        <a:p>
          <a:endParaRPr lang="zh-CN" altLang="en-US"/>
        </a:p>
      </dgm:t>
    </dgm:pt>
    <dgm:pt modelId="{88D823A3-3160-4DCE-9A97-20206666E858}" type="sibTrans" cxnId="{225F2008-8EF7-49A7-ABC4-94DCA3DEA0FA}">
      <dgm:prSet/>
      <dgm:spPr/>
      <dgm:t>
        <a:bodyPr/>
        <a:lstStyle/>
        <a:p>
          <a:endParaRPr lang="zh-CN" altLang="en-US"/>
        </a:p>
      </dgm:t>
    </dgm:pt>
    <dgm:pt modelId="{16FE62D8-9113-4605-85D0-2FB291D081B1}">
      <dgm:prSet phldrT="[Text]" custT="1"/>
      <dgm:spPr/>
      <dgm:t>
        <a:bodyPr/>
        <a:lstStyle/>
        <a:p>
          <a:r>
            <a:rPr lang="zh-CN" altLang="en-US" sz="4000" dirty="0">
              <a:latin typeface="KaiTi" panose="02010609060101010101" pitchFamily="49" charset="-122"/>
              <a:ea typeface="KaiTi" panose="02010609060101010101" pitchFamily="49" charset="-122"/>
            </a:rPr>
            <a:t>问卷法</a:t>
          </a:r>
        </a:p>
      </dgm:t>
    </dgm:pt>
    <dgm:pt modelId="{7B32FD92-94CB-4ED6-987A-287E73965450}" type="parTrans" cxnId="{A3F2C1A6-7B95-4269-A9AC-42E65466A56D}">
      <dgm:prSet/>
      <dgm:spPr/>
      <dgm:t>
        <a:bodyPr/>
        <a:lstStyle/>
        <a:p>
          <a:endParaRPr lang="zh-CN" altLang="en-US"/>
        </a:p>
      </dgm:t>
    </dgm:pt>
    <dgm:pt modelId="{D158AD07-D2DC-4D25-933A-716910EC990D}" type="sibTrans" cxnId="{A3F2C1A6-7B95-4269-A9AC-42E65466A56D}">
      <dgm:prSet/>
      <dgm:spPr/>
      <dgm:t>
        <a:bodyPr/>
        <a:lstStyle/>
        <a:p>
          <a:endParaRPr lang="zh-CN" altLang="en-US"/>
        </a:p>
      </dgm:t>
    </dgm:pt>
    <dgm:pt modelId="{988C38D8-0B8E-4C23-AF1F-7EF9CAC56248}">
      <dgm:prSet phldrT="[Text]"/>
      <dgm:spPr/>
      <dgm:t>
        <a:bodyPr/>
        <a:lstStyle/>
        <a:p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问卷网，自制问卷</a:t>
          </a:r>
          <a:r>
            <a:rPr lang="en-US" altLang="zh-CN" dirty="0">
              <a:latin typeface="KaiTi" panose="02010609060101010101" pitchFamily="49" charset="-122"/>
              <a:ea typeface="KaiTi" panose="02010609060101010101" pitchFamily="49" charset="-122"/>
            </a:rPr>
            <a:t>《</a:t>
          </a:r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耽美改编网剧“陈情令”赢得“粉丝”的原因研究</a:t>
          </a:r>
          <a:r>
            <a:rPr lang="en-US" altLang="zh-CN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文化圈子篇</a:t>
          </a:r>
          <a:r>
            <a:rPr lang="en-US" altLang="zh-CN" dirty="0">
              <a:latin typeface="KaiTi" panose="02010609060101010101" pitchFamily="49" charset="-122"/>
              <a:ea typeface="KaiTi" panose="02010609060101010101" pitchFamily="49" charset="-122"/>
            </a:rPr>
            <a:t>》</a:t>
          </a:r>
          <a:endParaRPr lang="zh-CN" altLang="en-US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1A06C908-3542-4EC3-B72D-D173213F5178}" type="parTrans" cxnId="{DECE4714-AF39-4609-AE21-7F55A71A20EB}">
      <dgm:prSet/>
      <dgm:spPr/>
      <dgm:t>
        <a:bodyPr/>
        <a:lstStyle/>
        <a:p>
          <a:endParaRPr lang="zh-CN" altLang="en-US"/>
        </a:p>
      </dgm:t>
    </dgm:pt>
    <dgm:pt modelId="{B7638A08-CA12-43AC-9A15-B79CD93C123B}" type="sibTrans" cxnId="{DECE4714-AF39-4609-AE21-7F55A71A20EB}">
      <dgm:prSet/>
      <dgm:spPr/>
      <dgm:t>
        <a:bodyPr/>
        <a:lstStyle/>
        <a:p>
          <a:endParaRPr lang="zh-CN" altLang="en-US"/>
        </a:p>
      </dgm:t>
    </dgm:pt>
    <dgm:pt modelId="{5322849D-2C10-4D09-9027-C6F4A606C8E1}">
      <dgm:prSet phldrT="[Text]" custT="1"/>
      <dgm:spPr/>
      <dgm:t>
        <a:bodyPr/>
        <a:lstStyle/>
        <a:p>
          <a:r>
            <a:rPr lang="zh-CN" altLang="en-US" sz="2800" dirty="0">
              <a:latin typeface="KaiTi" panose="02010609060101010101" pitchFamily="49" charset="-122"/>
              <a:ea typeface="KaiTi" panose="02010609060101010101" pitchFamily="49" charset="-122"/>
            </a:rPr>
            <a:t>民族志调查法（实地观察法）</a:t>
          </a:r>
        </a:p>
      </dgm:t>
    </dgm:pt>
    <dgm:pt modelId="{72B47294-75CE-4D1E-88D7-976CE41AC08B}" type="parTrans" cxnId="{3322C264-3908-42B9-B0C9-0C7CB3749E5E}">
      <dgm:prSet/>
      <dgm:spPr/>
      <dgm:t>
        <a:bodyPr/>
        <a:lstStyle/>
        <a:p>
          <a:endParaRPr lang="zh-CN" altLang="en-US"/>
        </a:p>
      </dgm:t>
    </dgm:pt>
    <dgm:pt modelId="{B8B365C5-1950-4E92-9656-F9D696804FA9}" type="sibTrans" cxnId="{3322C264-3908-42B9-B0C9-0C7CB3749E5E}">
      <dgm:prSet/>
      <dgm:spPr/>
      <dgm:t>
        <a:bodyPr/>
        <a:lstStyle/>
        <a:p>
          <a:endParaRPr lang="zh-CN" altLang="en-US"/>
        </a:p>
      </dgm:t>
    </dgm:pt>
    <dgm:pt modelId="{6BB9594D-19E1-4404-BE88-863C915E957A}">
      <dgm:prSet phldrT="[Text]" custT="1"/>
      <dgm:spPr/>
      <dgm:t>
        <a:bodyPr/>
        <a:lstStyle/>
        <a:p>
          <a:r>
            <a:rPr lang="zh-CN" sz="1400" dirty="0">
              <a:latin typeface="KaiTi" panose="02010609060101010101" pitchFamily="49" charset="-122"/>
              <a:ea typeface="KaiTi" panose="02010609060101010101" pitchFamily="49" charset="-122"/>
            </a:rPr>
            <a:t>微博、</a:t>
          </a:r>
          <a:r>
            <a:rPr lang="en-US" sz="1400" dirty="0" err="1">
              <a:latin typeface="KaiTi" panose="02010609060101010101" pitchFamily="49" charset="-122"/>
              <a:ea typeface="KaiTi" panose="02010609060101010101" pitchFamily="49" charset="-122"/>
            </a:rPr>
            <a:t>bilibili</a:t>
          </a:r>
          <a:r>
            <a:rPr lang="zh-CN" sz="1400" dirty="0">
              <a:latin typeface="KaiTi" panose="02010609060101010101" pitchFamily="49" charset="-122"/>
              <a:ea typeface="KaiTi" panose="02010609060101010101" pitchFamily="49" charset="-122"/>
            </a:rPr>
            <a:t>、知乎、豆瓣</a:t>
          </a:r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、</a:t>
          </a:r>
          <a:r>
            <a:rPr lang="en-US" altLang="zh-CN" sz="1400" dirty="0" err="1">
              <a:latin typeface="KaiTi" panose="02010609060101010101" pitchFamily="49" charset="-122"/>
              <a:ea typeface="KaiTi" panose="02010609060101010101" pitchFamily="49" charset="-122"/>
            </a:rPr>
            <a:t>lofter</a:t>
          </a:r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等文化社区潜伏多月</a:t>
          </a:r>
        </a:p>
      </dgm:t>
    </dgm:pt>
    <dgm:pt modelId="{AD972A9F-9993-42BF-A0AE-619048DE802E}" type="parTrans" cxnId="{41C25115-101D-4C8F-BBC7-C4E184EBD38F}">
      <dgm:prSet/>
      <dgm:spPr/>
      <dgm:t>
        <a:bodyPr/>
        <a:lstStyle/>
        <a:p>
          <a:endParaRPr lang="zh-CN" altLang="en-US"/>
        </a:p>
      </dgm:t>
    </dgm:pt>
    <dgm:pt modelId="{E9635B1B-2B82-481E-8A69-90A1E71E5B92}" type="sibTrans" cxnId="{41C25115-101D-4C8F-BBC7-C4E184EBD38F}">
      <dgm:prSet/>
      <dgm:spPr/>
      <dgm:t>
        <a:bodyPr/>
        <a:lstStyle/>
        <a:p>
          <a:endParaRPr lang="zh-CN" altLang="en-US"/>
        </a:p>
      </dgm:t>
    </dgm:pt>
    <dgm:pt modelId="{E7682FE9-34D8-4406-A299-D212E9309917}">
      <dgm:prSet phldrT="[Text]" custT="1"/>
      <dgm:spPr/>
      <dgm:t>
        <a:bodyPr/>
        <a:lstStyle/>
        <a:p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与周围“看展子、买本子、混圈子”的朋友交流，包括饭圈、游戏圈、二次元、网文圈、古风圈</a:t>
          </a:r>
          <a:r>
            <a:rPr lang="en-US" altLang="zh-CN" sz="1400" dirty="0">
              <a:latin typeface="KaiTi" panose="02010609060101010101" pitchFamily="49" charset="-122"/>
              <a:ea typeface="KaiTi" panose="02010609060101010101" pitchFamily="49" charset="-122"/>
            </a:rPr>
            <a:t>……</a:t>
          </a:r>
          <a:endParaRPr lang="zh-CN" altLang="en-US" sz="1400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C79E2CD-4EE7-4095-B619-DCBF9753AF83}" type="parTrans" cxnId="{F4DEC4D7-F64E-49EA-80D9-1E1EC7BECB3C}">
      <dgm:prSet/>
      <dgm:spPr/>
      <dgm:t>
        <a:bodyPr/>
        <a:lstStyle/>
        <a:p>
          <a:endParaRPr lang="zh-CN" altLang="en-US"/>
        </a:p>
      </dgm:t>
    </dgm:pt>
    <dgm:pt modelId="{EDD74103-5D83-4FD4-A750-42140641F1BC}" type="sibTrans" cxnId="{F4DEC4D7-F64E-49EA-80D9-1E1EC7BECB3C}">
      <dgm:prSet/>
      <dgm:spPr/>
      <dgm:t>
        <a:bodyPr/>
        <a:lstStyle/>
        <a:p>
          <a:endParaRPr lang="zh-CN" altLang="en-US"/>
        </a:p>
      </dgm:t>
    </dgm:pt>
    <dgm:pt modelId="{D3CF6986-583A-41BB-A5C2-9C9DEB68C8B2}">
      <dgm:prSet phldrT="[Text]" custT="1"/>
      <dgm:spPr/>
      <dgm:t>
        <a:bodyPr/>
        <a:lstStyle/>
        <a:p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粉丝经济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商业化，从粉丝文化到大众文化</a:t>
          </a:r>
        </a:p>
      </dgm:t>
    </dgm:pt>
    <dgm:pt modelId="{91634E4C-C5B1-4267-A312-CE97B3F3C19E}" type="parTrans" cxnId="{5A0474E1-07B8-4BE5-A0A7-7FBF97234C2F}">
      <dgm:prSet/>
      <dgm:spPr/>
      <dgm:t>
        <a:bodyPr/>
        <a:lstStyle/>
        <a:p>
          <a:endParaRPr lang="zh-CN" altLang="en-US"/>
        </a:p>
      </dgm:t>
    </dgm:pt>
    <dgm:pt modelId="{6822C77E-E88D-4C91-9367-988091FEA348}" type="sibTrans" cxnId="{5A0474E1-07B8-4BE5-A0A7-7FBF97234C2F}">
      <dgm:prSet/>
      <dgm:spPr/>
      <dgm:t>
        <a:bodyPr/>
        <a:lstStyle/>
        <a:p>
          <a:endParaRPr lang="zh-CN" altLang="en-US"/>
        </a:p>
      </dgm:t>
    </dgm:pt>
    <dgm:pt modelId="{0BA58094-0E3F-4F3E-97EB-3DA15674A73D}">
      <dgm:prSet phldrT="[Text]" custT="1"/>
      <dgm:spPr/>
      <dgm:t>
        <a:bodyPr/>
        <a:lstStyle/>
        <a:p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男色消费与小鲜肉文化</a:t>
          </a:r>
          <a:r>
            <a:rPr lang="en-US" altLang="zh-CN" sz="13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dirty="0">
              <a:latin typeface="KaiTi" panose="02010609060101010101" pitchFamily="49" charset="-122"/>
              <a:ea typeface="KaiTi" panose="02010609060101010101" pitchFamily="49" charset="-122"/>
            </a:rPr>
            <a:t>魔道祖师、陈情令观众的心理探究；福柯，乌托邦与异托邦</a:t>
          </a:r>
        </a:p>
      </dgm:t>
    </dgm:pt>
    <dgm:pt modelId="{0856787E-8123-45F7-BF62-8FB9FE8FE2C2}" type="parTrans" cxnId="{866BE98B-E443-42FF-8A9F-2B4BDD4AACFD}">
      <dgm:prSet/>
      <dgm:spPr/>
      <dgm:t>
        <a:bodyPr/>
        <a:lstStyle/>
        <a:p>
          <a:endParaRPr lang="zh-CN" altLang="en-US"/>
        </a:p>
      </dgm:t>
    </dgm:pt>
    <dgm:pt modelId="{BE40E02A-A8FF-4BB7-A263-CCAB6D3CCA09}" type="sibTrans" cxnId="{866BE98B-E443-42FF-8A9F-2B4BDD4AACFD}">
      <dgm:prSet/>
      <dgm:spPr/>
      <dgm:t>
        <a:bodyPr/>
        <a:lstStyle/>
        <a:p>
          <a:endParaRPr lang="zh-CN" altLang="en-US"/>
        </a:p>
      </dgm:t>
    </dgm:pt>
    <dgm:pt modelId="{0398FC39-762C-429A-A0F4-AF22EF52D371}">
      <dgm:prSet phldrT="[Text]"/>
      <dgm:spPr/>
      <dgm:t>
        <a:bodyPr/>
        <a:lstStyle/>
        <a:p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推送，这个夏天，她</a:t>
          </a:r>
          <a:r>
            <a:rPr lang="en-US" altLang="zh-CN" dirty="0">
              <a:latin typeface="KaiTi" panose="02010609060101010101" pitchFamily="49" charset="-122"/>
              <a:ea typeface="KaiTi" panose="02010609060101010101" pitchFamily="49" charset="-122"/>
            </a:rPr>
            <a:t>/</a:t>
          </a:r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他们都在兴奋些什么？（感谢赵伟翔！）“天子笑”分你一坛，可否带我去寻云梦故人？ </a:t>
          </a:r>
        </a:p>
      </dgm:t>
    </dgm:pt>
    <dgm:pt modelId="{9DDC165E-49B0-471F-AF1C-65AF2AFB0E34}" type="parTrans" cxnId="{1977144A-9C3B-4760-8301-47E43EE522A9}">
      <dgm:prSet/>
      <dgm:spPr/>
      <dgm:t>
        <a:bodyPr/>
        <a:lstStyle/>
        <a:p>
          <a:endParaRPr lang="zh-CN" altLang="en-US"/>
        </a:p>
      </dgm:t>
    </dgm:pt>
    <dgm:pt modelId="{5B9D8467-0CF5-4F95-AC78-2D224CD476DE}" type="sibTrans" cxnId="{1977144A-9C3B-4760-8301-47E43EE522A9}">
      <dgm:prSet/>
      <dgm:spPr/>
      <dgm:t>
        <a:bodyPr/>
        <a:lstStyle/>
        <a:p>
          <a:endParaRPr lang="zh-CN" altLang="en-US"/>
        </a:p>
      </dgm:t>
    </dgm:pt>
    <dgm:pt modelId="{4F612EF5-0789-4F39-9247-E106A799F729}">
      <dgm:prSet phldrT="[Text]"/>
      <dgm:spPr/>
      <dgm:t>
        <a:bodyPr/>
        <a:lstStyle/>
        <a:p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微信朋友圈，微信群，微博（陈情令泰国演唱会当天），</a:t>
          </a:r>
          <a:r>
            <a:rPr lang="en-US" altLang="zh-CN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altLang="en-US" dirty="0">
              <a:latin typeface="KaiTi" panose="02010609060101010101" pitchFamily="49" charset="-122"/>
              <a:ea typeface="KaiTi" panose="02010609060101010101" pitchFamily="49" charset="-122"/>
            </a:rPr>
            <a:t>群</a:t>
          </a:r>
        </a:p>
      </dgm:t>
    </dgm:pt>
    <dgm:pt modelId="{524BCE61-9BD1-4A33-9C7C-A2286DD17E7E}" type="parTrans" cxnId="{D04698DD-C2DB-4650-9667-1B33B6AF8A2E}">
      <dgm:prSet/>
      <dgm:spPr/>
      <dgm:t>
        <a:bodyPr/>
        <a:lstStyle/>
        <a:p>
          <a:endParaRPr lang="zh-CN" altLang="en-US"/>
        </a:p>
      </dgm:t>
    </dgm:pt>
    <dgm:pt modelId="{89F8B6A5-D23B-4351-B7E8-320A4E8B844A}" type="sibTrans" cxnId="{D04698DD-C2DB-4650-9667-1B33B6AF8A2E}">
      <dgm:prSet/>
      <dgm:spPr/>
      <dgm:t>
        <a:bodyPr/>
        <a:lstStyle/>
        <a:p>
          <a:endParaRPr lang="zh-CN" altLang="en-US"/>
        </a:p>
      </dgm:t>
    </dgm:pt>
    <dgm:pt modelId="{8CD37164-0FE0-4907-AD0E-CEB9E9D0C31F}">
      <dgm:prSet phldrT="[Text]" custT="1"/>
      <dgm:spPr/>
      <dgm:t>
        <a:bodyPr/>
        <a:lstStyle/>
        <a:p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加入魔道祖师、陈情令粉丝</a:t>
          </a:r>
          <a:r>
            <a:rPr lang="en-US" altLang="zh-CN" sz="1400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群</a:t>
          </a:r>
          <a:r>
            <a:rPr lang="en-US" altLang="zh-CN" sz="1400" dirty="0">
              <a:latin typeface="KaiTi" panose="02010609060101010101" pitchFamily="49" charset="-122"/>
              <a:ea typeface="KaiTi" panose="02010609060101010101" pitchFamily="49" charset="-122"/>
            </a:rPr>
            <a:t>9</a:t>
          </a:r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个，潜伏观察数月，</a:t>
          </a:r>
          <a:r>
            <a:rPr lang="zh-CN" sz="1400" dirty="0">
              <a:latin typeface="KaiTi" panose="02010609060101010101" pitchFamily="49" charset="-122"/>
              <a:ea typeface="KaiTi" panose="02010609060101010101" pitchFamily="49" charset="-122"/>
            </a:rPr>
            <a:t>查看</a:t>
          </a:r>
          <a:r>
            <a:rPr lang="en-US" sz="1400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sz="1400" dirty="0">
              <a:latin typeface="KaiTi" panose="02010609060101010101" pitchFamily="49" charset="-122"/>
              <a:ea typeface="KaiTi" panose="02010609060101010101" pitchFamily="49" charset="-122"/>
            </a:rPr>
            <a:t>群的聊天记录并参与讨论</a:t>
          </a:r>
          <a:endParaRPr lang="zh-CN" altLang="en-US" sz="1400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7C96416-A0DB-402C-AE51-AD07ED3734C7}" type="parTrans" cxnId="{4119CF2C-AE21-486C-AAD7-DBD88D470E7B}">
      <dgm:prSet/>
      <dgm:spPr/>
      <dgm:t>
        <a:bodyPr/>
        <a:lstStyle/>
        <a:p>
          <a:endParaRPr lang="zh-CN" altLang="en-US"/>
        </a:p>
      </dgm:t>
    </dgm:pt>
    <dgm:pt modelId="{459367F2-975A-40F4-BFF3-38D76D553FB9}" type="sibTrans" cxnId="{4119CF2C-AE21-486C-AAD7-DBD88D470E7B}">
      <dgm:prSet/>
      <dgm:spPr/>
      <dgm:t>
        <a:bodyPr/>
        <a:lstStyle/>
        <a:p>
          <a:endParaRPr lang="zh-CN" altLang="en-US"/>
        </a:p>
      </dgm:t>
    </dgm:pt>
    <dgm:pt modelId="{E3A80B4A-82C1-4DBC-9524-E10A89BACF35}">
      <dgm:prSet phldrT="[Text]" custT="1"/>
      <dgm:spPr/>
      <dgm:t>
        <a:bodyPr/>
        <a:lstStyle/>
        <a:p>
          <a:r>
            <a:rPr lang="zh-CN" altLang="en-US" sz="1400" dirty="0">
              <a:latin typeface="KaiTi" panose="02010609060101010101" pitchFamily="49" charset="-122"/>
              <a:ea typeface="KaiTi" panose="02010609060101010101" pitchFamily="49" charset="-122"/>
            </a:rPr>
            <a:t>参与线下歌会</a:t>
          </a:r>
        </a:p>
      </dgm:t>
    </dgm:pt>
    <dgm:pt modelId="{767C403D-583E-44E3-8654-AD7FFBB7B21E}" type="parTrans" cxnId="{B8EE2218-99A4-4BD0-A823-C269ADC8D628}">
      <dgm:prSet/>
      <dgm:spPr/>
      <dgm:t>
        <a:bodyPr/>
        <a:lstStyle/>
        <a:p>
          <a:endParaRPr lang="zh-CN" altLang="en-US"/>
        </a:p>
      </dgm:t>
    </dgm:pt>
    <dgm:pt modelId="{7B2BD4F0-2170-4CD9-83BF-A90FE1A680D9}" type="sibTrans" cxnId="{B8EE2218-99A4-4BD0-A823-C269ADC8D628}">
      <dgm:prSet/>
      <dgm:spPr/>
      <dgm:t>
        <a:bodyPr/>
        <a:lstStyle/>
        <a:p>
          <a:endParaRPr lang="zh-CN" altLang="en-US"/>
        </a:p>
      </dgm:t>
    </dgm:pt>
    <dgm:pt modelId="{A79D1CF4-C6B6-4906-8F46-DB0445F0D511}" type="pres">
      <dgm:prSet presAssocID="{DA79BCD6-0E61-4C48-AB49-124E9D1CA708}" presName="Name0" presStyleCnt="0">
        <dgm:presLayoutVars>
          <dgm:dir/>
          <dgm:animLvl val="lvl"/>
          <dgm:resizeHandles val="exact"/>
        </dgm:presLayoutVars>
      </dgm:prSet>
      <dgm:spPr/>
    </dgm:pt>
    <dgm:pt modelId="{05969CB9-8A3E-460A-BBF7-40129DE99D0A}" type="pres">
      <dgm:prSet presAssocID="{B69D7C0E-D4EC-4723-A351-37779D67A3EE}" presName="linNode" presStyleCnt="0"/>
      <dgm:spPr/>
    </dgm:pt>
    <dgm:pt modelId="{001BBB1B-B383-4CBC-8F65-8DC56AEC56CC}" type="pres">
      <dgm:prSet presAssocID="{B69D7C0E-D4EC-4723-A351-37779D67A3EE}" presName="parentText" presStyleLbl="node1" presStyleIdx="0" presStyleCnt="3" custScaleX="92288">
        <dgm:presLayoutVars>
          <dgm:chMax val="1"/>
          <dgm:bulletEnabled val="1"/>
        </dgm:presLayoutVars>
      </dgm:prSet>
      <dgm:spPr/>
    </dgm:pt>
    <dgm:pt modelId="{71C2BBD1-A75C-4340-9C03-71BE33809527}" type="pres">
      <dgm:prSet presAssocID="{B69D7C0E-D4EC-4723-A351-37779D67A3EE}" presName="descendantText" presStyleLbl="alignAccFollowNode1" presStyleIdx="0" presStyleCnt="3" custScaleX="131852" custScaleY="94567">
        <dgm:presLayoutVars>
          <dgm:bulletEnabled val="1"/>
        </dgm:presLayoutVars>
      </dgm:prSet>
      <dgm:spPr/>
    </dgm:pt>
    <dgm:pt modelId="{2D56D74B-3E1F-4A62-A5EF-56A9DDFFE986}" type="pres">
      <dgm:prSet presAssocID="{FB5F381C-3CE8-4A40-83E3-949DD4C1767E}" presName="sp" presStyleCnt="0"/>
      <dgm:spPr/>
    </dgm:pt>
    <dgm:pt modelId="{66002E96-95D4-47E8-B60E-44B7B2AD20DF}" type="pres">
      <dgm:prSet presAssocID="{16FE62D8-9113-4605-85D0-2FB291D081B1}" presName="linNode" presStyleCnt="0"/>
      <dgm:spPr/>
    </dgm:pt>
    <dgm:pt modelId="{C34EF127-6E03-48A4-81C5-DF314ABD9E0D}" type="pres">
      <dgm:prSet presAssocID="{16FE62D8-9113-4605-85D0-2FB291D081B1}" presName="parentText" presStyleLbl="node1" presStyleIdx="1" presStyleCnt="3" custFlipHor="1" custScaleX="664432" custLinFactNeighborX="-810">
        <dgm:presLayoutVars>
          <dgm:chMax val="1"/>
          <dgm:bulletEnabled val="1"/>
        </dgm:presLayoutVars>
      </dgm:prSet>
      <dgm:spPr/>
    </dgm:pt>
    <dgm:pt modelId="{DB43C91E-AC33-4479-948F-B81F6DA60C3E}" type="pres">
      <dgm:prSet presAssocID="{16FE62D8-9113-4605-85D0-2FB291D081B1}" presName="descendantText" presStyleLbl="alignAccFollowNode1" presStyleIdx="1" presStyleCnt="3" custScaleX="972644">
        <dgm:presLayoutVars>
          <dgm:bulletEnabled val="1"/>
        </dgm:presLayoutVars>
      </dgm:prSet>
      <dgm:spPr/>
    </dgm:pt>
    <dgm:pt modelId="{135FF74D-8BCB-4AB7-8B5D-5E8F39EC8C50}" type="pres">
      <dgm:prSet presAssocID="{D158AD07-D2DC-4D25-933A-716910EC990D}" presName="sp" presStyleCnt="0"/>
      <dgm:spPr/>
    </dgm:pt>
    <dgm:pt modelId="{A5F89223-7DD4-4DED-B89E-EB73FFA485C3}" type="pres">
      <dgm:prSet presAssocID="{5322849D-2C10-4D09-9027-C6F4A606C8E1}" presName="linNode" presStyleCnt="0"/>
      <dgm:spPr/>
    </dgm:pt>
    <dgm:pt modelId="{08F448B9-A2ED-4832-B0C3-712659CB928A}" type="pres">
      <dgm:prSet presAssocID="{5322849D-2C10-4D09-9027-C6F4A606C8E1}" presName="parentText" presStyleLbl="node1" presStyleIdx="2" presStyleCnt="3" custScaleX="99702">
        <dgm:presLayoutVars>
          <dgm:chMax val="1"/>
          <dgm:bulletEnabled val="1"/>
        </dgm:presLayoutVars>
      </dgm:prSet>
      <dgm:spPr/>
    </dgm:pt>
    <dgm:pt modelId="{9BCE275E-A1BA-4973-9E23-0B847E2F9EF4}" type="pres">
      <dgm:prSet presAssocID="{5322849D-2C10-4D09-9027-C6F4A606C8E1}" presName="descendantText" presStyleLbl="alignAccFollowNode1" presStyleIdx="2" presStyleCnt="3" custScaleX="144131">
        <dgm:presLayoutVars>
          <dgm:bulletEnabled val="1"/>
        </dgm:presLayoutVars>
      </dgm:prSet>
      <dgm:spPr/>
    </dgm:pt>
  </dgm:ptLst>
  <dgm:cxnLst>
    <dgm:cxn modelId="{225F2008-8EF7-49A7-ABC4-94DCA3DEA0FA}" srcId="{B69D7C0E-D4EC-4723-A351-37779D67A3EE}" destId="{E480FC19-6F3D-48BC-8E5B-89098397624C}" srcOrd="1" destOrd="0" parTransId="{AF2E7C67-4E7C-4F1C-8C35-87484BFEB3B7}" sibTransId="{88D823A3-3160-4DCE-9A97-20206666E858}"/>
    <dgm:cxn modelId="{8944C10B-3538-49A5-AC8A-1E990B0E856F}" type="presOf" srcId="{5322849D-2C10-4D09-9027-C6F4A606C8E1}" destId="{08F448B9-A2ED-4832-B0C3-712659CB928A}" srcOrd="0" destOrd="0" presId="urn:microsoft.com/office/officeart/2005/8/layout/vList5"/>
    <dgm:cxn modelId="{DECE4714-AF39-4609-AE21-7F55A71A20EB}" srcId="{16FE62D8-9113-4605-85D0-2FB291D081B1}" destId="{988C38D8-0B8E-4C23-AF1F-7EF9CAC56248}" srcOrd="0" destOrd="0" parTransId="{1A06C908-3542-4EC3-B72D-D173213F5178}" sibTransId="{B7638A08-CA12-43AC-9A15-B79CD93C123B}"/>
    <dgm:cxn modelId="{41C25115-101D-4C8F-BBC7-C4E184EBD38F}" srcId="{5322849D-2C10-4D09-9027-C6F4A606C8E1}" destId="{6BB9594D-19E1-4404-BE88-863C915E957A}" srcOrd="0" destOrd="0" parTransId="{AD972A9F-9993-42BF-A0AE-619048DE802E}" sibTransId="{E9635B1B-2B82-481E-8A69-90A1E71E5B92}"/>
    <dgm:cxn modelId="{B8EE2218-99A4-4BD0-A823-C269ADC8D628}" srcId="{5322849D-2C10-4D09-9027-C6F4A606C8E1}" destId="{E3A80B4A-82C1-4DBC-9524-E10A89BACF35}" srcOrd="2" destOrd="0" parTransId="{767C403D-583E-44E3-8654-AD7FFBB7B21E}" sibTransId="{7B2BD4F0-2170-4CD9-83BF-A90FE1A680D9}"/>
    <dgm:cxn modelId="{03722E22-9F57-4A39-85A8-817D40A76C1B}" type="presOf" srcId="{4F612EF5-0789-4F39-9247-E106A799F729}" destId="{DB43C91E-AC33-4479-948F-B81F6DA60C3E}" srcOrd="0" destOrd="2" presId="urn:microsoft.com/office/officeart/2005/8/layout/vList5"/>
    <dgm:cxn modelId="{4119CF2C-AE21-486C-AAD7-DBD88D470E7B}" srcId="{5322849D-2C10-4D09-9027-C6F4A606C8E1}" destId="{8CD37164-0FE0-4907-AD0E-CEB9E9D0C31F}" srcOrd="1" destOrd="0" parTransId="{A7C96416-A0DB-402C-AE51-AD07ED3734C7}" sibTransId="{459367F2-975A-40F4-BFF3-38D76D553FB9}"/>
    <dgm:cxn modelId="{50023740-1883-4118-9F4E-CC418C67C076}" type="presOf" srcId="{B69D7C0E-D4EC-4723-A351-37779D67A3EE}" destId="{001BBB1B-B383-4CBC-8F65-8DC56AEC56CC}" srcOrd="0" destOrd="0" presId="urn:microsoft.com/office/officeart/2005/8/layout/vList5"/>
    <dgm:cxn modelId="{62EE8D5F-BF16-439D-BB8F-53D48B2978FD}" srcId="{B69D7C0E-D4EC-4723-A351-37779D67A3EE}" destId="{AE3F9A2B-CC88-45EF-823B-7216A0541350}" srcOrd="0" destOrd="0" parTransId="{7BBB70D2-C249-46BB-B2D1-799478A017C9}" sibTransId="{DB5A0EE7-8225-4307-8060-3774899CEEFF}"/>
    <dgm:cxn modelId="{3322C264-3908-42B9-B0C9-0C7CB3749E5E}" srcId="{DA79BCD6-0E61-4C48-AB49-124E9D1CA708}" destId="{5322849D-2C10-4D09-9027-C6F4A606C8E1}" srcOrd="2" destOrd="0" parTransId="{72B47294-75CE-4D1E-88D7-976CE41AC08B}" sibTransId="{B8B365C5-1950-4E92-9656-F9D696804FA9}"/>
    <dgm:cxn modelId="{E0A6B946-E9A5-424B-BD2E-2C33668B185B}" type="presOf" srcId="{E3A80B4A-82C1-4DBC-9524-E10A89BACF35}" destId="{9BCE275E-A1BA-4973-9E23-0B847E2F9EF4}" srcOrd="0" destOrd="2" presId="urn:microsoft.com/office/officeart/2005/8/layout/vList5"/>
    <dgm:cxn modelId="{1977144A-9C3B-4760-8301-47E43EE522A9}" srcId="{16FE62D8-9113-4605-85D0-2FB291D081B1}" destId="{0398FC39-762C-429A-A0F4-AF22EF52D371}" srcOrd="1" destOrd="0" parTransId="{9DDC165E-49B0-471F-AF1C-65AF2AFB0E34}" sibTransId="{5B9D8467-0CF5-4F95-AC78-2D224CD476DE}"/>
    <dgm:cxn modelId="{0934E24A-E7BF-4E5C-8526-1B58AA60126E}" type="presOf" srcId="{AE3F9A2B-CC88-45EF-823B-7216A0541350}" destId="{71C2BBD1-A75C-4340-9C03-71BE33809527}" srcOrd="0" destOrd="0" presId="urn:microsoft.com/office/officeart/2005/8/layout/vList5"/>
    <dgm:cxn modelId="{76415E51-5D4D-48F6-A12A-F3EA197A70CE}" type="presOf" srcId="{6BB9594D-19E1-4404-BE88-863C915E957A}" destId="{9BCE275E-A1BA-4973-9E23-0B847E2F9EF4}" srcOrd="0" destOrd="0" presId="urn:microsoft.com/office/officeart/2005/8/layout/vList5"/>
    <dgm:cxn modelId="{FD506B55-74DB-4FB8-8BCC-52D9A206B26E}" type="presOf" srcId="{DA79BCD6-0E61-4C48-AB49-124E9D1CA708}" destId="{A79D1CF4-C6B6-4906-8F46-DB0445F0D511}" srcOrd="0" destOrd="0" presId="urn:microsoft.com/office/officeart/2005/8/layout/vList5"/>
    <dgm:cxn modelId="{06BD7656-9FB1-4266-9FBF-21126DBAC51F}" type="presOf" srcId="{E7682FE9-34D8-4406-A299-D212E9309917}" destId="{9BCE275E-A1BA-4973-9E23-0B847E2F9EF4}" srcOrd="0" destOrd="3" presId="urn:microsoft.com/office/officeart/2005/8/layout/vList5"/>
    <dgm:cxn modelId="{0E9C9680-539F-4F4D-85BC-0169181611C8}" type="presOf" srcId="{E480FC19-6F3D-48BC-8E5B-89098397624C}" destId="{71C2BBD1-A75C-4340-9C03-71BE33809527}" srcOrd="0" destOrd="1" presId="urn:microsoft.com/office/officeart/2005/8/layout/vList5"/>
    <dgm:cxn modelId="{3F17C78A-289F-4F6B-8676-3524E628A66B}" type="presOf" srcId="{0BA58094-0E3F-4F3E-97EB-3DA15674A73D}" destId="{71C2BBD1-A75C-4340-9C03-71BE33809527}" srcOrd="0" destOrd="3" presId="urn:microsoft.com/office/officeart/2005/8/layout/vList5"/>
    <dgm:cxn modelId="{866BE98B-E443-42FF-8A9F-2B4BDD4AACFD}" srcId="{B69D7C0E-D4EC-4723-A351-37779D67A3EE}" destId="{0BA58094-0E3F-4F3E-97EB-3DA15674A73D}" srcOrd="3" destOrd="0" parTransId="{0856787E-8123-45F7-BF62-8FB9FE8FE2C2}" sibTransId="{BE40E02A-A8FF-4BB7-A263-CCAB6D3CCA09}"/>
    <dgm:cxn modelId="{55E93590-CB3F-447C-8B46-2520AF5776CF}" type="presOf" srcId="{8CD37164-0FE0-4907-AD0E-CEB9E9D0C31F}" destId="{9BCE275E-A1BA-4973-9E23-0B847E2F9EF4}" srcOrd="0" destOrd="1" presId="urn:microsoft.com/office/officeart/2005/8/layout/vList5"/>
    <dgm:cxn modelId="{A3F2C1A6-7B95-4269-A9AC-42E65466A56D}" srcId="{DA79BCD6-0E61-4C48-AB49-124E9D1CA708}" destId="{16FE62D8-9113-4605-85D0-2FB291D081B1}" srcOrd="1" destOrd="0" parTransId="{7B32FD92-94CB-4ED6-987A-287E73965450}" sibTransId="{D158AD07-D2DC-4D25-933A-716910EC990D}"/>
    <dgm:cxn modelId="{81D5D3A9-1D08-4B39-8D26-87A418836846}" srcId="{DA79BCD6-0E61-4C48-AB49-124E9D1CA708}" destId="{B69D7C0E-D4EC-4723-A351-37779D67A3EE}" srcOrd="0" destOrd="0" parTransId="{F44FD580-812C-4487-87F0-C86DCABCF9CF}" sibTransId="{FB5F381C-3CE8-4A40-83E3-949DD4C1767E}"/>
    <dgm:cxn modelId="{A36850AA-BABE-4EAC-930C-F3F6948AF8EF}" type="presOf" srcId="{0398FC39-762C-429A-A0F4-AF22EF52D371}" destId="{DB43C91E-AC33-4479-948F-B81F6DA60C3E}" srcOrd="0" destOrd="1" presId="urn:microsoft.com/office/officeart/2005/8/layout/vList5"/>
    <dgm:cxn modelId="{B9321BD6-195B-4B87-9025-F9E58F18EA66}" type="presOf" srcId="{16FE62D8-9113-4605-85D0-2FB291D081B1}" destId="{C34EF127-6E03-48A4-81C5-DF314ABD9E0D}" srcOrd="0" destOrd="0" presId="urn:microsoft.com/office/officeart/2005/8/layout/vList5"/>
    <dgm:cxn modelId="{F4DEC4D7-F64E-49EA-80D9-1E1EC7BECB3C}" srcId="{5322849D-2C10-4D09-9027-C6F4A606C8E1}" destId="{E7682FE9-34D8-4406-A299-D212E9309917}" srcOrd="3" destOrd="0" parTransId="{8C79E2CD-4EE7-4095-B619-DCBF9753AF83}" sibTransId="{EDD74103-5D83-4FD4-A750-42140641F1BC}"/>
    <dgm:cxn modelId="{BE3BDFDC-B689-4B4F-8FD8-1A459EDF2D2E}" type="presOf" srcId="{988C38D8-0B8E-4C23-AF1F-7EF9CAC56248}" destId="{DB43C91E-AC33-4479-948F-B81F6DA60C3E}" srcOrd="0" destOrd="0" presId="urn:microsoft.com/office/officeart/2005/8/layout/vList5"/>
    <dgm:cxn modelId="{D04698DD-C2DB-4650-9667-1B33B6AF8A2E}" srcId="{16FE62D8-9113-4605-85D0-2FB291D081B1}" destId="{4F612EF5-0789-4F39-9247-E106A799F729}" srcOrd="2" destOrd="0" parTransId="{524BCE61-9BD1-4A33-9C7C-A2286DD17E7E}" sibTransId="{89F8B6A5-D23B-4351-B7E8-320A4E8B844A}"/>
    <dgm:cxn modelId="{5A0474E1-07B8-4BE5-A0A7-7FBF97234C2F}" srcId="{B69D7C0E-D4EC-4723-A351-37779D67A3EE}" destId="{D3CF6986-583A-41BB-A5C2-9C9DEB68C8B2}" srcOrd="2" destOrd="0" parTransId="{91634E4C-C5B1-4267-A312-CE97B3F3C19E}" sibTransId="{6822C77E-E88D-4C91-9367-988091FEA348}"/>
    <dgm:cxn modelId="{EF7730E6-5E9B-45CB-8551-D7C774270D2C}" type="presOf" srcId="{D3CF6986-583A-41BB-A5C2-9C9DEB68C8B2}" destId="{71C2BBD1-A75C-4340-9C03-71BE33809527}" srcOrd="0" destOrd="2" presId="urn:microsoft.com/office/officeart/2005/8/layout/vList5"/>
    <dgm:cxn modelId="{116ED1E8-3D0A-4C74-8573-6215708F0E5F}" type="presParOf" srcId="{A79D1CF4-C6B6-4906-8F46-DB0445F0D511}" destId="{05969CB9-8A3E-460A-BBF7-40129DE99D0A}" srcOrd="0" destOrd="0" presId="urn:microsoft.com/office/officeart/2005/8/layout/vList5"/>
    <dgm:cxn modelId="{84891C8C-3EC2-4B7A-A756-33141F3A377E}" type="presParOf" srcId="{05969CB9-8A3E-460A-BBF7-40129DE99D0A}" destId="{001BBB1B-B383-4CBC-8F65-8DC56AEC56CC}" srcOrd="0" destOrd="0" presId="urn:microsoft.com/office/officeart/2005/8/layout/vList5"/>
    <dgm:cxn modelId="{AA48FC38-8ABC-486B-8F55-94E578E9488F}" type="presParOf" srcId="{05969CB9-8A3E-460A-BBF7-40129DE99D0A}" destId="{71C2BBD1-A75C-4340-9C03-71BE33809527}" srcOrd="1" destOrd="0" presId="urn:microsoft.com/office/officeart/2005/8/layout/vList5"/>
    <dgm:cxn modelId="{53C5D192-F6F3-4103-B9FB-9070332B41BD}" type="presParOf" srcId="{A79D1CF4-C6B6-4906-8F46-DB0445F0D511}" destId="{2D56D74B-3E1F-4A62-A5EF-56A9DDFFE986}" srcOrd="1" destOrd="0" presId="urn:microsoft.com/office/officeart/2005/8/layout/vList5"/>
    <dgm:cxn modelId="{BF46390A-4280-4022-9442-04E37000C2E6}" type="presParOf" srcId="{A79D1CF4-C6B6-4906-8F46-DB0445F0D511}" destId="{66002E96-95D4-47E8-B60E-44B7B2AD20DF}" srcOrd="2" destOrd="0" presId="urn:microsoft.com/office/officeart/2005/8/layout/vList5"/>
    <dgm:cxn modelId="{5D374285-FAC0-4810-BFDE-F08BDD8A765F}" type="presParOf" srcId="{66002E96-95D4-47E8-B60E-44B7B2AD20DF}" destId="{C34EF127-6E03-48A4-81C5-DF314ABD9E0D}" srcOrd="0" destOrd="0" presId="urn:microsoft.com/office/officeart/2005/8/layout/vList5"/>
    <dgm:cxn modelId="{DC952F42-1517-40C7-865D-5E6FF30E4C76}" type="presParOf" srcId="{66002E96-95D4-47E8-B60E-44B7B2AD20DF}" destId="{DB43C91E-AC33-4479-948F-B81F6DA60C3E}" srcOrd="1" destOrd="0" presId="urn:microsoft.com/office/officeart/2005/8/layout/vList5"/>
    <dgm:cxn modelId="{301141C6-9D39-4C25-AD88-5177FDBD784C}" type="presParOf" srcId="{A79D1CF4-C6B6-4906-8F46-DB0445F0D511}" destId="{135FF74D-8BCB-4AB7-8B5D-5E8F39EC8C50}" srcOrd="3" destOrd="0" presId="urn:microsoft.com/office/officeart/2005/8/layout/vList5"/>
    <dgm:cxn modelId="{DCD5D67C-975C-4FB7-9300-8A619CF29ED7}" type="presParOf" srcId="{A79D1CF4-C6B6-4906-8F46-DB0445F0D511}" destId="{A5F89223-7DD4-4DED-B89E-EB73FFA485C3}" srcOrd="4" destOrd="0" presId="urn:microsoft.com/office/officeart/2005/8/layout/vList5"/>
    <dgm:cxn modelId="{EF1546F5-0036-46AB-9146-3EA31F2B6611}" type="presParOf" srcId="{A5F89223-7DD4-4DED-B89E-EB73FFA485C3}" destId="{08F448B9-A2ED-4832-B0C3-712659CB928A}" srcOrd="0" destOrd="0" presId="urn:microsoft.com/office/officeart/2005/8/layout/vList5"/>
    <dgm:cxn modelId="{7903DFA5-5915-4FD5-A5A7-75B815E88B3C}" type="presParOf" srcId="{A5F89223-7DD4-4DED-B89E-EB73FFA485C3}" destId="{9BCE275E-A1BA-4973-9E23-0B847E2F9E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E7B2E-3062-4B47-9C63-1D04655A4E8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DA59690-0E94-467A-9021-7F1A230AD088}">
      <dgm:prSet phldrT="[Text]" custT="1"/>
      <dgm:spPr/>
      <dgm:t>
        <a:bodyPr/>
        <a:lstStyle/>
        <a:p>
          <a:r>
            <a:rPr lang="zh-CN" altLang="en-US" sz="2400" dirty="0">
              <a:latin typeface="KaiTi" panose="02010609060101010101" pitchFamily="49" charset="-122"/>
              <a:ea typeface="KaiTi" panose="02010609060101010101" pitchFamily="49" charset="-122"/>
            </a:rPr>
            <a:t>文化改编最好由社群内部的文化资本来完成。各个社群都在自己的专业领域对其他社群文化进行加工、重新定义，即可合理内化外部社群文化，达到联动的效果。</a:t>
          </a:r>
        </a:p>
      </dgm:t>
    </dgm:pt>
    <dgm:pt modelId="{56990FF8-A064-4F50-BC7C-4F6505EEAB9A}" type="parTrans" cxnId="{A1DC2356-71FD-42D1-B7E9-01EE7FB7CA43}">
      <dgm:prSet/>
      <dgm:spPr/>
      <dgm:t>
        <a:bodyPr/>
        <a:lstStyle/>
        <a:p>
          <a:endParaRPr lang="zh-CN" altLang="en-US"/>
        </a:p>
      </dgm:t>
    </dgm:pt>
    <dgm:pt modelId="{538BE7F9-E8E4-45C2-BEEF-FC93FDA2C714}" type="sibTrans" cxnId="{A1DC2356-71FD-42D1-B7E9-01EE7FB7CA43}">
      <dgm:prSet/>
      <dgm:spPr/>
      <dgm:t>
        <a:bodyPr/>
        <a:lstStyle/>
        <a:p>
          <a:endParaRPr lang="zh-CN" altLang="en-US"/>
        </a:p>
      </dgm:t>
    </dgm:pt>
    <dgm:pt modelId="{8D594D6F-2BB6-452B-AF89-371D94DC9479}">
      <dgm:prSet phldrT="[Text]" custT="1"/>
      <dgm:spPr/>
      <dgm:t>
        <a:bodyPr/>
        <a:lstStyle/>
        <a:p>
          <a:r>
            <a:rPr lang="zh-CN" altLang="en-US" sz="2400" dirty="0">
              <a:latin typeface="KaiTi" panose="02010609060101010101" pitchFamily="49" charset="-122"/>
              <a:ea typeface="KaiTi" panose="02010609060101010101" pitchFamily="49" charset="-122"/>
            </a:rPr>
            <a:t>粉丝文化向大众文化转变的过程，是与其他文化资本不断叠加、去粗取精，并在资本的作用下获得边缘市场认同的过程。</a:t>
          </a:r>
        </a:p>
      </dgm:t>
    </dgm:pt>
    <dgm:pt modelId="{0FAF5B30-E5A1-46CE-804C-7CA093E41100}" type="parTrans" cxnId="{053C7853-8341-487D-B153-5E36C2DCB820}">
      <dgm:prSet/>
      <dgm:spPr/>
      <dgm:t>
        <a:bodyPr/>
        <a:lstStyle/>
        <a:p>
          <a:endParaRPr lang="zh-CN" altLang="en-US"/>
        </a:p>
      </dgm:t>
    </dgm:pt>
    <dgm:pt modelId="{C57D9C75-0CA0-4FC0-A727-B21BE527CE66}" type="sibTrans" cxnId="{053C7853-8341-487D-B153-5E36C2DCB820}">
      <dgm:prSet/>
      <dgm:spPr/>
      <dgm:t>
        <a:bodyPr/>
        <a:lstStyle/>
        <a:p>
          <a:endParaRPr lang="zh-CN" altLang="en-US"/>
        </a:p>
      </dgm:t>
    </dgm:pt>
    <dgm:pt modelId="{BA548E70-B743-4ED9-B836-AF3DDA79517B}">
      <dgm:prSet phldrT="[Text]" custT="1"/>
      <dgm:spPr/>
      <dgm:t>
        <a:bodyPr/>
        <a:lstStyle/>
        <a:p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当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社群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成员感受到外部文化资本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侵犯自己对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经典作品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的想象时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，会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产生的反抗、抵制的表现。这种现象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一般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出现在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社群文化交流、融合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的早期，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此时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“生产方”与“用户”间还未形成互信机制与共同接受的合作机制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。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而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在</a:t>
          </a:r>
          <a:r>
            <a:rPr lang="en-US" altLang="zh-CN" sz="2000" dirty="0">
              <a:latin typeface="KaiTi" panose="02010609060101010101" pitchFamily="49" charset="-122"/>
              <a:ea typeface="KaiTi" panose="02010609060101010101" pitchFamily="49" charset="-122"/>
            </a:rPr>
            <a:t>web2.0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发展成熟的今天，处于源头的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社群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，其成员的态度往往能决定衍生作品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资本方</a:t>
          </a:r>
          <a:r>
            <a:rPr lang="zh-CN" altLang="en-US" sz="2000" dirty="0">
              <a:latin typeface="KaiTi" panose="02010609060101010101" pitchFamily="49" charset="-122"/>
              <a:ea typeface="KaiTi" panose="02010609060101010101" pitchFamily="49" charset="-122"/>
            </a:rPr>
            <a:t>的行为</a:t>
          </a:r>
          <a:r>
            <a:rPr lang="zh-CN" sz="2000" dirty="0">
              <a:latin typeface="KaiTi" panose="02010609060101010101" pitchFamily="49" charset="-122"/>
              <a:ea typeface="KaiTi" panose="02010609060101010101" pitchFamily="49" charset="-122"/>
            </a:rPr>
            <a:t>。</a:t>
          </a:r>
          <a:endParaRPr lang="zh-CN" altLang="en-US" sz="2000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60F98FB1-D6DB-4124-9AB6-07F74B936C73}" type="sibTrans" cxnId="{DEEC66DE-9D55-4098-BDD9-D9B864A9CF01}">
      <dgm:prSet/>
      <dgm:spPr/>
      <dgm:t>
        <a:bodyPr/>
        <a:lstStyle/>
        <a:p>
          <a:endParaRPr lang="zh-CN" altLang="en-US"/>
        </a:p>
      </dgm:t>
    </dgm:pt>
    <dgm:pt modelId="{FFB6FBBB-69D0-4D24-AB57-12F11701C825}" type="parTrans" cxnId="{DEEC66DE-9D55-4098-BDD9-D9B864A9CF01}">
      <dgm:prSet/>
      <dgm:spPr/>
      <dgm:t>
        <a:bodyPr/>
        <a:lstStyle/>
        <a:p>
          <a:endParaRPr lang="zh-CN" altLang="en-US"/>
        </a:p>
      </dgm:t>
    </dgm:pt>
    <dgm:pt modelId="{89C2C87D-B928-4979-B698-44C60A4984EA}" type="pres">
      <dgm:prSet presAssocID="{7D4E7B2E-3062-4B47-9C63-1D04655A4E8E}" presName="linear" presStyleCnt="0">
        <dgm:presLayoutVars>
          <dgm:animLvl val="lvl"/>
          <dgm:resizeHandles val="exact"/>
        </dgm:presLayoutVars>
      </dgm:prSet>
      <dgm:spPr/>
    </dgm:pt>
    <dgm:pt modelId="{7F21A690-F1F7-4C3E-9916-E2141A3C8252}" type="pres">
      <dgm:prSet presAssocID="{3DA59690-0E94-467A-9021-7F1A230AD0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5D4F69-DDB3-44CF-B471-FDC20047F8D9}" type="pres">
      <dgm:prSet presAssocID="{538BE7F9-E8E4-45C2-BEEF-FC93FDA2C714}" presName="spacer" presStyleCnt="0"/>
      <dgm:spPr/>
    </dgm:pt>
    <dgm:pt modelId="{988747F9-8A92-4172-9C5A-9E39347A8580}" type="pres">
      <dgm:prSet presAssocID="{8D594D6F-2BB6-452B-AF89-371D94DC94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D98118-DB72-4C53-90A2-A452D53C4DFB}" type="pres">
      <dgm:prSet presAssocID="{C57D9C75-0CA0-4FC0-A727-B21BE527CE66}" presName="spacer" presStyleCnt="0"/>
      <dgm:spPr/>
    </dgm:pt>
    <dgm:pt modelId="{534B9DC8-2696-4FF4-ACD1-82A1E0B6C35F}" type="pres">
      <dgm:prSet presAssocID="{BA548E70-B743-4ED9-B836-AF3DDA7951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34472A-EA11-487C-9F20-26AB92612902}" type="presOf" srcId="{7D4E7B2E-3062-4B47-9C63-1D04655A4E8E}" destId="{89C2C87D-B928-4979-B698-44C60A4984EA}" srcOrd="0" destOrd="0" presId="urn:microsoft.com/office/officeart/2005/8/layout/vList2"/>
    <dgm:cxn modelId="{053C7853-8341-487D-B153-5E36C2DCB820}" srcId="{7D4E7B2E-3062-4B47-9C63-1D04655A4E8E}" destId="{8D594D6F-2BB6-452B-AF89-371D94DC9479}" srcOrd="1" destOrd="0" parTransId="{0FAF5B30-E5A1-46CE-804C-7CA093E41100}" sibTransId="{C57D9C75-0CA0-4FC0-A727-B21BE527CE66}"/>
    <dgm:cxn modelId="{A1DC2356-71FD-42D1-B7E9-01EE7FB7CA43}" srcId="{7D4E7B2E-3062-4B47-9C63-1D04655A4E8E}" destId="{3DA59690-0E94-467A-9021-7F1A230AD088}" srcOrd="0" destOrd="0" parTransId="{56990FF8-A064-4F50-BC7C-4F6505EEAB9A}" sibTransId="{538BE7F9-E8E4-45C2-BEEF-FC93FDA2C714}"/>
    <dgm:cxn modelId="{BE70FE86-00ED-4F61-89FE-7E55A6F9700A}" type="presOf" srcId="{BA548E70-B743-4ED9-B836-AF3DDA79517B}" destId="{534B9DC8-2696-4FF4-ACD1-82A1E0B6C35F}" srcOrd="0" destOrd="0" presId="urn:microsoft.com/office/officeart/2005/8/layout/vList2"/>
    <dgm:cxn modelId="{E0D9B0B8-DBE0-455B-B10C-5BCDDAEDBD5E}" type="presOf" srcId="{3DA59690-0E94-467A-9021-7F1A230AD088}" destId="{7F21A690-F1F7-4C3E-9916-E2141A3C8252}" srcOrd="0" destOrd="0" presId="urn:microsoft.com/office/officeart/2005/8/layout/vList2"/>
    <dgm:cxn modelId="{DEEC66DE-9D55-4098-BDD9-D9B864A9CF01}" srcId="{7D4E7B2E-3062-4B47-9C63-1D04655A4E8E}" destId="{BA548E70-B743-4ED9-B836-AF3DDA79517B}" srcOrd="2" destOrd="0" parTransId="{FFB6FBBB-69D0-4D24-AB57-12F11701C825}" sibTransId="{60F98FB1-D6DB-4124-9AB6-07F74B936C73}"/>
    <dgm:cxn modelId="{999ABEEF-BBEE-466C-966E-4842275F6F81}" type="presOf" srcId="{8D594D6F-2BB6-452B-AF89-371D94DC9479}" destId="{988747F9-8A92-4172-9C5A-9E39347A8580}" srcOrd="0" destOrd="0" presId="urn:microsoft.com/office/officeart/2005/8/layout/vList2"/>
    <dgm:cxn modelId="{650C029D-5796-44D5-AC33-2D035EF8E163}" type="presParOf" srcId="{89C2C87D-B928-4979-B698-44C60A4984EA}" destId="{7F21A690-F1F7-4C3E-9916-E2141A3C8252}" srcOrd="0" destOrd="0" presId="urn:microsoft.com/office/officeart/2005/8/layout/vList2"/>
    <dgm:cxn modelId="{4C56373C-B862-47BE-B390-438E9DC0173B}" type="presParOf" srcId="{89C2C87D-B928-4979-B698-44C60A4984EA}" destId="{995D4F69-DDB3-44CF-B471-FDC20047F8D9}" srcOrd="1" destOrd="0" presId="urn:microsoft.com/office/officeart/2005/8/layout/vList2"/>
    <dgm:cxn modelId="{BBA8EC72-E6E3-452A-B0E5-34AB65702773}" type="presParOf" srcId="{89C2C87D-B928-4979-B698-44C60A4984EA}" destId="{988747F9-8A92-4172-9C5A-9E39347A8580}" srcOrd="2" destOrd="0" presId="urn:microsoft.com/office/officeart/2005/8/layout/vList2"/>
    <dgm:cxn modelId="{4A968D0E-5FA4-4C3D-B678-F48FD0B15F17}" type="presParOf" srcId="{89C2C87D-B928-4979-B698-44C60A4984EA}" destId="{0AD98118-DB72-4C53-90A2-A452D53C4DFB}" srcOrd="3" destOrd="0" presId="urn:microsoft.com/office/officeart/2005/8/layout/vList2"/>
    <dgm:cxn modelId="{A9D1B3A7-7347-4589-9714-0ECFA100C511}" type="presParOf" srcId="{89C2C87D-B928-4979-B698-44C60A4984EA}" destId="{534B9DC8-2696-4FF4-ACD1-82A1E0B6C3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2BBD1-A75C-4340-9C03-71BE33809527}">
      <dsp:nvSpPr>
        <dsp:cNvPr id="0" name=""/>
        <dsp:cNvSpPr/>
      </dsp:nvSpPr>
      <dsp:spPr>
        <a:xfrm rot="5400000">
          <a:off x="6100752" y="-3014302"/>
          <a:ext cx="1039489" cy="74067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社群文化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圈子；詹金斯，文化融合理论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媒介融合、参与式文化、集体智慧；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青年亚文化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——《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魔道祖师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》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原著小说、同人文、广播剧、漫画、网络动画、同人音乐、网剧、网络电影、手机游戏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粉丝经济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商业化，从粉丝文化到大众文化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男色消费与小鲜肉文化</a:t>
          </a:r>
          <a:r>
            <a:rPr lang="en-US" altLang="zh-CN" sz="1300" kern="12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300" kern="1200" dirty="0">
              <a:latin typeface="KaiTi" panose="02010609060101010101" pitchFamily="49" charset="-122"/>
              <a:ea typeface="KaiTi" panose="02010609060101010101" pitchFamily="49" charset="-122"/>
            </a:rPr>
            <a:t>魔道祖师、陈情令观众的心理探究；福柯，乌托邦与异托邦</a:t>
          </a:r>
        </a:p>
      </dsp:txBody>
      <dsp:txXfrm rot="-5400000">
        <a:off x="2917107" y="220087"/>
        <a:ext cx="7356036" cy="938001"/>
      </dsp:txXfrm>
    </dsp:sp>
    <dsp:sp modelId="{001BBB1B-B383-4CBC-8F65-8DC56AEC56CC}">
      <dsp:nvSpPr>
        <dsp:cNvPr id="0" name=""/>
        <dsp:cNvSpPr/>
      </dsp:nvSpPr>
      <dsp:spPr>
        <a:xfrm>
          <a:off x="952" y="2081"/>
          <a:ext cx="2916154" cy="13740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KaiTi" panose="02010609060101010101" pitchFamily="49" charset="-122"/>
              <a:ea typeface="KaiTi" panose="02010609060101010101" pitchFamily="49" charset="-122"/>
            </a:rPr>
            <a:t>文献调查法</a:t>
          </a:r>
        </a:p>
      </dsp:txBody>
      <dsp:txXfrm>
        <a:off x="68026" y="69155"/>
        <a:ext cx="2782006" cy="1239864"/>
      </dsp:txXfrm>
    </dsp:sp>
    <dsp:sp modelId="{DB43C91E-AC33-4479-948F-B81F6DA60C3E}">
      <dsp:nvSpPr>
        <dsp:cNvPr id="0" name=""/>
        <dsp:cNvSpPr/>
      </dsp:nvSpPr>
      <dsp:spPr>
        <a:xfrm rot="5400000">
          <a:off x="6045947" y="-1597101"/>
          <a:ext cx="1099209" cy="7457805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问卷网，自制问卷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《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耽美改编网剧“陈情令”赢得“粉丝”的原因研究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——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文化圈子篇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》</a:t>
          </a:r>
          <a:endParaRPr lang="zh-CN" altLang="en-US" sz="1400" kern="1200" dirty="0">
            <a:latin typeface="KaiTi" panose="02010609060101010101" pitchFamily="49" charset="-122"/>
            <a:ea typeface="KaiTi" panose="02010609060101010101" pitchFamily="49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推送，这个夏天，她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/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他们都在兴奋些什么？（感谢赵伟翔！）“天子笑”分你一坛，可否带我去寻云梦故人？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微信朋友圈，微信群，微博（陈情令泰国演唱会当天），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群</a:t>
          </a:r>
        </a:p>
      </dsp:txBody>
      <dsp:txXfrm rot="-5400000">
        <a:off x="2866650" y="1635855"/>
        <a:ext cx="7404146" cy="991891"/>
      </dsp:txXfrm>
    </dsp:sp>
    <dsp:sp modelId="{C34EF127-6E03-48A4-81C5-DF314ABD9E0D}">
      <dsp:nvSpPr>
        <dsp:cNvPr id="0" name=""/>
        <dsp:cNvSpPr/>
      </dsp:nvSpPr>
      <dsp:spPr>
        <a:xfrm flipH="1">
          <a:off x="0" y="1444794"/>
          <a:ext cx="2865696" cy="137401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KaiTi" panose="02010609060101010101" pitchFamily="49" charset="-122"/>
              <a:ea typeface="KaiTi" panose="02010609060101010101" pitchFamily="49" charset="-122"/>
            </a:rPr>
            <a:t>问卷法</a:t>
          </a:r>
        </a:p>
      </dsp:txBody>
      <dsp:txXfrm>
        <a:off x="67074" y="1511868"/>
        <a:ext cx="2731548" cy="1239864"/>
      </dsp:txXfrm>
    </dsp:sp>
    <dsp:sp modelId="{9BCE275E-A1BA-4973-9E23-0B847E2F9EF4}">
      <dsp:nvSpPr>
        <dsp:cNvPr id="0" name=""/>
        <dsp:cNvSpPr/>
      </dsp:nvSpPr>
      <dsp:spPr>
        <a:xfrm rot="5400000">
          <a:off x="6062569" y="-143385"/>
          <a:ext cx="1099209" cy="7435799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微博、</a:t>
          </a:r>
          <a:r>
            <a:rPr lang="en-US" sz="1400" kern="1200" dirty="0" err="1">
              <a:latin typeface="KaiTi" panose="02010609060101010101" pitchFamily="49" charset="-122"/>
              <a:ea typeface="KaiTi" panose="02010609060101010101" pitchFamily="49" charset="-122"/>
            </a:rPr>
            <a:t>bilibili</a:t>
          </a:r>
          <a:r>
            <a:rPr 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、知乎、豆瓣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、</a:t>
          </a:r>
          <a:r>
            <a:rPr lang="en-US" altLang="zh-CN" sz="1400" kern="1200" dirty="0" err="1">
              <a:latin typeface="KaiTi" panose="02010609060101010101" pitchFamily="49" charset="-122"/>
              <a:ea typeface="KaiTi" panose="02010609060101010101" pitchFamily="49" charset="-122"/>
            </a:rPr>
            <a:t>lofter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等文化社区潜伏多月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加入魔道祖师、陈情令粉丝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群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9</a:t>
          </a: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个，潜伏观察数月，</a:t>
          </a:r>
          <a:r>
            <a:rPr 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查看</a:t>
          </a:r>
          <a:r>
            <a:rPr 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QQ</a:t>
          </a:r>
          <a:r>
            <a:rPr 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群的聊天记录并参与讨论</a:t>
          </a:r>
          <a:endParaRPr lang="zh-CN" altLang="en-US" sz="1400" kern="1200" dirty="0">
            <a:latin typeface="KaiTi" panose="02010609060101010101" pitchFamily="49" charset="-122"/>
            <a:ea typeface="KaiTi" panose="02010609060101010101" pitchFamily="49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参与线下歌会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KaiTi" panose="02010609060101010101" pitchFamily="49" charset="-122"/>
              <a:ea typeface="KaiTi" panose="02010609060101010101" pitchFamily="49" charset="-122"/>
            </a:rPr>
            <a:t>与周围“看展子、买本子、混圈子”的朋友交流，包括饭圈、游戏圈、二次元、网文圈、古风圈</a:t>
          </a:r>
          <a:r>
            <a:rPr lang="en-US" altLang="zh-CN" sz="1400" kern="1200" dirty="0">
              <a:latin typeface="KaiTi" panose="02010609060101010101" pitchFamily="49" charset="-122"/>
              <a:ea typeface="KaiTi" panose="02010609060101010101" pitchFamily="49" charset="-122"/>
            </a:rPr>
            <a:t>……</a:t>
          </a:r>
          <a:endParaRPr lang="zh-CN" altLang="en-US" sz="14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 rot="-5400000">
        <a:off x="2894275" y="3078568"/>
        <a:ext cx="7382140" cy="991891"/>
      </dsp:txXfrm>
    </dsp:sp>
    <dsp:sp modelId="{08F448B9-A2ED-4832-B0C3-712659CB928A}">
      <dsp:nvSpPr>
        <dsp:cNvPr id="0" name=""/>
        <dsp:cNvSpPr/>
      </dsp:nvSpPr>
      <dsp:spPr>
        <a:xfrm>
          <a:off x="952" y="2887507"/>
          <a:ext cx="2893321" cy="137401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KaiTi" panose="02010609060101010101" pitchFamily="49" charset="-122"/>
              <a:ea typeface="KaiTi" panose="02010609060101010101" pitchFamily="49" charset="-122"/>
            </a:rPr>
            <a:t>民族志调查法（实地观察法）</a:t>
          </a:r>
        </a:p>
      </dsp:txBody>
      <dsp:txXfrm>
        <a:off x="68026" y="2954581"/>
        <a:ext cx="2759173" cy="1239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1A690-F1F7-4C3E-9916-E2141A3C8252}">
      <dsp:nvSpPr>
        <dsp:cNvPr id="0" name=""/>
        <dsp:cNvSpPr/>
      </dsp:nvSpPr>
      <dsp:spPr>
        <a:xfrm>
          <a:off x="0" y="617"/>
          <a:ext cx="10515600" cy="14407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KaiTi" panose="02010609060101010101" pitchFamily="49" charset="-122"/>
              <a:ea typeface="KaiTi" panose="02010609060101010101" pitchFamily="49" charset="-122"/>
            </a:rPr>
            <a:t>文化改编最好由社群内部的文化资本来完成。各个社群都在自己的专业领域对其他社群文化进行加工、重新定义，即可合理内化外部社群文化，达到联动的效果。</a:t>
          </a:r>
        </a:p>
      </dsp:txBody>
      <dsp:txXfrm>
        <a:off x="70332" y="70949"/>
        <a:ext cx="10374936" cy="1300098"/>
      </dsp:txXfrm>
    </dsp:sp>
    <dsp:sp modelId="{988747F9-8A92-4172-9C5A-9E39347A8580}">
      <dsp:nvSpPr>
        <dsp:cNvPr id="0" name=""/>
        <dsp:cNvSpPr/>
      </dsp:nvSpPr>
      <dsp:spPr>
        <a:xfrm>
          <a:off x="0" y="1455287"/>
          <a:ext cx="10515600" cy="14407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KaiTi" panose="02010609060101010101" pitchFamily="49" charset="-122"/>
              <a:ea typeface="KaiTi" panose="02010609060101010101" pitchFamily="49" charset="-122"/>
            </a:rPr>
            <a:t>粉丝文化向大众文化转变的过程，是与其他文化资本不断叠加、去粗取精，并在资本的作用下获得边缘市场认同的过程。</a:t>
          </a:r>
        </a:p>
      </dsp:txBody>
      <dsp:txXfrm>
        <a:off x="70332" y="1525619"/>
        <a:ext cx="10374936" cy="1300098"/>
      </dsp:txXfrm>
    </dsp:sp>
    <dsp:sp modelId="{534B9DC8-2696-4FF4-ACD1-82A1E0B6C35F}">
      <dsp:nvSpPr>
        <dsp:cNvPr id="0" name=""/>
        <dsp:cNvSpPr/>
      </dsp:nvSpPr>
      <dsp:spPr>
        <a:xfrm>
          <a:off x="0" y="2909958"/>
          <a:ext cx="10515600" cy="14407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当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社群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成员感受到外部文化资本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侵犯自己对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经典作品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的想象时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，会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产生的反抗、抵制的表现。这种现象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一般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出现在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社群文化交流、融合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的早期，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此时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“生产方”与“用户”间还未形成互信机制与共同接受的合作机制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。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而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在</a:t>
          </a:r>
          <a:r>
            <a:rPr lang="en-US" alt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web2.0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发展成熟的今天，处于源头的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社群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，其成员的态度往往能决定衍生作品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资本方</a:t>
          </a:r>
          <a:r>
            <a:rPr lang="zh-CN" altLang="en-US" sz="2000" kern="1200" dirty="0">
              <a:latin typeface="KaiTi" panose="02010609060101010101" pitchFamily="49" charset="-122"/>
              <a:ea typeface="KaiTi" panose="02010609060101010101" pitchFamily="49" charset="-122"/>
            </a:rPr>
            <a:t>的行为</a:t>
          </a:r>
          <a:r>
            <a:rPr lang="zh-CN" sz="2000" kern="1200" dirty="0">
              <a:latin typeface="KaiTi" panose="02010609060101010101" pitchFamily="49" charset="-122"/>
              <a:ea typeface="KaiTi" panose="02010609060101010101" pitchFamily="49" charset="-122"/>
            </a:rPr>
            <a:t>。</a:t>
          </a:r>
          <a:endParaRPr lang="zh-CN" altLang="en-US" sz="20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70332" y="2980290"/>
        <a:ext cx="10374936" cy="1300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B42DF-0AE5-4945-9AB0-B59AE7D02EB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0DC60-14F4-4BEF-BFB4-77094404C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4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DC60-14F4-4BEF-BFB4-77094404CE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0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DC60-14F4-4BEF-BFB4-77094404CE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5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FCC1-83E0-48E2-B907-40D8862A3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7040-BD83-4E15-BFEA-54C694EF3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9074-A177-4C6F-BED6-247F7C78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F473-10C7-414A-8E62-171A8D13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7057-4151-45DD-8AEA-E6FB63E6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EF1C-C3EE-41FC-BA50-85690CDB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00928-B143-4183-9C3A-151FF9C5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C741-81CE-44AF-A6FB-749EFA95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7AA2-ABF9-4FD0-867E-58B8049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2B9E-A5B2-42AF-ADB9-1D6F913E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66533-0722-46E1-B3D8-98A0F8E56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C9317-5D3B-488B-910A-7620E261C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90FB-AB5E-4426-9FCE-F6A56882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F855-C267-40F8-8251-A3E800AE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70C6-A8C6-4124-94F3-799C52B0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7355-A709-4782-AE23-5B158605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8900-3B39-496F-B81C-23997646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2F79-8E5C-4253-A4BC-E8FD9CA3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DF76-F12A-4B13-BDA6-A9586B15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1B9C-5D57-4B5E-8368-A7A5A973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822-3515-4671-BC23-A34EA31C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A0460-3280-4139-AEC4-A3CD3D99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F085-2365-44C5-844F-1C657706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3B9B-2E6D-4A12-8DC8-1985F3A0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E27B-0725-4627-87FD-5B9B77F0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632-573B-4141-8968-8E374A9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4583-94E5-4373-A5EC-A6EB63A2B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260BF-59A5-46B0-9A5D-7A780309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38F0-B9A3-4BED-B4C8-79784D5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280F-C6E6-444E-B2EF-C4AA1BA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DAC6-B9B6-41CA-9A27-B99D8A31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5AF3-D802-4F26-BEEA-00B0275A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9DD6-C0AB-420A-A0FB-2CEFD29E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52F52-3531-4B6D-B65B-6E1BFB91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DEC7-E468-4474-A6AE-7DAA33CD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AA17C-F32C-4572-9713-2042F1B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61EEB-ABAF-484D-AE15-DF445C9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A3FE-95F8-4180-8E50-0A0ADFD3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E024F-1FCB-47AF-A977-4E384CE6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3C15-18A6-483D-9C04-F02BF30D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B0357-F939-4EB1-BAC0-C57A3F7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D8454-0402-46CF-86BB-76BFC20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C8869-7426-4711-851D-1C8B825F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C3803-C6C9-4A28-A931-F898C265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F5D2-FF20-465B-A6F1-55B74C1D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47AD-FE4F-4D9D-9DDD-48F9729A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A9B-5467-4E4C-8D36-D8A9F3E0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879B-6CE8-4BAF-A172-7D430239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E31C-6416-4953-AE10-81C680AB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D5E0E-EA67-4735-8E8D-72E5A5DB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9693-9685-489D-BC28-F2ECD468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9427-BE5F-466F-80DE-2A9CD05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E42B-B054-4490-BECF-8317737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5B7C4-A5D2-486A-AA2D-089451A04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ACF9-8D49-4870-BE04-18ED8EDC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F49C-2501-412D-8245-88B3EB9E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0BFD-ADD1-4040-847E-1F0395C3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FE28-1260-4627-B1FE-D0278A3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04FE3-4FBD-4DA4-B218-24C56737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7049-40E1-47F9-A375-2C71CC8F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5F06-C7B1-435D-B8BF-AC06E293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D58C-4243-440D-AB5E-258449B93A0D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1F84-CDFE-41A2-A127-7A964FFC5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CDC8-E1D3-41AE-B0B6-6CAF6555F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D240-C8DF-4152-B99D-19E3F32C5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65C-6508-4C6F-AB2C-A7770D535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40B27-1D58-4617-8307-966698F2D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5EDF3D-E0AD-4165-BD4F-B4F3DA32C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68" y="105785"/>
            <a:ext cx="3342332" cy="459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31187-0156-4DF7-8847-DCC5F5440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77" y="4359231"/>
            <a:ext cx="4686064" cy="2635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A033E-1AB7-4AD2-9372-5BED149E6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572"/>
            <a:ext cx="4219184" cy="2635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3070A-E3D7-4BF9-9B49-B4DAF0CD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3" y="0"/>
            <a:ext cx="5480473" cy="3836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1F562-6340-4D12-B6A2-43ABE4DD7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58" y="300820"/>
            <a:ext cx="3581053" cy="27305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1D0AEE-0A99-4D73-9BAF-F5C4735FD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580369"/>
            <a:ext cx="2681955" cy="3021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8C67A5-D42B-449B-A008-688A1D687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25" y="4280690"/>
            <a:ext cx="2014828" cy="32559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7EEEE2-6C13-430D-AE54-6D3D31B14D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96" y="4348572"/>
            <a:ext cx="2570903" cy="25709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F12FD1-E0E0-48C1-AE8C-24C235E22753}"/>
              </a:ext>
            </a:extLst>
          </p:cNvPr>
          <p:cNvSpPr/>
          <p:nvPr/>
        </p:nvSpPr>
        <p:spPr>
          <a:xfrm>
            <a:off x="0" y="2632548"/>
            <a:ext cx="12192000" cy="172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社群联动如何制造“爆款”和“经典”</a:t>
            </a:r>
            <a:endParaRPr lang="en-US" altLang="zh-CN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以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魔道祖师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陈情令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的改编为例</a:t>
            </a:r>
          </a:p>
        </p:txBody>
      </p:sp>
    </p:spTree>
    <p:extLst>
      <p:ext uri="{BB962C8B-B14F-4D97-AF65-F5344CB8AC3E}">
        <p14:creationId xmlns:p14="http://schemas.microsoft.com/office/powerpoint/2010/main" val="130564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B31F-5A57-4F3F-A9BC-4C0F00B8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研究过程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83A556-EB29-4DBD-AC22-90E43324D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20181"/>
              </p:ext>
            </p:extLst>
          </p:nvPr>
        </p:nvGraphicFramePr>
        <p:xfrm>
          <a:off x="930486" y="1825625"/>
          <a:ext cx="10331027" cy="426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D1E2C5-4DB8-4027-9F56-947B8755D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20" y="144422"/>
            <a:ext cx="2347445" cy="6235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3D1EB-3B98-4CFB-9819-B3E436CC5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09" y="274980"/>
            <a:ext cx="2189869" cy="6308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353D42-A288-4823-ADE5-BD94F44D2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7" y="800999"/>
            <a:ext cx="2269788" cy="474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F1F182-DC7E-45BB-812B-0BE5CE7977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00" y="2330028"/>
            <a:ext cx="3040734" cy="22242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D95858-43E3-49CD-B883-22138FF92B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00" y="35399"/>
            <a:ext cx="3040734" cy="22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D843-CFC4-4B4A-87D9-57C1AA3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研究发现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FF161-CE5B-48EC-8E97-192B37509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118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65C-6508-4C6F-AB2C-A7770D535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40B27-1D58-4617-8307-966698F2D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5EDF3D-E0AD-4165-BD4F-B4F3DA32C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68" y="105785"/>
            <a:ext cx="3342332" cy="459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31187-0156-4DF7-8847-DCC5F5440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77" y="4359231"/>
            <a:ext cx="4686064" cy="2635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A033E-1AB7-4AD2-9372-5BED149E6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572"/>
            <a:ext cx="4219184" cy="2635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3070A-E3D7-4BF9-9B49-B4DAF0CD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3" y="0"/>
            <a:ext cx="5480473" cy="3836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1F562-6340-4D12-B6A2-43ABE4DD7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58" y="300820"/>
            <a:ext cx="3581053" cy="27305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1D0AEE-0A99-4D73-9BAF-F5C4735FD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580369"/>
            <a:ext cx="2681955" cy="3021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8C67A5-D42B-449B-A008-688A1D687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25" y="4280690"/>
            <a:ext cx="2014828" cy="32559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7EEEE2-6C13-430D-AE54-6D3D31B14D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96" y="4348572"/>
            <a:ext cx="2570903" cy="25709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E19862-B64D-48D8-AD29-055BB356E091}"/>
              </a:ext>
            </a:extLst>
          </p:cNvPr>
          <p:cNvSpPr/>
          <p:nvPr/>
        </p:nvSpPr>
        <p:spPr>
          <a:xfrm>
            <a:off x="-1" y="2653294"/>
            <a:ext cx="12192000" cy="172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因为热爱，所有的困难都不是困难！</a:t>
            </a:r>
          </a:p>
        </p:txBody>
      </p:sp>
    </p:spTree>
    <p:extLst>
      <p:ext uri="{BB962C8B-B14F-4D97-AF65-F5344CB8AC3E}">
        <p14:creationId xmlns:p14="http://schemas.microsoft.com/office/powerpoint/2010/main" val="327797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KaiTi</vt:lpstr>
      <vt:lpstr>Arial</vt:lpstr>
      <vt:lpstr>Office Theme</vt:lpstr>
      <vt:lpstr>PowerPoint Presentation</vt:lpstr>
      <vt:lpstr>研究过程</vt:lpstr>
      <vt:lpstr>研究发现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15</cp:revision>
  <dcterms:created xsi:type="dcterms:W3CDTF">2019-11-12T06:05:54Z</dcterms:created>
  <dcterms:modified xsi:type="dcterms:W3CDTF">2019-11-12T08:46:35Z</dcterms:modified>
</cp:coreProperties>
</file>