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02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3.png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Pandas</a:t>
            </a:r>
            <a:br>
              <a:rPr lang="en-US" altLang="zh-CN"/>
            </a:br>
            <a:r>
              <a:rPr lang="zh-CN" altLang="en-US"/>
              <a:t>电影数据分析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51460" y="133985"/>
            <a:ext cx="1085088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对比分析</a:t>
            </a:r>
            <a:r>
              <a:rPr lang="en-US" altLang="zh-CN" sz="3200" dirty="0">
                <a:solidFill>
                  <a:schemeClr val="accent1"/>
                </a:solidFill>
              </a:rPr>
              <a:t>+</a:t>
            </a:r>
            <a:r>
              <a:rPr sz="3200" dirty="0">
                <a:solidFill>
                  <a:schemeClr val="accent1"/>
                </a:solidFill>
              </a:rPr>
              <a:t>趋势分析</a:t>
            </a:r>
            <a:endParaRPr sz="3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143" y="72580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3819525"/>
            <a:ext cx="10688955" cy="3002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" y="819785"/>
            <a:ext cx="10955655" cy="3077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513715"/>
            <a:ext cx="8562340" cy="5687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SQL</a:t>
            </a:r>
            <a:r>
              <a:rPr sz="2400" dirty="0">
                <a:solidFill>
                  <a:schemeClr val="accent1"/>
                </a:solidFill>
              </a:rPr>
              <a:t>的对比： </a:t>
            </a:r>
            <a:r>
              <a:rPr sz="2000" dirty="0">
                <a:solidFill>
                  <a:schemeClr val="accent1"/>
                </a:solidFill>
              </a:rPr>
              <a:t>数据组成形式</a:t>
            </a:r>
            <a:endParaRPr sz="20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007110"/>
            <a:ext cx="5724525" cy="1571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908935"/>
            <a:ext cx="7772400" cy="232410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43205" y="5803900"/>
            <a:ext cx="11332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相比于</a:t>
            </a:r>
            <a:r>
              <a:rPr lang="en-US" altLang="zh-CN"/>
              <a:t>SQL</a:t>
            </a:r>
            <a:r>
              <a:rPr lang="zh-CN" altLang="en-US"/>
              <a:t>数据表，</a:t>
            </a:r>
            <a:r>
              <a:rPr lang="en-US" altLang="zh-CN"/>
              <a:t>DataFrame</a:t>
            </a:r>
            <a:r>
              <a:rPr lang="zh-CN" altLang="en-US"/>
              <a:t>中除了在列方向有数据集的字段信息，在行的方向</a:t>
            </a:r>
            <a:r>
              <a:rPr lang="zh-CN" altLang="en-US"/>
              <a:t>还多了个索引。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需要注意</a:t>
            </a:r>
            <a:r>
              <a:rPr lang="en-US" altLang="zh-CN"/>
              <a:t>SQL</a:t>
            </a:r>
            <a:r>
              <a:rPr lang="zh-CN" altLang="en-US"/>
              <a:t>中的索引与</a:t>
            </a:r>
            <a:r>
              <a:rPr lang="en-US" altLang="zh-CN"/>
              <a:t>DataFrame</a:t>
            </a:r>
            <a:r>
              <a:rPr lang="zh-CN" altLang="en-US"/>
              <a:t>中索引的区别。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977265" y="1772920"/>
            <a:ext cx="8110220" cy="1550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6645" y="1888490"/>
            <a:ext cx="80670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zh-CN" altLang="en-US"/>
              <a:t> tagline, vote_average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zh-CN" altLang="en-US"/>
              <a:t> movies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  <a:r>
              <a:rPr lang="zh-CN" altLang="en-US"/>
              <a:t> vote_average&lt;=8.5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zh-CN" altLang="en-US"/>
              <a:t>  vote_average&gt;8.0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zh-CN" altLang="en-US"/>
              <a:t> tagline!=</a:t>
            </a:r>
            <a:r>
              <a:rPr lang="zh-CN" altLang="en-US">
                <a:solidFill>
                  <a:srgbClr val="FF0000"/>
                </a:solidFill>
              </a:rPr>
              <a:t>'missing'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BY</a:t>
            </a:r>
            <a:r>
              <a:rPr lang="zh-CN" altLang="en-US"/>
              <a:t> vote_average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</a:t>
            </a:r>
            <a:r>
              <a:rPr lang="zh-CN" altLang="en-US"/>
              <a:t>,tagline 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7265" y="3798570"/>
            <a:ext cx="9442450" cy="1154430"/>
            <a:chOff x="1912" y="5179"/>
            <a:chExt cx="14870" cy="1818"/>
          </a:xfrm>
        </p:grpSpPr>
        <p:sp>
          <p:nvSpPr>
            <p:cNvPr id="9" name="圆角矩形 8"/>
            <p:cNvSpPr/>
            <p:nvPr/>
          </p:nvSpPr>
          <p:spPr>
            <a:xfrm>
              <a:off x="1912" y="5179"/>
              <a:ext cx="14721" cy="18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12" y="5327"/>
              <a:ext cx="14871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dataset[[</a:t>
              </a:r>
              <a:r>
                <a:rPr lang="zh-CN" altLang="en-US">
                  <a:solidFill>
                    <a:schemeClr val="accent6"/>
                  </a:solidFill>
                </a:rPr>
                <a:t>'tagline'</a:t>
              </a:r>
              <a:r>
                <a:rPr lang="zh-CN" altLang="en-US"/>
                <a:t>,</a:t>
              </a:r>
              <a:r>
                <a:rPr lang="zh-CN" altLang="en-US">
                  <a:solidFill>
                    <a:schemeClr val="accent6"/>
                  </a:solidFill>
                </a:rPr>
                <a:t>'vote_average'</a:t>
              </a:r>
              <a:r>
                <a:rPr lang="zh-CN" altLang="en-US"/>
                <a:t>]]</a:t>
              </a:r>
              <a:endParaRPr lang="zh-CN" altLang="en-US"/>
            </a:p>
            <a:p>
              <a:r>
                <a:rPr lang="zh-CN" altLang="en-US"/>
                <a:t>[(dataset[</a:t>
              </a:r>
              <a:r>
                <a:rPr lang="zh-CN" altLang="en-US">
                  <a:solidFill>
                    <a:schemeClr val="accent6"/>
                  </a:solidFill>
                </a:rPr>
                <a:t>'vote_average'</a:t>
              </a:r>
              <a:r>
                <a:rPr lang="zh-CN" altLang="en-US"/>
                <a:t>]&gt;</a:t>
              </a:r>
              <a:r>
                <a:rPr lang="zh-CN" altLang="en-US">
                  <a:solidFill>
                    <a:schemeClr val="accent2"/>
                  </a:solidFill>
                </a:rPr>
                <a:t>8.0</a:t>
              </a:r>
              <a:r>
                <a:rPr lang="zh-CN" altLang="en-US"/>
                <a:t>)&amp;(dataset[</a:t>
              </a:r>
              <a:r>
                <a:rPr lang="zh-CN" altLang="en-US">
                  <a:solidFill>
                    <a:schemeClr val="accent6"/>
                  </a:solidFill>
                </a:rPr>
                <a:t>'vote_average'</a:t>
              </a:r>
              <a:r>
                <a:rPr lang="zh-CN" altLang="en-US"/>
                <a:t>]&lt;</a:t>
              </a:r>
              <a:r>
                <a:rPr lang="zh-CN" altLang="en-US">
                  <a:solidFill>
                    <a:schemeClr val="accent2"/>
                  </a:solidFill>
                </a:rPr>
                <a:t>8.5</a:t>
              </a:r>
              <a:r>
                <a:rPr lang="zh-CN" altLang="en-US"/>
                <a:t>)&amp;(dataset[</a:t>
              </a:r>
              <a:r>
                <a:rPr lang="zh-CN" altLang="en-US">
                  <a:solidFill>
                    <a:schemeClr val="accent6"/>
                  </a:solidFill>
                </a:rPr>
                <a:t>'tagline'</a:t>
              </a:r>
              <a:r>
                <a:rPr lang="zh-CN" altLang="en-US"/>
                <a:t>]!=</a:t>
              </a:r>
              <a:r>
                <a:rPr lang="zh-CN" altLang="en-US">
                  <a:solidFill>
                    <a:schemeClr val="accent6"/>
                  </a:solidFill>
                </a:rPr>
                <a:t>'missing'</a:t>
              </a:r>
              <a:r>
                <a:rPr lang="zh-CN" altLang="en-US"/>
                <a:t>)]</a:t>
              </a:r>
              <a:endParaRPr lang="zh-CN" altLang="en-US"/>
            </a:p>
            <a:p>
              <a:r>
                <a:rPr lang="zh-CN" altLang="en-US"/>
                <a:t>.sort_values([</a:t>
              </a:r>
              <a:r>
                <a:rPr lang="zh-CN" altLang="en-US">
                  <a:solidFill>
                    <a:schemeClr val="accent6"/>
                  </a:solidFill>
                </a:rPr>
                <a:t>'vote_average'，</a:t>
              </a:r>
              <a:r>
                <a:rPr lang="en-US" altLang="zh-CN">
                  <a:solidFill>
                    <a:schemeClr val="accent6"/>
                  </a:solidFill>
                </a:rPr>
                <a:t>'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tagline</a:t>
              </a:r>
              <a:r>
                <a:rPr lang="en-US" altLang="zh-CN">
                  <a:solidFill>
                    <a:schemeClr val="accent6"/>
                  </a:solidFill>
                </a:rPr>
                <a:t>'</a:t>
              </a:r>
              <a:r>
                <a:rPr lang="zh-CN" altLang="en-US"/>
                <a:t>],ascending=</a:t>
              </a:r>
              <a:r>
                <a:rPr lang="zh-CN" altLang="en-US">
                  <a:solidFill>
                    <a:srgbClr val="FF0000"/>
                  </a:solidFill>
                </a:rPr>
                <a:t>False</a:t>
              </a:r>
              <a:r>
                <a:rPr lang="zh-CN" altLang="en-US"/>
                <a:t>)</a:t>
              </a:r>
              <a:endParaRPr lang="zh-CN" altLang="en-US"/>
            </a:p>
          </p:txBody>
        </p:sp>
      </p:grpSp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SQL</a:t>
            </a:r>
            <a:r>
              <a:rPr sz="2400" dirty="0">
                <a:solidFill>
                  <a:schemeClr val="accent1"/>
                </a:solidFill>
              </a:rPr>
              <a:t>的对比：</a:t>
            </a:r>
            <a:r>
              <a:rPr sz="2000" dirty="0">
                <a:solidFill>
                  <a:schemeClr val="accent1"/>
                </a:solidFill>
              </a:rPr>
              <a:t>排序</a:t>
            </a:r>
            <a:endParaRPr sz="2000" dirty="0">
              <a:solidFill>
                <a:schemeClr val="accent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2320" y="5087620"/>
            <a:ext cx="89687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1.pandas</a:t>
            </a:r>
            <a:r>
              <a:rPr lang="zh-CN" altLang="en-US"/>
              <a:t>通过布尔索引完成</a:t>
            </a:r>
            <a:r>
              <a:rPr lang="en-US" altLang="zh-CN"/>
              <a:t>SQL</a:t>
            </a:r>
            <a:r>
              <a:rPr lang="zh-CN" altLang="en-US"/>
              <a:t>条件查询类似的功能；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二次排序：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ORDER BY </a:t>
            </a:r>
            <a:r>
              <a:rPr lang="zh-CN" altLang="en-US">
                <a:sym typeface="+mn-ea"/>
              </a:rPr>
              <a:t>vote_average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DESC</a:t>
            </a:r>
            <a:r>
              <a:rPr lang="zh-CN" altLang="en-US">
                <a:sym typeface="+mn-ea"/>
              </a:rPr>
              <a:t>,tagline 先对</a:t>
            </a:r>
            <a:r>
              <a:rPr lang="zh-CN" altLang="en-US">
                <a:sym typeface="+mn-ea"/>
              </a:rPr>
              <a:t>vote_average字段中的数值进行倒叙排序，然后在vote_average数值相等时，对tagline中记录进行字典正序排序。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3745" y="1032510"/>
            <a:ext cx="597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需求：求电影评分在</a:t>
            </a:r>
            <a:r>
              <a:rPr lang="en-US" altLang="zh-CN"/>
              <a:t>8~8.5</a:t>
            </a:r>
            <a:r>
              <a:rPr lang="zh-CN" altLang="en-US"/>
              <a:t>的电影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939800" y="1878330"/>
            <a:ext cx="9244330" cy="1018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800" y="1878330"/>
            <a:ext cx="96659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zh-CN" altLang="en-US"/>
              <a:t> *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(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zh-CN" altLang="en-US"/>
              <a:t> release_year , count(*) number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zh-CN" altLang="en-US"/>
              <a:t> movies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BY </a:t>
            </a:r>
            <a:r>
              <a:rPr lang="zh-CN" altLang="en-US"/>
              <a:t>  release_year ) a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BY</a:t>
            </a:r>
            <a:r>
              <a:rPr lang="zh-CN" altLang="en-US"/>
              <a:t> number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 LIMIT </a:t>
            </a:r>
            <a:r>
              <a:rPr lang="zh-CN" altLang="en-US">
                <a:solidFill>
                  <a:schemeClr val="accent6"/>
                </a:solidFill>
              </a:rPr>
              <a:t>10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53465" y="3529330"/>
            <a:ext cx="8311515" cy="823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3465" y="3594735"/>
            <a:ext cx="8312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dataset[[</a:t>
            </a:r>
            <a:r>
              <a:rPr lang="zh-CN" altLang="en-US">
                <a:solidFill>
                  <a:schemeClr val="accent6"/>
                </a:solidFill>
              </a:rPr>
              <a:t>'release_year'</a:t>
            </a:r>
            <a:r>
              <a:rPr lang="zh-CN" altLang="en-US"/>
              <a:t>]].groupby(</a:t>
            </a:r>
            <a:r>
              <a:rPr lang="zh-CN" altLang="en-US">
                <a:solidFill>
                  <a:schemeClr val="accent6"/>
                </a:solidFill>
              </a:rPr>
              <a:t>'release_year'</a:t>
            </a:r>
            <a:r>
              <a:rPr lang="zh-CN" altLang="en-US"/>
              <a:t>).size().reset_index().rename(columns={</a:t>
            </a:r>
            <a:r>
              <a:rPr lang="zh-CN" altLang="en-US">
                <a:solidFill>
                  <a:srgbClr val="FF0000"/>
                </a:solidFill>
              </a:rPr>
              <a:t>0</a:t>
            </a:r>
            <a:r>
              <a:rPr lang="zh-CN" altLang="en-US"/>
              <a:t>:</a:t>
            </a:r>
            <a:r>
              <a:rPr lang="zh-CN" altLang="en-US">
                <a:solidFill>
                  <a:schemeClr val="accent6"/>
                </a:solidFill>
              </a:rPr>
              <a:t>'number'</a:t>
            </a:r>
            <a:r>
              <a:rPr lang="zh-CN" altLang="en-US"/>
              <a:t>}).sort_values(</a:t>
            </a:r>
            <a:r>
              <a:rPr lang="zh-CN" altLang="en-US">
                <a:solidFill>
                  <a:schemeClr val="accent6"/>
                </a:solidFill>
              </a:rPr>
              <a:t>'number'</a:t>
            </a:r>
            <a:r>
              <a:rPr lang="zh-CN" altLang="en-US"/>
              <a:t>,ascending=</a:t>
            </a:r>
            <a:r>
              <a:rPr lang="zh-CN" altLang="en-US">
                <a:solidFill>
                  <a:schemeClr val="accent2"/>
                </a:solidFill>
              </a:rPr>
              <a:t>False</a:t>
            </a:r>
            <a:r>
              <a:rPr lang="zh-CN" altLang="en-US"/>
              <a:t>).head(</a:t>
            </a:r>
            <a:r>
              <a:rPr lang="zh-CN" altLang="en-US">
                <a:solidFill>
                  <a:srgbClr val="FF0000"/>
                </a:solidFill>
              </a:rPr>
              <a:t>10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SQL</a:t>
            </a:r>
            <a:r>
              <a:rPr sz="2400" dirty="0">
                <a:solidFill>
                  <a:schemeClr val="accent1"/>
                </a:solidFill>
              </a:rPr>
              <a:t>的对比：</a:t>
            </a:r>
            <a:r>
              <a:rPr sz="2000" dirty="0">
                <a:solidFill>
                  <a:schemeClr val="accent1"/>
                </a:solidFill>
              </a:rPr>
              <a:t>分组</a:t>
            </a:r>
            <a:endParaRPr sz="20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3480" y="5039995"/>
            <a:ext cx="8070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分组之后一般聚合操作，常见的聚合操作有： </a:t>
            </a:r>
            <a:r>
              <a:rPr lang="en-US" altLang="zh-CN"/>
              <a:t>min  max  avg  count sum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2.count</a:t>
            </a:r>
            <a:r>
              <a:rPr lang="zh-CN" altLang="en-US"/>
              <a:t>和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53745" y="1032510"/>
            <a:ext cx="597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需求：求电影发行数量最多的十个年份以及对应的</a:t>
            </a:r>
            <a:r>
              <a:rPr lang="zh-CN" altLang="en-US"/>
              <a:t>发行量。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SQL</a:t>
            </a:r>
            <a:r>
              <a:rPr sz="2400" dirty="0">
                <a:solidFill>
                  <a:schemeClr val="accent1"/>
                </a:solidFill>
              </a:rPr>
              <a:t>的对比 </a:t>
            </a:r>
            <a:r>
              <a:rPr lang="en-US" altLang="zh-CN" sz="2400" dirty="0">
                <a:solidFill>
                  <a:schemeClr val="accent1"/>
                </a:solidFill>
              </a:rPr>
              <a:t>: </a:t>
            </a:r>
            <a:r>
              <a:rPr sz="2400" dirty="0">
                <a:solidFill>
                  <a:schemeClr val="accent1"/>
                </a:solidFill>
              </a:rPr>
              <a:t>分组</a:t>
            </a:r>
            <a:r>
              <a:rPr lang="en-US" altLang="zh-CN" sz="2400" dirty="0">
                <a:solidFill>
                  <a:schemeClr val="accent1"/>
                </a:solidFill>
              </a:rPr>
              <a:t>topN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2715" y="5701665"/>
            <a:ext cx="11681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SQL</a:t>
            </a:r>
            <a:r>
              <a:rPr lang="zh-CN" altLang="en-US"/>
              <a:t>中通过</a:t>
            </a:r>
            <a:r>
              <a:rPr lang="zh-CN" altLang="en-US">
                <a:solidFill>
                  <a:schemeClr val="accent5"/>
                </a:solidFill>
              </a:rPr>
              <a:t>ROW_NUMBER</a:t>
            </a:r>
            <a:r>
              <a:rPr lang="zh-CN" altLang="en-US"/>
              <a:t>() </a:t>
            </a:r>
            <a:r>
              <a:rPr lang="zh-CN" altLang="en-US">
                <a:solidFill>
                  <a:schemeClr val="accent5"/>
                </a:solidFill>
              </a:rPr>
              <a:t>OVER</a:t>
            </a:r>
            <a:r>
              <a:rPr lang="zh-CN" altLang="en-US"/>
              <a:t>(</a:t>
            </a:r>
            <a:r>
              <a:rPr lang="zh-CN" altLang="en-US">
                <a:solidFill>
                  <a:schemeClr val="accent5"/>
                </a:solidFill>
              </a:rPr>
              <a:t>PARTITION BY</a:t>
            </a:r>
            <a:r>
              <a:rPr lang="zh-CN" altLang="en-US"/>
              <a:t> </a:t>
            </a:r>
            <a:r>
              <a:rPr lang="en-US" altLang="zh-CN"/>
              <a:t>fields1</a:t>
            </a:r>
            <a:r>
              <a:rPr lang="zh-CN" altLang="en-US"/>
              <a:t> </a:t>
            </a:r>
            <a:r>
              <a:rPr lang="zh-CN" altLang="en-US">
                <a:solidFill>
                  <a:schemeClr val="accent5"/>
                </a:solidFill>
              </a:rPr>
              <a:t>ORDER BY</a:t>
            </a:r>
            <a:r>
              <a:rPr lang="zh-CN" altLang="en-US"/>
              <a:t> </a:t>
            </a:r>
            <a:r>
              <a:rPr lang="en-US" altLang="zh-CN">
                <a:sym typeface="+mn-ea"/>
              </a:rPr>
              <a:t>fields2</a:t>
            </a:r>
            <a:r>
              <a:rPr lang="zh-CN" altLang="en-US"/>
              <a:t> </a:t>
            </a:r>
            <a:r>
              <a:rPr lang="zh-CN" altLang="en-US">
                <a:solidFill>
                  <a:schemeClr val="accent5"/>
                </a:solidFill>
              </a:rPr>
              <a:t>DESC</a:t>
            </a:r>
            <a:r>
              <a:rPr lang="zh-CN" altLang="en-US"/>
              <a:t>)方法</a:t>
            </a:r>
            <a:r>
              <a:rPr lang="zh-CN" altLang="en-US"/>
              <a:t>解决分组</a:t>
            </a:r>
            <a:r>
              <a:rPr lang="en-US" altLang="zh-CN"/>
              <a:t>topN</a:t>
            </a:r>
            <a:r>
              <a:rPr lang="zh-CN" altLang="en-US"/>
              <a:t>问题。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6870" y="994410"/>
            <a:ext cx="597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需求：求</a:t>
            </a:r>
            <a:r>
              <a:rPr lang="en-US" altLang="zh-CN"/>
              <a:t>13</a:t>
            </a:r>
            <a:r>
              <a:rPr lang="zh-CN" altLang="en-US"/>
              <a:t>年到</a:t>
            </a:r>
            <a:r>
              <a:rPr lang="en-US" altLang="zh-CN"/>
              <a:t>15</a:t>
            </a:r>
            <a:r>
              <a:rPr lang="zh-CN" altLang="en-US"/>
              <a:t>年每年最高票房的三部</a:t>
            </a:r>
            <a:r>
              <a:rPr lang="zh-CN" altLang="en-US"/>
              <a:t>电影。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4350" y="1737995"/>
            <a:ext cx="6466840" cy="2030095"/>
            <a:chOff x="1792" y="2767"/>
            <a:chExt cx="10184" cy="3197"/>
          </a:xfrm>
        </p:grpSpPr>
        <p:sp>
          <p:nvSpPr>
            <p:cNvPr id="8" name="圆角矩形 7"/>
            <p:cNvSpPr/>
            <p:nvPr/>
          </p:nvSpPr>
          <p:spPr>
            <a:xfrm>
              <a:off x="1792" y="2768"/>
              <a:ext cx="10184" cy="31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48" y="2767"/>
              <a:ext cx="9819" cy="31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SELECT </a:t>
              </a:r>
              <a:r>
                <a:rPr lang="zh-CN" altLang="en-US"/>
                <a:t>a.release_year,a.tagline ,a.revenue_adj</a:t>
              </a:r>
              <a:endParaRPr lang="zh-CN" altLang="en-US"/>
            </a:p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FROM</a:t>
              </a:r>
              <a:r>
                <a:rPr lang="zh-CN" altLang="en-US"/>
                <a:t>(</a:t>
              </a:r>
              <a:endParaRPr lang="zh-CN" altLang="en-US"/>
            </a:p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SELECT</a:t>
              </a:r>
              <a:r>
                <a:rPr lang="zh-CN" altLang="en-US"/>
                <a:t>  m.*,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ROW_NUMBER</a:t>
              </a:r>
              <a:r>
                <a:rPr lang="zh-CN" altLang="en-US"/>
                <a:t>()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OVER</a:t>
              </a:r>
              <a:r>
                <a:rPr lang="zh-CN" altLang="en-US"/>
                <a:t>(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PARTITION</a:t>
              </a:r>
              <a:r>
                <a:rPr lang="zh-CN" altLang="en-US"/>
                <a:t> BY release_year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ORDER</a:t>
              </a:r>
              <a:r>
                <a:rPr lang="zh-CN" altLang="en-US"/>
                <a:t>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BY</a:t>
              </a:r>
              <a:r>
                <a:rPr lang="zh-CN" altLang="en-US"/>
                <a:t> revenue_adj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DESC</a:t>
              </a:r>
              <a:r>
                <a:rPr lang="zh-CN" altLang="en-US"/>
                <a:t>)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</a:t>
              </a:r>
              <a:r>
                <a:rPr lang="zh-CN" altLang="en-US"/>
                <a:t> rn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FROM</a:t>
              </a:r>
              <a:r>
                <a:rPr lang="zh-CN" altLang="en-US"/>
                <a:t> movies m) a</a:t>
              </a:r>
              <a:endParaRPr lang="zh-CN" altLang="en-US"/>
            </a:p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WHERE</a:t>
              </a:r>
              <a:r>
                <a:rPr lang="zh-CN" altLang="en-US"/>
                <a:t> release_year&gt;=</a:t>
              </a:r>
              <a:r>
                <a:rPr lang="zh-CN" altLang="en-US">
                  <a:solidFill>
                    <a:schemeClr val="accent6"/>
                  </a:solidFill>
                </a:rPr>
                <a:t>2013</a:t>
              </a:r>
              <a:r>
                <a:rPr lang="zh-CN" altLang="en-US"/>
                <a:t> and rn &lt;=</a:t>
              </a:r>
              <a:r>
                <a:rPr lang="zh-CN" altLang="en-US">
                  <a:solidFill>
                    <a:schemeClr val="accent6"/>
                  </a:solidFill>
                </a:rPr>
                <a:t>3</a:t>
              </a:r>
              <a:endParaRPr lang="zh-CN" altLang="en-US"/>
            </a:p>
            <a:p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ORDER BY</a:t>
              </a:r>
              <a:r>
                <a:rPr lang="zh-CN" altLang="en-US"/>
                <a:t> release_year </a:t>
              </a:r>
              <a:r>
                <a:rPr lang="zh-CN" alt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desc</a:t>
              </a:r>
              <a:r>
                <a:rPr lang="zh-CN" altLang="en-US"/>
                <a:t> ,revenue_adj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4350" y="4272280"/>
            <a:ext cx="9484360" cy="1018540"/>
            <a:chOff x="1350" y="6833"/>
            <a:chExt cx="14936" cy="1604"/>
          </a:xfrm>
        </p:grpSpPr>
        <p:sp>
          <p:nvSpPr>
            <p:cNvPr id="9" name="圆角矩形 8"/>
            <p:cNvSpPr/>
            <p:nvPr/>
          </p:nvSpPr>
          <p:spPr>
            <a:xfrm>
              <a:off x="1350" y="6833"/>
              <a:ext cx="14937" cy="16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0" y="6833"/>
              <a:ext cx="14936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dataset[dataset[</a:t>
              </a:r>
              <a:r>
                <a:rPr lang="zh-CN" altLang="en-US">
                  <a:solidFill>
                    <a:schemeClr val="accent6"/>
                  </a:solidFill>
                </a:rPr>
                <a:t>'release_year'</a:t>
              </a:r>
              <a:r>
                <a:rPr lang="zh-CN" altLang="en-US"/>
                <a:t>]&gt;=</a:t>
              </a:r>
              <a:r>
                <a:rPr lang="zh-CN" altLang="en-US">
                  <a:solidFill>
                    <a:schemeClr val="accent2"/>
                  </a:solidFill>
                </a:rPr>
                <a:t>2013</a:t>
              </a:r>
              <a:r>
                <a:rPr lang="zh-CN" altLang="en-US"/>
                <a:t>].sort_values(</a:t>
              </a:r>
              <a:r>
                <a:rPr lang="zh-CN" altLang="en-US">
                  <a:solidFill>
                    <a:schemeClr val="accent6"/>
                  </a:solidFill>
                </a:rPr>
                <a:t>'revenue_adj'</a:t>
              </a:r>
              <a:r>
                <a:rPr lang="zh-CN" altLang="en-US"/>
                <a:t>,ascending=</a:t>
              </a:r>
              <a:r>
                <a:rPr lang="zh-CN" altLang="en-US">
                  <a:solidFill>
                    <a:srgbClr val="FF0000"/>
                  </a:solidFill>
                </a:rPr>
                <a:t>False</a:t>
              </a:r>
              <a:r>
                <a:rPr lang="zh-CN" altLang="en-US"/>
                <a:t>).groupby(</a:t>
              </a:r>
              <a:r>
                <a:rPr lang="zh-CN" altLang="en-US">
                  <a:solidFill>
                    <a:schemeClr val="accent6"/>
                  </a:solidFill>
                </a:rPr>
                <a:t>'release_year'</a:t>
              </a:r>
              <a:r>
                <a:rPr lang="zh-CN" altLang="en-US"/>
                <a:t>).head(</a:t>
              </a:r>
              <a:r>
                <a:rPr lang="zh-CN" altLang="en-US">
                  <a:solidFill>
                    <a:schemeClr val="accent2"/>
                  </a:solidFill>
                </a:rPr>
                <a:t>3</a:t>
              </a:r>
              <a:r>
                <a:rPr lang="zh-CN" altLang="en-US"/>
                <a:t>)[[</a:t>
              </a:r>
              <a:r>
                <a:rPr lang="zh-CN" altLang="en-US">
                  <a:solidFill>
                    <a:schemeClr val="accent6"/>
                  </a:solidFill>
                </a:rPr>
                <a:t>'release_year'</a:t>
              </a:r>
              <a:r>
                <a:rPr lang="zh-CN" altLang="en-US"/>
                <a:t> ,</a:t>
              </a:r>
              <a:r>
                <a:rPr lang="zh-CN" altLang="en-US">
                  <a:solidFill>
                    <a:schemeClr val="accent6"/>
                  </a:solidFill>
                </a:rPr>
                <a:t>'tagline'</a:t>
              </a:r>
              <a:r>
                <a:rPr lang="en-US" altLang="zh-CN"/>
                <a:t>,</a:t>
              </a:r>
              <a:r>
                <a:rPr lang="en-US" altLang="zh-CN">
                  <a:solidFill>
                    <a:schemeClr val="accent6"/>
                  </a:solidFill>
                </a:rPr>
                <a:t>'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revenue_adj</a:t>
              </a:r>
              <a:r>
                <a:rPr lang="en-US" altLang="zh-CN">
                  <a:solidFill>
                    <a:schemeClr val="accent6"/>
                  </a:solidFill>
                </a:rPr>
                <a:t>'</a:t>
              </a:r>
              <a:r>
                <a:rPr lang="zh-CN" altLang="en-US"/>
                <a:t>]].sort_values(</a:t>
              </a:r>
              <a:r>
                <a:rPr lang="zh-CN" altLang="en-US">
                  <a:solidFill>
                    <a:schemeClr val="accent6"/>
                  </a:solidFill>
                </a:rPr>
                <a:t>'release_year'</a:t>
              </a:r>
              <a:r>
                <a:rPr lang="zh-CN" altLang="en-US"/>
                <a:t>,ascending=</a:t>
              </a:r>
              <a:r>
                <a:rPr lang="zh-CN" altLang="en-US">
                  <a:solidFill>
                    <a:srgbClr val="FF0000"/>
                  </a:solidFill>
                </a:rPr>
                <a:t>False</a:t>
              </a:r>
              <a:r>
                <a:rPr lang="zh-CN" altLang="en-US"/>
                <a:t>)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与</a:t>
            </a:r>
            <a:r>
              <a:rPr lang="en-US" altLang="zh-CN" sz="2400" dirty="0">
                <a:solidFill>
                  <a:schemeClr val="accent1"/>
                </a:solidFill>
              </a:rPr>
              <a:t>SQL</a:t>
            </a:r>
            <a:r>
              <a:rPr sz="2400" dirty="0">
                <a:solidFill>
                  <a:schemeClr val="accent1"/>
                </a:solidFill>
              </a:rPr>
              <a:t>的对比：</a:t>
            </a:r>
            <a:r>
              <a:rPr lang="en-US" altLang="zh-CN" sz="2400" dirty="0">
                <a:solidFill>
                  <a:schemeClr val="accent1"/>
                </a:solidFill>
              </a:rPr>
              <a:t>expand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086" b="3984"/>
          <a:stretch>
            <a:fillRect/>
          </a:stretch>
        </p:blipFill>
        <p:spPr>
          <a:xfrm>
            <a:off x="466090" y="1012825"/>
            <a:ext cx="2463165" cy="224980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 rot="10800000">
            <a:off x="466090" y="3646170"/>
            <a:ext cx="2107565" cy="1153795"/>
          </a:xfrm>
          <a:prstGeom prst="wedgeEllipseCallout">
            <a:avLst>
              <a:gd name="adj1" fmla="val 33202"/>
              <a:gd name="adj2" fmla="val 646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5965" y="3900170"/>
            <a:ext cx="1644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不满足数据库的设计范式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1415415"/>
            <a:ext cx="2695575" cy="66675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735" y="4870450"/>
            <a:ext cx="2219325" cy="110490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085" y="3084195"/>
            <a:ext cx="1952625" cy="120015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423" y="1162685"/>
            <a:ext cx="1885950" cy="117157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815" y="3084195"/>
            <a:ext cx="3400425" cy="68580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503" y="4610100"/>
            <a:ext cx="2305050" cy="10763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25" name="直接箭头连接符 24"/>
          <p:cNvCxnSpPr>
            <a:stCxn id="8" idx="2"/>
            <a:endCxn id="23" idx="0"/>
          </p:cNvCxnSpPr>
          <p:nvPr/>
        </p:nvCxnSpPr>
        <p:spPr>
          <a:xfrm>
            <a:off x="4919345" y="2082165"/>
            <a:ext cx="0" cy="10020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70780" y="2212340"/>
            <a:ext cx="2811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data[</a:t>
            </a:r>
            <a:r>
              <a:rPr lang="zh-CN" altLang="en-US">
                <a:solidFill>
                  <a:schemeClr val="accent6"/>
                </a:solidFill>
              </a:rPr>
              <a:t>'genres'</a:t>
            </a:r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.str.split(</a:t>
            </a:r>
            <a:r>
              <a:rPr lang="zh-CN" altLang="en-US">
                <a:solidFill>
                  <a:schemeClr val="accent6"/>
                </a:solidFill>
              </a:rPr>
              <a:t>'|'</a:t>
            </a:r>
            <a:r>
              <a:rPr lang="zh-CN" altLang="en-US"/>
              <a:t>,expand=</a:t>
            </a:r>
            <a:r>
              <a:rPr lang="zh-CN" altLang="en-US">
                <a:solidFill>
                  <a:schemeClr val="accent2"/>
                </a:solidFill>
              </a:rPr>
              <a:t>True</a:t>
            </a:r>
            <a:r>
              <a:rPr lang="zh-CN" altLang="en-US"/>
              <a:t>)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3" idx="2"/>
            <a:endCxn id="24" idx="0"/>
          </p:cNvCxnSpPr>
          <p:nvPr/>
        </p:nvCxnSpPr>
        <p:spPr>
          <a:xfrm>
            <a:off x="4919345" y="3769995"/>
            <a:ext cx="0" cy="8401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</p:cNvCxnSpPr>
          <p:nvPr/>
        </p:nvCxnSpPr>
        <p:spPr>
          <a:xfrm flipV="1">
            <a:off x="6071870" y="5147310"/>
            <a:ext cx="2195830" cy="1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0"/>
            <a:endCxn id="13" idx="2"/>
          </p:cNvCxnSpPr>
          <p:nvPr/>
        </p:nvCxnSpPr>
        <p:spPr>
          <a:xfrm flipV="1">
            <a:off x="9403715" y="4284345"/>
            <a:ext cx="0" cy="5861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14" idx="2"/>
          </p:cNvCxnSpPr>
          <p:nvPr/>
        </p:nvCxnSpPr>
        <p:spPr>
          <a:xfrm flipV="1">
            <a:off x="9403715" y="2334260"/>
            <a:ext cx="0" cy="7499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58740" y="4038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~</a:t>
            </a:r>
            <a:r>
              <a:rPr lang="zh-CN" altLang="en-US"/>
              <a:t>.</a:t>
            </a:r>
            <a:r>
              <a:rPr lang="zh-CN" altLang="en-US" sz="1600"/>
              <a:t>stack</a:t>
            </a:r>
            <a:r>
              <a:rPr lang="zh-CN" altLang="en-US"/>
              <a:t>()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43625" y="479996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~</a:t>
            </a:r>
            <a:r>
              <a:rPr lang="zh-CN" altLang="en-US" sz="1600"/>
              <a:t>.reset_index(level=0)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9199880" y="440690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~</a:t>
            </a:r>
            <a:r>
              <a:rPr lang="zh-CN" altLang="en-US" sz="1600"/>
              <a:t>.set_index('level_0')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7966075" y="2520315"/>
            <a:ext cx="3057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~.</a:t>
            </a:r>
            <a:r>
              <a:rPr lang="zh-CN" altLang="en-US" sz="1600"/>
              <a:t>rename(columns={0:'director'})</a:t>
            </a:r>
            <a:endParaRPr lang="zh-CN" altLang="en-US" sz="1600"/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-20320" y="138430"/>
            <a:ext cx="1085088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拓展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2398" y="77152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945" y="1358900"/>
            <a:ext cx="9814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在大数据背景下，如何进行查询</a:t>
            </a:r>
            <a:r>
              <a:rPr lang="en-US" altLang="zh-CN"/>
              <a:t>, topN </a:t>
            </a:r>
            <a:r>
              <a:rPr lang="zh-CN" altLang="en-US"/>
              <a:t>和聚合操作？具体为以下几</a:t>
            </a:r>
            <a:r>
              <a:rPr lang="zh-CN" altLang="en-US"/>
              <a:t>个问题：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1.一个超大文件（一台机器计算不了），里面存放的都是ip，一行存放一个，求这个文件中哪一个ip出现的次数最多。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两</a:t>
            </a:r>
            <a:r>
              <a:rPr lang="en-US" altLang="zh-CN"/>
              <a:t>个超大文件，里面存放的都是url，一行存放一个，求两个文件中相同的url。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3.一个超级大的文件，里面存放都是url，一行一个，用户给定一个url，如何</a:t>
            </a:r>
            <a:r>
              <a:rPr lang="zh-CN" altLang="en-US"/>
              <a:t>以最快速度</a:t>
            </a:r>
            <a:r>
              <a:rPr lang="en-US" altLang="zh-CN"/>
              <a:t>判断url是否在文件中。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有一个超级大的文件，里面存放的都是数字，数字取值范围也很大，如何求出数值最大的</a:t>
            </a:r>
            <a:r>
              <a:rPr lang="en-US" altLang="zh-CN"/>
              <a:t>100</a:t>
            </a:r>
            <a:r>
              <a:rPr lang="zh-CN" altLang="en-US"/>
              <a:t>位数。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3694387" y="3361655"/>
          <a:ext cx="513524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5"/>
                <a:gridCol w="325247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数据存储容器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数组 ，链表 ，数， 哈希表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关系型数据库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二维表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Python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ndarray 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DataFrame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hive</a:t>
                      </a:r>
                      <a:r>
                        <a:rPr lang="zh-CN" altLang="en-US"/>
                        <a:t>表， </a:t>
                      </a:r>
                      <a:r>
                        <a:rPr lang="en-US" altLang="zh-CN"/>
                        <a:t>RDD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 DataFrame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13342" y="1338545"/>
          <a:ext cx="513524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5"/>
                <a:gridCol w="325247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数据结构分类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结构化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二维表数据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半结构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 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CSS 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XML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图片 ，文字 ，视频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562047" y="1478880"/>
          <a:ext cx="5135245" cy="122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75"/>
                <a:gridCol w="3252470"/>
              </a:tblGrid>
              <a:tr h="4654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数据类型分类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定序 ，定类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数值型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连续， 离散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51459" y="-351154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数据相关概念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2878" y="6775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44474" y="2794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三个概念</a:t>
            </a:r>
            <a:r>
              <a:rPr lang="zh-CN" altLang="en-US" sz="3200" dirty="0">
                <a:solidFill>
                  <a:schemeClr val="accent1"/>
                </a:solidFill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</a:rPr>
              <a:t>分组，排序，分区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143" y="12998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7" name="Google Shape;1297;p9"/>
          <p:cNvSpPr/>
          <p:nvPr/>
        </p:nvSpPr>
        <p:spPr>
          <a:xfrm rot="31509">
            <a:off x="1872615" y="1892935"/>
            <a:ext cx="1686560" cy="1090930"/>
          </a:xfrm>
          <a:prstGeom prst="ellipse">
            <a:avLst/>
          </a:prstGeom>
          <a:solidFill>
            <a:srgbClr val="89B6D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zh-CN" sz="3600" b="0" i="0" u="none" strike="noStrike" cap="none">
                <a:solidFill>
                  <a:schemeClr val="bg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分组</a:t>
            </a:r>
            <a:endParaRPr lang="zh-CN" sz="3600" b="0" i="0" u="none" strike="noStrike" cap="none">
              <a:solidFill>
                <a:schemeClr val="bg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6" name="Google Shape;1297;p9"/>
          <p:cNvSpPr/>
          <p:nvPr/>
        </p:nvSpPr>
        <p:spPr>
          <a:xfrm rot="31509">
            <a:off x="1872615" y="3315335"/>
            <a:ext cx="1686560" cy="1090930"/>
          </a:xfrm>
          <a:prstGeom prst="ellipse">
            <a:avLst/>
          </a:prstGeom>
          <a:solidFill>
            <a:srgbClr val="89B6D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zh-CN" sz="3200" b="0" i="0" u="none" strike="noStrike" cap="none">
                <a:solidFill>
                  <a:schemeClr val="bg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排序</a:t>
            </a:r>
            <a:endParaRPr lang="zh-CN" sz="3200" b="0" i="0" u="none" strike="noStrike" cap="none">
              <a:solidFill>
                <a:schemeClr val="bg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7" name="Google Shape;1297;p9"/>
          <p:cNvSpPr/>
          <p:nvPr/>
        </p:nvSpPr>
        <p:spPr>
          <a:xfrm rot="31509">
            <a:off x="1872615" y="5233035"/>
            <a:ext cx="1686560" cy="1090930"/>
          </a:xfrm>
          <a:prstGeom prst="ellipse">
            <a:avLst/>
          </a:prstGeom>
          <a:solidFill>
            <a:srgbClr val="89B6D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zh-CN" sz="3200" b="0" i="0" u="none" strike="noStrike" cap="none">
                <a:solidFill>
                  <a:schemeClr val="bg1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分区</a:t>
            </a:r>
            <a:endParaRPr lang="zh-CN" sz="3200" b="0" i="0" u="none" strike="noStrike" cap="none">
              <a:solidFill>
                <a:schemeClr val="bg1"/>
              </a:solidFill>
              <a:latin typeface="Impact" panose="020B0806030902050204"/>
              <a:ea typeface="Impact" panose="020B0806030902050204"/>
              <a:cs typeface="Impact" panose="020B0806030902050204"/>
              <a:sym typeface="Impact" panose="020B0806030902050204"/>
            </a:endParaRPr>
          </a:p>
        </p:txBody>
      </p:sp>
      <p:sp>
        <p:nvSpPr>
          <p:cNvPr id="18" name="单圆角矩形 17"/>
          <p:cNvSpPr/>
          <p:nvPr/>
        </p:nvSpPr>
        <p:spPr>
          <a:xfrm>
            <a:off x="4570095" y="2701925"/>
            <a:ext cx="5178425" cy="774700"/>
          </a:xfrm>
          <a:prstGeom prst="round1Rect">
            <a:avLst>
              <a:gd name="adj" fmla="val 8852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43450" y="2828290"/>
            <a:ext cx="4563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数据统计</a:t>
            </a:r>
            <a:r>
              <a:rPr lang="zh-CN" altLang="en-US" sz="2800"/>
              <a:t>分析的核心</a:t>
            </a:r>
            <a:r>
              <a:rPr lang="zh-CN" altLang="en-US" sz="2800"/>
              <a:t>过程</a:t>
            </a:r>
            <a:endParaRPr lang="zh-CN" altLang="en-US" sz="2800"/>
          </a:p>
        </p:txBody>
      </p:sp>
      <p:sp>
        <p:nvSpPr>
          <p:cNvPr id="20" name="单圆角矩形 19"/>
          <p:cNvSpPr/>
          <p:nvPr/>
        </p:nvSpPr>
        <p:spPr>
          <a:xfrm>
            <a:off x="4570095" y="5391150"/>
            <a:ext cx="5178425" cy="774700"/>
          </a:xfrm>
          <a:prstGeom prst="round1Rect">
            <a:avLst>
              <a:gd name="adj" fmla="val 8852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43450" y="5517515"/>
            <a:ext cx="5420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大数据统计分析中看不见的手</a:t>
            </a:r>
            <a:endParaRPr lang="zh-CN" altLang="en-US" sz="28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719195" y="3084830"/>
            <a:ext cx="695325" cy="9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19195" y="5774055"/>
            <a:ext cx="695325" cy="9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44474" y="2794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sz="3200" dirty="0">
                <a:solidFill>
                  <a:schemeClr val="accent1"/>
                </a:solidFill>
              </a:rPr>
              <a:t>数据质量分析 缺失值分布情况</a:t>
            </a:r>
            <a:endParaRPr sz="3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143" y="12998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不同字段缺失值分布情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180" y="1645920"/>
            <a:ext cx="6680835" cy="3566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44475" y="523240"/>
            <a:ext cx="1085088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数据清洗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143" y="12998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812415" y="1451610"/>
            <a:ext cx="5715635" cy="5400040"/>
            <a:chOff x="4276" y="926"/>
            <a:chExt cx="9001" cy="8504"/>
          </a:xfrm>
        </p:grpSpPr>
        <p:sp>
          <p:nvSpPr>
            <p:cNvPr id="31" name="任意多边形 30"/>
            <p:cNvSpPr/>
            <p:nvPr>
              <p:custDataLst>
                <p:tags r:id="rId1"/>
              </p:custDataLst>
            </p:nvPr>
          </p:nvSpPr>
          <p:spPr>
            <a:xfrm>
              <a:off x="4276" y="3383"/>
              <a:ext cx="1657" cy="1125"/>
            </a:xfrm>
            <a:custGeom>
              <a:avLst/>
              <a:gdLst>
                <a:gd name="connsiteX0" fmla="*/ 0 w 1052290"/>
                <a:gd name="connsiteY0" fmla="*/ 0 h 714376"/>
                <a:gd name="connsiteX1" fmla="*/ 695102 w 1052290"/>
                <a:gd name="connsiteY1" fmla="*/ 0 h 714376"/>
                <a:gd name="connsiteX2" fmla="*/ 1052290 w 1052290"/>
                <a:gd name="connsiteY2" fmla="*/ 357188 h 714376"/>
                <a:gd name="connsiteX3" fmla="*/ 1052289 w 1052290"/>
                <a:gd name="connsiteY3" fmla="*/ 357188 h 714376"/>
                <a:gd name="connsiteX4" fmla="*/ 695101 w 1052290"/>
                <a:gd name="connsiteY4" fmla="*/ 714376 h 714376"/>
                <a:gd name="connsiteX5" fmla="*/ 244992 w 1052290"/>
                <a:gd name="connsiteY5" fmla="*/ 714376 h 71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2290" h="714376">
                  <a:moveTo>
                    <a:pt x="0" y="0"/>
                  </a:moveTo>
                  <a:lnTo>
                    <a:pt x="695102" y="0"/>
                  </a:lnTo>
                  <a:cubicBezTo>
                    <a:pt x="892371" y="0"/>
                    <a:pt x="1052290" y="159919"/>
                    <a:pt x="1052290" y="357188"/>
                  </a:cubicBezTo>
                  <a:lnTo>
                    <a:pt x="1052289" y="357188"/>
                  </a:lnTo>
                  <a:cubicBezTo>
                    <a:pt x="1052289" y="554457"/>
                    <a:pt x="892370" y="714376"/>
                    <a:pt x="695101" y="714376"/>
                  </a:cubicBezTo>
                  <a:lnTo>
                    <a:pt x="244992" y="714376"/>
                  </a:lnTo>
                  <a:close/>
                </a:path>
              </a:pathLst>
            </a:custGeom>
            <a:solidFill>
              <a:srgbClr val="E779A3"/>
            </a:solidFill>
          </p:spPr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</a:rPr>
                <a:t>01</a:t>
              </a:r>
              <a:endParaRPr lang="zh-CN" altLang="en-US" sz="28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2"/>
              </p:custDataLst>
            </p:nvPr>
          </p:nvSpPr>
          <p:spPr>
            <a:xfrm>
              <a:off x="4755" y="4778"/>
              <a:ext cx="1728" cy="1125"/>
            </a:xfrm>
            <a:custGeom>
              <a:avLst/>
              <a:gdLst>
                <a:gd name="connsiteX0" fmla="*/ 0 w 1097115"/>
                <a:gd name="connsiteY0" fmla="*/ 0 h 714376"/>
                <a:gd name="connsiteX1" fmla="*/ 739927 w 1097115"/>
                <a:gd name="connsiteY1" fmla="*/ 0 h 714376"/>
                <a:gd name="connsiteX2" fmla="*/ 1097115 w 1097115"/>
                <a:gd name="connsiteY2" fmla="*/ 357188 h 714376"/>
                <a:gd name="connsiteX3" fmla="*/ 1097114 w 1097115"/>
                <a:gd name="connsiteY3" fmla="*/ 357188 h 714376"/>
                <a:gd name="connsiteX4" fmla="*/ 739926 w 1097115"/>
                <a:gd name="connsiteY4" fmla="*/ 714376 h 714376"/>
                <a:gd name="connsiteX5" fmla="*/ 244992 w 1097115"/>
                <a:gd name="connsiteY5" fmla="*/ 714376 h 71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7115" h="714376">
                  <a:moveTo>
                    <a:pt x="0" y="0"/>
                  </a:moveTo>
                  <a:lnTo>
                    <a:pt x="739927" y="0"/>
                  </a:lnTo>
                  <a:cubicBezTo>
                    <a:pt x="937196" y="0"/>
                    <a:pt x="1097115" y="159919"/>
                    <a:pt x="1097115" y="357188"/>
                  </a:cubicBezTo>
                  <a:lnTo>
                    <a:pt x="1097114" y="357188"/>
                  </a:lnTo>
                  <a:cubicBezTo>
                    <a:pt x="1097114" y="554457"/>
                    <a:pt x="937195" y="714376"/>
                    <a:pt x="739926" y="714376"/>
                  </a:cubicBezTo>
                  <a:lnTo>
                    <a:pt x="244992" y="714376"/>
                  </a:lnTo>
                  <a:close/>
                </a:path>
              </a:pathLst>
            </a:custGeom>
            <a:solidFill>
              <a:srgbClr val="FFC91D"/>
            </a:solidFill>
          </p:spPr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</a:rPr>
                <a:t>02</a:t>
              </a:r>
              <a:endParaRPr lang="zh-CN" altLang="en-US" sz="28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3"/>
              </p:custDataLst>
            </p:nvPr>
          </p:nvSpPr>
          <p:spPr>
            <a:xfrm>
              <a:off x="5233" y="6173"/>
              <a:ext cx="1798" cy="1125"/>
            </a:xfrm>
            <a:custGeom>
              <a:avLst/>
              <a:gdLst>
                <a:gd name="connsiteX0" fmla="*/ 0 w 1141940"/>
                <a:gd name="connsiteY0" fmla="*/ 0 h 714376"/>
                <a:gd name="connsiteX1" fmla="*/ 784752 w 1141940"/>
                <a:gd name="connsiteY1" fmla="*/ 0 h 714376"/>
                <a:gd name="connsiteX2" fmla="*/ 1141940 w 1141940"/>
                <a:gd name="connsiteY2" fmla="*/ 357188 h 714376"/>
                <a:gd name="connsiteX3" fmla="*/ 1141939 w 1141940"/>
                <a:gd name="connsiteY3" fmla="*/ 357188 h 714376"/>
                <a:gd name="connsiteX4" fmla="*/ 784751 w 1141940"/>
                <a:gd name="connsiteY4" fmla="*/ 714376 h 714376"/>
                <a:gd name="connsiteX5" fmla="*/ 244993 w 1141940"/>
                <a:gd name="connsiteY5" fmla="*/ 714376 h 71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1940" h="714376">
                  <a:moveTo>
                    <a:pt x="0" y="0"/>
                  </a:moveTo>
                  <a:lnTo>
                    <a:pt x="784752" y="0"/>
                  </a:lnTo>
                  <a:cubicBezTo>
                    <a:pt x="982021" y="0"/>
                    <a:pt x="1141940" y="159919"/>
                    <a:pt x="1141940" y="357188"/>
                  </a:cubicBezTo>
                  <a:lnTo>
                    <a:pt x="1141939" y="357188"/>
                  </a:lnTo>
                  <a:cubicBezTo>
                    <a:pt x="1141939" y="554457"/>
                    <a:pt x="982020" y="714376"/>
                    <a:pt x="784751" y="714376"/>
                  </a:cubicBezTo>
                  <a:lnTo>
                    <a:pt x="244993" y="714376"/>
                  </a:lnTo>
                  <a:close/>
                </a:path>
              </a:pathLst>
            </a:custGeom>
            <a:solidFill>
              <a:srgbClr val="B7DC50"/>
            </a:solidFill>
          </p:spPr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800" b="1" dirty="0">
                  <a:solidFill>
                    <a:srgbClr val="FFFFFF"/>
                  </a:solidFill>
                </a:rPr>
                <a:t>03</a:t>
              </a:r>
              <a:endParaRPr lang="zh-CN" altLang="en-US" sz="28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5933" y="3619"/>
              <a:ext cx="7344" cy="65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pt-BR" sz="2400" kern="0" dirty="0"/>
                <a:t>删除与数据分析无关的数据</a:t>
              </a:r>
              <a:endParaRPr lang="zh-CN" altLang="pt-BR" sz="2400" kern="0" dirty="0"/>
            </a:p>
          </p:txBody>
        </p:sp>
        <p:sp>
          <p:nvSpPr>
            <p:cNvPr id="38" name="矩形 37"/>
            <p:cNvSpPr/>
            <p:nvPr>
              <p:custDataLst>
                <p:tags r:id="rId5"/>
              </p:custDataLst>
            </p:nvPr>
          </p:nvSpPr>
          <p:spPr>
            <a:xfrm>
              <a:off x="6482" y="5014"/>
              <a:ext cx="4746" cy="65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pt-BR" sz="2400" kern="0" dirty="0"/>
                <a:t>处理缺失值，异常值</a:t>
              </a:r>
              <a:endParaRPr lang="zh-CN" altLang="pt-BR" sz="2400" kern="0" dirty="0"/>
            </a:p>
          </p:txBody>
        </p:sp>
        <p:sp>
          <p:nvSpPr>
            <p:cNvPr id="39" name="矩形 38"/>
            <p:cNvSpPr/>
            <p:nvPr>
              <p:custDataLst>
                <p:tags r:id="rId6"/>
              </p:custDataLst>
            </p:nvPr>
          </p:nvSpPr>
          <p:spPr>
            <a:xfrm>
              <a:off x="7031" y="6409"/>
              <a:ext cx="4405" cy="65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pt-BR" sz="2400" kern="0" dirty="0"/>
                <a:t>删除重复数据</a:t>
              </a:r>
              <a:endParaRPr lang="zh-CN" altLang="pt-BR" sz="2400" kern="0" dirty="0"/>
            </a:p>
          </p:txBody>
        </p:sp>
        <p:pic>
          <p:nvPicPr>
            <p:cNvPr id="41" name="图片 4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l="50449"/>
            <a:stretch>
              <a:fillRect/>
            </a:stretch>
          </p:blipFill>
          <p:spPr>
            <a:xfrm rot="20460000">
              <a:off x="4925" y="926"/>
              <a:ext cx="179" cy="8504"/>
            </a:xfrm>
            <a:custGeom>
              <a:avLst/>
              <a:gdLst>
                <a:gd name="connsiteX0" fmla="*/ 0 w 4806245"/>
                <a:gd name="connsiteY0" fmla="*/ 0 h 9705673"/>
                <a:gd name="connsiteX1" fmla="*/ 4806245 w 4806245"/>
                <a:gd name="connsiteY1" fmla="*/ 0 h 9705673"/>
                <a:gd name="connsiteX2" fmla="*/ 4806245 w 4806245"/>
                <a:gd name="connsiteY2" fmla="*/ 9705673 h 9705673"/>
                <a:gd name="connsiteX3" fmla="*/ 0 w 4806245"/>
                <a:gd name="connsiteY3" fmla="*/ 9705673 h 970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6245" h="9705673">
                  <a:moveTo>
                    <a:pt x="0" y="0"/>
                  </a:moveTo>
                  <a:lnTo>
                    <a:pt x="4806245" y="0"/>
                  </a:lnTo>
                  <a:lnTo>
                    <a:pt x="4806245" y="9705673"/>
                  </a:lnTo>
                  <a:lnTo>
                    <a:pt x="0" y="9705673"/>
                  </a:lnTo>
                  <a:close/>
                </a:path>
              </a:pathLst>
            </a:custGeom>
          </p:spPr>
        </p:pic>
      </p:grp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1324;p11"/>
          <p:cNvSpPr txBox="1">
            <a:spLocks noGrp="1"/>
          </p:cNvSpPr>
          <p:nvPr>
            <p:ph type="title"/>
          </p:nvPr>
        </p:nvSpPr>
        <p:spPr>
          <a:xfrm>
            <a:off x="251459" y="2794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数据特征分析 </a:t>
            </a:r>
            <a:r>
              <a:rPr lang="zh-CN" altLang="en-US" sz="1800" dirty="0">
                <a:solidFill>
                  <a:schemeClr val="accent1"/>
                </a:solidFill>
              </a:rPr>
              <a:t>数值数据分布分析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1143" y="12998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分布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495425"/>
            <a:ext cx="11402695" cy="4957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Google Shape;1324;p11"/>
          <p:cNvSpPr txBox="1">
            <a:spLocks noGrp="1"/>
          </p:cNvSpPr>
          <p:nvPr>
            <p:ph type="title"/>
          </p:nvPr>
        </p:nvSpPr>
        <p:spPr>
          <a:xfrm>
            <a:off x="251459" y="-628014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1800" dirty="0">
                <a:solidFill>
                  <a:schemeClr val="accent1"/>
                </a:solidFill>
              </a:rPr>
              <a:t>分类数据</a:t>
            </a:r>
            <a:r>
              <a:rPr lang="zh-CN" altLang="en-US" sz="1800" dirty="0">
                <a:solidFill>
                  <a:schemeClr val="accent1"/>
                </a:solidFill>
              </a:rPr>
              <a:t>分布分析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74943" y="56705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604520"/>
            <a:ext cx="11410950" cy="564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244475" y="523240"/>
            <a:ext cx="1085088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 panose="020B0604020202020204"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相关分析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1143" y="1134745"/>
            <a:ext cx="11689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212850"/>
            <a:ext cx="11066780" cy="5636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01600"/>
            <a:ext cx="7258050" cy="6498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" val="SED DO EIUSMOD TEMPOR INCIDIDUNT"/>
  <p:tag name="KSO_WM_BEAUTIFY_FLAG" val="#wm#"/>
  <p:tag name="KSO_WM_DIAGRAM_GROUP_CODE" val="m1-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160443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演示</Application>
  <PresentationFormat>宽屏</PresentationFormat>
  <Paragraphs>163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Office 主题​​</vt:lpstr>
      <vt:lpstr>基于Pandas 电影数据分析</vt:lpstr>
      <vt:lpstr>数据相关概念</vt:lpstr>
      <vt:lpstr>三个概念：分组，排序，分区</vt:lpstr>
      <vt:lpstr>数据质量分析 缺失值分布情况</vt:lpstr>
      <vt:lpstr>数据清洗</vt:lpstr>
      <vt:lpstr>数据特征分析 数值数据分布分析</vt:lpstr>
      <vt:lpstr>分类数据分布分析</vt:lpstr>
      <vt:lpstr>相关分析</vt:lpstr>
      <vt:lpstr>PowerPoint 演示文稿</vt:lpstr>
      <vt:lpstr>对比分析+趋势分析</vt:lpstr>
      <vt:lpstr>PowerPoint 演示文稿</vt:lpstr>
      <vt:lpstr>与SQL的对比： 数据组成形式</vt:lpstr>
      <vt:lpstr>与SQL的对比：排序</vt:lpstr>
      <vt:lpstr>与SQL的对比：分组</vt:lpstr>
      <vt:lpstr> 与SQL的对比 : 分组topN</vt:lpstr>
      <vt:lpstr>与SQL的对比：expand</vt:lpstr>
      <vt:lpstr>拓展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涵</cp:lastModifiedBy>
  <cp:revision>37</cp:revision>
  <dcterms:created xsi:type="dcterms:W3CDTF">2019-06-19T02:08:00Z</dcterms:created>
  <dcterms:modified xsi:type="dcterms:W3CDTF">2019-09-05T06:07:44Z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