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 hasCustomPrompt="1"/>
          </p:nvPr>
        </p:nvSpPr>
        <p:spPr>
          <a:xfrm>
            <a:off x="914281" y="2130425"/>
            <a:ext cx="10361852" cy="14700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 hasCustomPrompt="1"/>
          </p:nvPr>
        </p:nvSpPr>
        <p:spPr>
          <a:xfrm>
            <a:off x="1828562" y="3886200"/>
            <a:ext cx="853329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Shape 93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 hasCustomPrompt="1"/>
          </p:nvPr>
        </p:nvSpPr>
        <p:spPr>
          <a:xfrm>
            <a:off x="8838048" y="274639"/>
            <a:ext cx="2742844" cy="58515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Shape 102"/>
          <p:cNvSpPr/>
          <p:nvPr>
            <p:ph type="body" idx="1" hasCustomPrompt="1"/>
          </p:nvPr>
        </p:nvSpPr>
        <p:spPr>
          <a:xfrm>
            <a:off x="609520" y="274639"/>
            <a:ext cx="8025357" cy="58515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 hasCustomPrompt="1"/>
          </p:nvPr>
        </p:nvSpPr>
        <p:spPr>
          <a:xfrm>
            <a:off x="962958" y="4406901"/>
            <a:ext cx="10361853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 hasCustomPrompt="1"/>
          </p:nvPr>
        </p:nvSpPr>
        <p:spPr>
          <a:xfrm>
            <a:off x="962958" y="2906713"/>
            <a:ext cx="10361853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 hasCustomPrompt="1"/>
          </p:nvPr>
        </p:nvSpPr>
        <p:spPr>
          <a:xfrm>
            <a:off x="609520" y="1600200"/>
            <a:ext cx="5384100" cy="4525964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 hasCustomPrompt="1"/>
          </p:nvPr>
        </p:nvSpPr>
        <p:spPr>
          <a:xfrm>
            <a:off x="609520" y="1535112"/>
            <a:ext cx="538621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6192561" y="1535112"/>
            <a:ext cx="5388333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 hasCustomPrompt="1"/>
          </p:nvPr>
        </p:nvSpPr>
        <p:spPr>
          <a:xfrm>
            <a:off x="609520" y="273050"/>
            <a:ext cx="401056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 hasCustomPrompt="1"/>
          </p:nvPr>
        </p:nvSpPr>
        <p:spPr>
          <a:xfrm>
            <a:off x="4766112" y="273050"/>
            <a:ext cx="6814781" cy="5853114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609520" y="1435101"/>
            <a:ext cx="4010564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 hasCustomPrompt="1"/>
          </p:nvPr>
        </p:nvSpPr>
        <p:spPr>
          <a:xfrm>
            <a:off x="2389406" y="4800600"/>
            <a:ext cx="7314249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2389406" y="612775"/>
            <a:ext cx="7314249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84" name="Shape 84"/>
          <p:cNvSpPr/>
          <p:nvPr>
            <p:ph type="body" sz="quarter" idx="1" hasCustomPrompt="1"/>
          </p:nvPr>
        </p:nvSpPr>
        <p:spPr>
          <a:xfrm>
            <a:off x="2389406" y="5367337"/>
            <a:ext cx="7314249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09520" y="274638"/>
            <a:ext cx="10971374" cy="11430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09520" y="1600200"/>
            <a:ext cx="10971374" cy="452596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316911" y="6404294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590" marR="0" indent="-32639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9"/>
          <p:cNvGrpSpPr/>
          <p:nvPr/>
        </p:nvGrpSpPr>
        <p:grpSpPr>
          <a:xfrm>
            <a:off x="8819457" y="2910641"/>
            <a:ext cx="2488078" cy="2802767"/>
            <a:chOff x="0" y="0"/>
            <a:chExt cx="2488077" cy="2802765"/>
          </a:xfrm>
        </p:grpSpPr>
        <p:sp>
          <p:nvSpPr>
            <p:cNvPr id="113" name="Shape 113"/>
            <p:cNvSpPr/>
            <p:nvPr/>
          </p:nvSpPr>
          <p:spPr>
            <a:xfrm rot="12792964" flipH="1">
              <a:off x="606694" y="1745945"/>
              <a:ext cx="970713" cy="171986"/>
            </a:xfrm>
            <a:prstGeom prst="rect">
              <a:avLst/>
            </a:prstGeom>
            <a:solidFill>
              <a:srgbClr val="3DA5C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18" name="Group 118"/>
            <p:cNvGrpSpPr/>
            <p:nvPr/>
          </p:nvGrpSpPr>
          <p:grpSpPr>
            <a:xfrm>
              <a:off x="0" y="0"/>
              <a:ext cx="2488078" cy="2802766"/>
              <a:chOff x="0" y="0"/>
              <a:chExt cx="2488076" cy="2802765"/>
            </a:xfrm>
          </p:grpSpPr>
          <p:sp>
            <p:nvSpPr>
              <p:cNvPr id="114" name="Shape 114"/>
              <p:cNvSpPr/>
              <p:nvPr/>
            </p:nvSpPr>
            <p:spPr>
              <a:xfrm>
                <a:off x="0" y="971396"/>
                <a:ext cx="1092053" cy="849375"/>
              </a:xfrm>
              <a:prstGeom prst="roundRect">
                <a:avLst>
                  <a:gd name="adj" fmla="val 16667"/>
                </a:avLst>
              </a:prstGeom>
              <a:solidFill>
                <a:srgbClr val="3DA5C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1310461" y="0"/>
                <a:ext cx="1177617" cy="849375"/>
              </a:xfrm>
              <a:prstGeom prst="roundRect">
                <a:avLst>
                  <a:gd name="adj" fmla="val 16667"/>
                </a:avLst>
              </a:prstGeom>
              <a:solidFill>
                <a:srgbClr val="3DA5C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6" name="Shape 116"/>
              <p:cNvSpPr/>
              <p:nvPr/>
            </p:nvSpPr>
            <p:spPr>
              <a:xfrm rot="19607036">
                <a:off x="606694" y="896574"/>
                <a:ext cx="970713" cy="171986"/>
              </a:xfrm>
              <a:prstGeom prst="rect">
                <a:avLst/>
              </a:prstGeom>
              <a:solidFill>
                <a:srgbClr val="3DA5C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7" name="Shape 117"/>
              <p:cNvSpPr/>
              <p:nvPr/>
            </p:nvSpPr>
            <p:spPr>
              <a:xfrm>
                <a:off x="1310461" y="1953391"/>
                <a:ext cx="1177617" cy="849375"/>
              </a:xfrm>
              <a:prstGeom prst="roundRect">
                <a:avLst>
                  <a:gd name="adj" fmla="val 16667"/>
                </a:avLst>
              </a:prstGeom>
              <a:solidFill>
                <a:srgbClr val="3DA5C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grpSp>
        <p:nvGrpSpPr>
          <p:cNvPr id="125" name="Group 125"/>
          <p:cNvGrpSpPr/>
          <p:nvPr/>
        </p:nvGrpSpPr>
        <p:grpSpPr>
          <a:xfrm>
            <a:off x="7513095" y="1961578"/>
            <a:ext cx="3794440" cy="2769834"/>
            <a:chOff x="0" y="0"/>
            <a:chExt cx="3794438" cy="2769833"/>
          </a:xfrm>
        </p:grpSpPr>
        <p:sp>
          <p:nvSpPr>
            <p:cNvPr id="120" name="Shape 120"/>
            <p:cNvSpPr/>
            <p:nvPr/>
          </p:nvSpPr>
          <p:spPr>
            <a:xfrm>
              <a:off x="0" y="1920459"/>
              <a:ext cx="1092054" cy="849375"/>
            </a:xfrm>
            <a:prstGeom prst="roundRect">
              <a:avLst>
                <a:gd name="adj" fmla="val 16667"/>
              </a:avLst>
            </a:prstGeom>
            <a:solidFill>
              <a:srgbClr val="3185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" name="Shape 121"/>
            <p:cNvSpPr/>
            <p:nvPr/>
          </p:nvSpPr>
          <p:spPr>
            <a:xfrm>
              <a:off x="1306361" y="949061"/>
              <a:ext cx="1092054" cy="849375"/>
            </a:xfrm>
            <a:prstGeom prst="roundRect">
              <a:avLst>
                <a:gd name="adj" fmla="val 16667"/>
              </a:avLst>
            </a:prstGeom>
            <a:solidFill>
              <a:srgbClr val="3185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2" name="Shape 122"/>
            <p:cNvSpPr/>
            <p:nvPr/>
          </p:nvSpPr>
          <p:spPr>
            <a:xfrm>
              <a:off x="2616822" y="-1"/>
              <a:ext cx="1177617" cy="849375"/>
            </a:xfrm>
            <a:prstGeom prst="roundRect">
              <a:avLst>
                <a:gd name="adj" fmla="val 16667"/>
              </a:avLst>
            </a:prstGeom>
            <a:solidFill>
              <a:srgbClr val="3185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3" name="Shape 123"/>
            <p:cNvSpPr/>
            <p:nvPr/>
          </p:nvSpPr>
          <p:spPr>
            <a:xfrm rot="19607036">
              <a:off x="615258" y="1808839"/>
              <a:ext cx="970713" cy="171986"/>
            </a:xfrm>
            <a:prstGeom prst="rect">
              <a:avLst/>
            </a:prstGeom>
            <a:solidFill>
              <a:srgbClr val="3185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" name="Shape 124"/>
            <p:cNvSpPr/>
            <p:nvPr/>
          </p:nvSpPr>
          <p:spPr>
            <a:xfrm rot="19607036">
              <a:off x="2020104" y="835024"/>
              <a:ext cx="970713" cy="171986"/>
            </a:xfrm>
            <a:prstGeom prst="rect">
              <a:avLst/>
            </a:prstGeom>
            <a:solidFill>
              <a:srgbClr val="3185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26" name="Shape 126"/>
          <p:cNvSpPr/>
          <p:nvPr/>
        </p:nvSpPr>
        <p:spPr>
          <a:xfrm>
            <a:off x="218150" y="906243"/>
            <a:ext cx="9594430" cy="153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5400" b="1" spc="300">
                <a:solidFill>
                  <a:srgbClr val="4C9AB2"/>
                </a:solidFill>
                <a:latin typeface="AvantGarde Md BT"/>
                <a:ea typeface="AvantGarde Md BT"/>
                <a:cs typeface="AvantGarde Md BT"/>
                <a:sym typeface="AvantGarde Md BT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How to:</a:t>
            </a: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>
              <a:defRPr sz="4100" b="1" spc="227">
                <a:solidFill>
                  <a:srgbClr val="4C9AB2"/>
                </a:solidFill>
                <a:latin typeface="AvantGarde Md BT"/>
                <a:ea typeface="AvantGarde Md BT"/>
                <a:cs typeface="AvantGarde Md BT"/>
                <a:sym typeface="AvantGarde Md BT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make the most of your Conference</a:t>
            </a:r>
            <a:endParaRPr>
              <a:latin typeface="微软雅黑"/>
              <a:ea typeface="微软雅黑"/>
              <a:cs typeface="微软雅黑"/>
              <a:sym typeface="微软雅黑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-33473" y="3701397"/>
            <a:ext cx="6212247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lvl="1">
              <a:defRPr sz="23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Welcome to share/modify</a:t>
            </a:r>
          </a:p>
          <a:p>
            <a:pPr lvl="1">
              <a:defRPr sz="23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Don’t use it for profitable purposes</a:t>
            </a:r>
          </a:p>
        </p:txBody>
      </p:sp>
      <p:grpSp>
        <p:nvGrpSpPr>
          <p:cNvPr id="130" name="Group 130"/>
          <p:cNvGrpSpPr/>
          <p:nvPr/>
        </p:nvGrpSpPr>
        <p:grpSpPr>
          <a:xfrm>
            <a:off x="534004" y="4507118"/>
            <a:ext cx="3595552" cy="539335"/>
            <a:chOff x="0" y="0"/>
            <a:chExt cx="3595550" cy="539333"/>
          </a:xfrm>
        </p:grpSpPr>
        <p:sp>
          <p:nvSpPr>
            <p:cNvPr id="128" name="Shape 128"/>
            <p:cNvSpPr/>
            <p:nvPr/>
          </p:nvSpPr>
          <p:spPr>
            <a:xfrm>
              <a:off x="0" y="0"/>
              <a:ext cx="3595551" cy="539333"/>
            </a:xfrm>
            <a:prstGeom prst="roundRect">
              <a:avLst>
                <a:gd name="adj" fmla="val 16667"/>
              </a:avLst>
            </a:prstGeom>
            <a:noFill/>
            <a:ln w="9525" cap="flat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9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129" name="Shape 129"/>
            <p:cNvSpPr/>
            <p:nvPr/>
          </p:nvSpPr>
          <p:spPr>
            <a:xfrm>
              <a:off x="-1" y="1"/>
              <a:ext cx="1443939" cy="53933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26698"/>
                </a:gs>
                <a:gs pos="100000">
                  <a:srgbClr val="66CDCC"/>
                </a:gs>
              </a:gsLst>
              <a:lin ang="7199999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</p:grpSp>
      <p:sp>
        <p:nvSpPr>
          <p:cNvPr id="131" name="Shape 131"/>
          <p:cNvSpPr/>
          <p:nvPr/>
        </p:nvSpPr>
        <p:spPr>
          <a:xfrm>
            <a:off x="619201" y="4592118"/>
            <a:ext cx="1008113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Dr.</a:t>
            </a:r>
          </a:p>
        </p:txBody>
      </p:sp>
      <p:sp>
        <p:nvSpPr>
          <p:cNvPr id="132" name="Shape 132"/>
          <p:cNvSpPr/>
          <p:nvPr/>
        </p:nvSpPr>
        <p:spPr>
          <a:xfrm>
            <a:off x="1623245" y="4592118"/>
            <a:ext cx="2898810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Haoyang  Ye</a:t>
            </a:r>
          </a:p>
        </p:txBody>
      </p:sp>
      <p:sp>
        <p:nvSpPr>
          <p:cNvPr id="133" name="Shape 133"/>
          <p:cNvSpPr/>
          <p:nvPr/>
        </p:nvSpPr>
        <p:spPr>
          <a:xfrm flipH="1">
            <a:off x="-6351" y="5522055"/>
            <a:ext cx="12192001" cy="13350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SimSun"/>
                <a:ea typeface="SimSun"/>
                <a:cs typeface="SimSun"/>
                <a:sym typeface="SimSun"/>
              </a:defRPr>
            </a:pPr>
          </a:p>
        </p:txBody>
      </p:sp>
      <p:sp>
        <p:nvSpPr>
          <p:cNvPr id="134" name="Shape 134"/>
          <p:cNvSpPr/>
          <p:nvPr/>
        </p:nvSpPr>
        <p:spPr>
          <a:xfrm>
            <a:off x="9151806" y="5870829"/>
            <a:ext cx="2525835" cy="916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5400" b="1" spc="300">
                <a:solidFill>
                  <a:srgbClr val="FFFFFF"/>
                </a:solidFill>
                <a:latin typeface="AvantGarde Md BT"/>
                <a:ea typeface="AvantGarde Md BT"/>
                <a:cs typeface="AvantGarde Md BT"/>
                <a:sym typeface="AvantGarde Md BT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@ </a:t>
            </a:r>
            <a:r>
              <a:t>NJU</a:t>
            </a:r>
          </a:p>
        </p:txBody>
      </p:sp>
      <p:sp>
        <p:nvSpPr>
          <p:cNvPr id="135" name="Shape 135"/>
          <p:cNvSpPr/>
          <p:nvPr/>
        </p:nvSpPr>
        <p:spPr>
          <a:xfrm>
            <a:off x="9330568" y="82946"/>
            <a:ext cx="2806264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r>
              <a:t>Last updated: 23 Sep 2020</a:t>
            </a:r>
          </a:p>
        </p:txBody>
      </p:sp>
      <p:sp>
        <p:nvSpPr>
          <p:cNvPr id="136" name="Shape 136"/>
          <p:cNvSpPr/>
          <p:nvPr/>
        </p:nvSpPr>
        <p:spPr>
          <a:xfrm>
            <a:off x="451692" y="5051040"/>
            <a:ext cx="5241916" cy="94655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Email: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haoyang.ye@cantab.net</a:t>
            </a:r>
            <a:endParaRPr u="sng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  <a:p>
            <a:pPr>
              <a:defRPr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Website: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haoyangye.com/Home</a:t>
            </a:r>
            <a:endParaRPr u="sng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  <a:p>
            <a:pPr>
              <a:defRPr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Slides: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https://github.com/zoeye859/Workshop</a:t>
            </a:r>
            <a:endParaRPr u="sng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1586" y="-1"/>
            <a:ext cx="12190415" cy="1916834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8" name="Shape 258"/>
          <p:cNvSpPr/>
          <p:nvPr/>
        </p:nvSpPr>
        <p:spPr>
          <a:xfrm>
            <a:off x="1172136" y="462615"/>
            <a:ext cx="9026540" cy="1310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4000" b="1" spc="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Discussion 1: Conference preparation</a:t>
            </a:r>
          </a:p>
        </p:txBody>
      </p:sp>
      <p:grpSp>
        <p:nvGrpSpPr>
          <p:cNvPr id="261" name="Group 261"/>
          <p:cNvGrpSpPr/>
          <p:nvPr/>
        </p:nvGrpSpPr>
        <p:grpSpPr>
          <a:xfrm>
            <a:off x="1844689" y="2305570"/>
            <a:ext cx="504851" cy="574041"/>
            <a:chOff x="0" y="0"/>
            <a:chExt cx="504849" cy="574040"/>
          </a:xfrm>
        </p:grpSpPr>
        <p:sp>
          <p:nvSpPr>
            <p:cNvPr id="259" name="Shape 259"/>
            <p:cNvSpPr/>
            <p:nvPr/>
          </p:nvSpPr>
          <p:spPr>
            <a:xfrm>
              <a:off x="793" y="0"/>
              <a:ext cx="504057" cy="504057"/>
            </a:xfrm>
            <a:prstGeom prst="rect">
              <a:avLst/>
            </a:prstGeom>
            <a:noFill/>
            <a:ln w="9525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4C9AB2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  <a:sym typeface="Arial Unicode MS" panose="020B0604020202020204" charset="-122"/>
                </a:defRPr>
              </a:pPr>
            </a:p>
          </p:txBody>
        </p:sp>
        <p:sp>
          <p:nvSpPr>
            <p:cNvPr id="260" name="Shape 260"/>
            <p:cNvSpPr/>
            <p:nvPr/>
          </p:nvSpPr>
          <p:spPr>
            <a:xfrm>
              <a:off x="0" y="0"/>
              <a:ext cx="504057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4C9AB2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  <a:sym typeface="Arial Unicode MS" panose="020B0604020202020204" charset="-122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262" name="Shape 262"/>
          <p:cNvSpPr/>
          <p:nvPr/>
        </p:nvSpPr>
        <p:spPr>
          <a:xfrm>
            <a:off x="1827084" y="2293858"/>
            <a:ext cx="540061" cy="546643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3" name="Shape 263"/>
          <p:cNvSpPr/>
          <p:nvPr/>
        </p:nvSpPr>
        <p:spPr>
          <a:xfrm>
            <a:off x="2574661" y="2330959"/>
            <a:ext cx="8670021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How did/will you prepare for your conference?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1586" y="-1"/>
            <a:ext cx="12190415" cy="1916834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6" name="Shape 266"/>
          <p:cNvSpPr/>
          <p:nvPr/>
        </p:nvSpPr>
        <p:spPr>
          <a:xfrm>
            <a:off x="1172136" y="462615"/>
            <a:ext cx="9026540" cy="1310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4000" b="1" spc="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Discussion 1: Conference preparation</a:t>
            </a:r>
          </a:p>
        </p:txBody>
      </p:sp>
      <p:grpSp>
        <p:nvGrpSpPr>
          <p:cNvPr id="269" name="Group 269"/>
          <p:cNvGrpSpPr/>
          <p:nvPr/>
        </p:nvGrpSpPr>
        <p:grpSpPr>
          <a:xfrm>
            <a:off x="1844689" y="2305570"/>
            <a:ext cx="504851" cy="574041"/>
            <a:chOff x="0" y="0"/>
            <a:chExt cx="504849" cy="574040"/>
          </a:xfrm>
        </p:grpSpPr>
        <p:sp>
          <p:nvSpPr>
            <p:cNvPr id="267" name="Shape 267"/>
            <p:cNvSpPr/>
            <p:nvPr/>
          </p:nvSpPr>
          <p:spPr>
            <a:xfrm>
              <a:off x="793" y="0"/>
              <a:ext cx="504057" cy="504057"/>
            </a:xfrm>
            <a:prstGeom prst="rect">
              <a:avLst/>
            </a:prstGeom>
            <a:noFill/>
            <a:ln w="9525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4C9AB2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  <a:sym typeface="Arial Unicode MS" panose="020B0604020202020204" charset="-122"/>
                </a:defRPr>
              </a:pPr>
            </a:p>
          </p:txBody>
        </p:sp>
        <p:sp>
          <p:nvSpPr>
            <p:cNvPr id="268" name="Shape 268"/>
            <p:cNvSpPr/>
            <p:nvPr/>
          </p:nvSpPr>
          <p:spPr>
            <a:xfrm>
              <a:off x="0" y="0"/>
              <a:ext cx="504057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4C9AB2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  <a:sym typeface="Arial Unicode MS" panose="020B0604020202020204" charset="-122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270" name="Shape 270"/>
          <p:cNvSpPr/>
          <p:nvPr/>
        </p:nvSpPr>
        <p:spPr>
          <a:xfrm>
            <a:off x="1827084" y="2293858"/>
            <a:ext cx="540061" cy="546643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1" name="Shape 271"/>
          <p:cNvSpPr/>
          <p:nvPr/>
        </p:nvSpPr>
        <p:spPr>
          <a:xfrm>
            <a:off x="2574661" y="2330959"/>
            <a:ext cx="8670021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How did/will you prepare for your conference?</a:t>
            </a:r>
          </a:p>
        </p:txBody>
      </p:sp>
      <p:grpSp>
        <p:nvGrpSpPr>
          <p:cNvPr id="274" name="Group 274"/>
          <p:cNvGrpSpPr/>
          <p:nvPr/>
        </p:nvGrpSpPr>
        <p:grpSpPr>
          <a:xfrm>
            <a:off x="1827114" y="3411925"/>
            <a:ext cx="540001" cy="540001"/>
            <a:chOff x="0" y="0"/>
            <a:chExt cx="539999" cy="539999"/>
          </a:xfrm>
        </p:grpSpPr>
        <p:sp>
          <p:nvSpPr>
            <p:cNvPr id="272" name="Shape 272"/>
            <p:cNvSpPr/>
            <p:nvPr/>
          </p:nvSpPr>
          <p:spPr>
            <a:xfrm>
              <a:off x="0" y="0"/>
              <a:ext cx="540000" cy="540000"/>
            </a:xfrm>
            <a:prstGeom prst="ellipse">
              <a:avLst/>
            </a:prstGeom>
            <a:gradFill flip="none" rotWithShape="1">
              <a:gsLst>
                <a:gs pos="0">
                  <a:srgbClr val="326698"/>
                </a:gs>
                <a:gs pos="100000">
                  <a:srgbClr val="66CDCC"/>
                </a:gs>
              </a:gsLst>
              <a:lin ang="7199999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2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Agency FB"/>
                  <a:ea typeface="Agency FB"/>
                  <a:cs typeface="Agency FB"/>
                  <a:sym typeface="Agency FB"/>
                </a:defRPr>
              </a:pPr>
            </a:p>
          </p:txBody>
        </p:sp>
        <p:sp>
          <p:nvSpPr>
            <p:cNvPr id="273" name="Shape 273"/>
            <p:cNvSpPr/>
            <p:nvPr/>
          </p:nvSpPr>
          <p:spPr>
            <a:xfrm>
              <a:off x="175008" y="163427"/>
              <a:ext cx="208666" cy="219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5" h="21305" extrusionOk="0">
                  <a:moveTo>
                    <a:pt x="7851" y="21305"/>
                  </a:moveTo>
                  <a:cubicBezTo>
                    <a:pt x="7141" y="21305"/>
                    <a:pt x="6511" y="21001"/>
                    <a:pt x="6038" y="20468"/>
                  </a:cubicBezTo>
                  <a:cubicBezTo>
                    <a:pt x="440" y="13243"/>
                    <a:pt x="440" y="13243"/>
                    <a:pt x="440" y="13243"/>
                  </a:cubicBezTo>
                  <a:cubicBezTo>
                    <a:pt x="-269" y="12330"/>
                    <a:pt x="-111" y="11037"/>
                    <a:pt x="835" y="10277"/>
                  </a:cubicBezTo>
                  <a:cubicBezTo>
                    <a:pt x="1859" y="9592"/>
                    <a:pt x="3200" y="9820"/>
                    <a:pt x="3909" y="10733"/>
                  </a:cubicBezTo>
                  <a:cubicBezTo>
                    <a:pt x="7614" y="15449"/>
                    <a:pt x="7614" y="15449"/>
                    <a:pt x="7614" y="15449"/>
                  </a:cubicBezTo>
                  <a:cubicBezTo>
                    <a:pt x="16995" y="998"/>
                    <a:pt x="16995" y="998"/>
                    <a:pt x="16995" y="998"/>
                  </a:cubicBezTo>
                  <a:cubicBezTo>
                    <a:pt x="17626" y="9"/>
                    <a:pt x="18966" y="-295"/>
                    <a:pt x="19991" y="313"/>
                  </a:cubicBezTo>
                  <a:cubicBezTo>
                    <a:pt x="21016" y="922"/>
                    <a:pt x="21331" y="2215"/>
                    <a:pt x="20700" y="3280"/>
                  </a:cubicBezTo>
                  <a:cubicBezTo>
                    <a:pt x="9664" y="20316"/>
                    <a:pt x="9664" y="20316"/>
                    <a:pt x="9664" y="20316"/>
                  </a:cubicBezTo>
                  <a:cubicBezTo>
                    <a:pt x="9270" y="20925"/>
                    <a:pt x="8639" y="21229"/>
                    <a:pt x="7930" y="21305"/>
                  </a:cubicBezTo>
                  <a:cubicBezTo>
                    <a:pt x="7930" y="21305"/>
                    <a:pt x="7851" y="21305"/>
                    <a:pt x="7851" y="2130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400">
                  <a:latin typeface="Agency FB"/>
                  <a:ea typeface="Agency FB"/>
                  <a:cs typeface="Agency FB"/>
                  <a:sym typeface="Agency FB"/>
                </a:defRPr>
              </a:pPr>
            </a:p>
          </p:txBody>
        </p:sp>
      </p:grpSp>
      <p:grpSp>
        <p:nvGrpSpPr>
          <p:cNvPr id="277" name="Group 277"/>
          <p:cNvGrpSpPr/>
          <p:nvPr/>
        </p:nvGrpSpPr>
        <p:grpSpPr>
          <a:xfrm>
            <a:off x="1827114" y="4275418"/>
            <a:ext cx="540001" cy="540001"/>
            <a:chOff x="0" y="0"/>
            <a:chExt cx="539999" cy="539999"/>
          </a:xfrm>
        </p:grpSpPr>
        <p:sp>
          <p:nvSpPr>
            <p:cNvPr id="275" name="Shape 275"/>
            <p:cNvSpPr/>
            <p:nvPr/>
          </p:nvSpPr>
          <p:spPr>
            <a:xfrm>
              <a:off x="0" y="0"/>
              <a:ext cx="540000" cy="540000"/>
            </a:xfrm>
            <a:prstGeom prst="ellipse">
              <a:avLst/>
            </a:prstGeom>
            <a:gradFill flip="none" rotWithShape="1">
              <a:gsLst>
                <a:gs pos="0">
                  <a:srgbClr val="326698"/>
                </a:gs>
                <a:gs pos="100000">
                  <a:srgbClr val="66CDCC"/>
                </a:gs>
              </a:gsLst>
              <a:lin ang="7199999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2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Agency FB"/>
                  <a:ea typeface="Agency FB"/>
                  <a:cs typeface="Agency FB"/>
                  <a:sym typeface="Agency FB"/>
                </a:defRPr>
              </a:pPr>
            </a:p>
          </p:txBody>
        </p:sp>
        <p:sp>
          <p:nvSpPr>
            <p:cNvPr id="276" name="Shape 276"/>
            <p:cNvSpPr/>
            <p:nvPr/>
          </p:nvSpPr>
          <p:spPr>
            <a:xfrm>
              <a:off x="175008" y="163427"/>
              <a:ext cx="208666" cy="219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5" h="21305" extrusionOk="0">
                  <a:moveTo>
                    <a:pt x="7851" y="21305"/>
                  </a:moveTo>
                  <a:cubicBezTo>
                    <a:pt x="7141" y="21305"/>
                    <a:pt x="6511" y="21001"/>
                    <a:pt x="6038" y="20468"/>
                  </a:cubicBezTo>
                  <a:cubicBezTo>
                    <a:pt x="440" y="13243"/>
                    <a:pt x="440" y="13243"/>
                    <a:pt x="440" y="13243"/>
                  </a:cubicBezTo>
                  <a:cubicBezTo>
                    <a:pt x="-269" y="12330"/>
                    <a:pt x="-111" y="11037"/>
                    <a:pt x="835" y="10277"/>
                  </a:cubicBezTo>
                  <a:cubicBezTo>
                    <a:pt x="1859" y="9592"/>
                    <a:pt x="3200" y="9820"/>
                    <a:pt x="3909" y="10733"/>
                  </a:cubicBezTo>
                  <a:cubicBezTo>
                    <a:pt x="7614" y="15449"/>
                    <a:pt x="7614" y="15449"/>
                    <a:pt x="7614" y="15449"/>
                  </a:cubicBezTo>
                  <a:cubicBezTo>
                    <a:pt x="16995" y="998"/>
                    <a:pt x="16995" y="998"/>
                    <a:pt x="16995" y="998"/>
                  </a:cubicBezTo>
                  <a:cubicBezTo>
                    <a:pt x="17626" y="9"/>
                    <a:pt x="18966" y="-295"/>
                    <a:pt x="19991" y="313"/>
                  </a:cubicBezTo>
                  <a:cubicBezTo>
                    <a:pt x="21016" y="922"/>
                    <a:pt x="21331" y="2215"/>
                    <a:pt x="20700" y="3280"/>
                  </a:cubicBezTo>
                  <a:cubicBezTo>
                    <a:pt x="9664" y="20316"/>
                    <a:pt x="9664" y="20316"/>
                    <a:pt x="9664" y="20316"/>
                  </a:cubicBezTo>
                  <a:cubicBezTo>
                    <a:pt x="9270" y="20925"/>
                    <a:pt x="8639" y="21229"/>
                    <a:pt x="7930" y="21305"/>
                  </a:cubicBezTo>
                  <a:cubicBezTo>
                    <a:pt x="7930" y="21305"/>
                    <a:pt x="7851" y="21305"/>
                    <a:pt x="7851" y="2130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400">
                  <a:latin typeface="Agency FB"/>
                  <a:ea typeface="Agency FB"/>
                  <a:cs typeface="Agency FB"/>
                  <a:sym typeface="Agency FB"/>
                </a:defRPr>
              </a:pPr>
            </a:p>
          </p:txBody>
        </p:sp>
      </p:grpSp>
      <p:grpSp>
        <p:nvGrpSpPr>
          <p:cNvPr id="280" name="Group 280"/>
          <p:cNvGrpSpPr/>
          <p:nvPr/>
        </p:nvGrpSpPr>
        <p:grpSpPr>
          <a:xfrm>
            <a:off x="1827114" y="5138911"/>
            <a:ext cx="540001" cy="540001"/>
            <a:chOff x="0" y="0"/>
            <a:chExt cx="539999" cy="539999"/>
          </a:xfrm>
        </p:grpSpPr>
        <p:sp>
          <p:nvSpPr>
            <p:cNvPr id="278" name="Shape 278"/>
            <p:cNvSpPr/>
            <p:nvPr/>
          </p:nvSpPr>
          <p:spPr>
            <a:xfrm>
              <a:off x="0" y="0"/>
              <a:ext cx="540000" cy="540000"/>
            </a:xfrm>
            <a:prstGeom prst="ellipse">
              <a:avLst/>
            </a:prstGeom>
            <a:gradFill flip="none" rotWithShape="1">
              <a:gsLst>
                <a:gs pos="0">
                  <a:srgbClr val="326698"/>
                </a:gs>
                <a:gs pos="100000">
                  <a:srgbClr val="66CDCC"/>
                </a:gs>
              </a:gsLst>
              <a:lin ang="7199999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2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Agency FB"/>
                  <a:ea typeface="Agency FB"/>
                  <a:cs typeface="Agency FB"/>
                  <a:sym typeface="Agency FB"/>
                </a:defRPr>
              </a:pPr>
            </a:p>
          </p:txBody>
        </p:sp>
        <p:sp>
          <p:nvSpPr>
            <p:cNvPr id="279" name="Shape 279"/>
            <p:cNvSpPr/>
            <p:nvPr/>
          </p:nvSpPr>
          <p:spPr>
            <a:xfrm>
              <a:off x="175008" y="163427"/>
              <a:ext cx="208666" cy="219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5" h="21305" extrusionOk="0">
                  <a:moveTo>
                    <a:pt x="7851" y="21305"/>
                  </a:moveTo>
                  <a:cubicBezTo>
                    <a:pt x="7141" y="21305"/>
                    <a:pt x="6511" y="21001"/>
                    <a:pt x="6038" y="20468"/>
                  </a:cubicBezTo>
                  <a:cubicBezTo>
                    <a:pt x="440" y="13243"/>
                    <a:pt x="440" y="13243"/>
                    <a:pt x="440" y="13243"/>
                  </a:cubicBezTo>
                  <a:cubicBezTo>
                    <a:pt x="-269" y="12330"/>
                    <a:pt x="-111" y="11037"/>
                    <a:pt x="835" y="10277"/>
                  </a:cubicBezTo>
                  <a:cubicBezTo>
                    <a:pt x="1859" y="9592"/>
                    <a:pt x="3200" y="9820"/>
                    <a:pt x="3909" y="10733"/>
                  </a:cubicBezTo>
                  <a:cubicBezTo>
                    <a:pt x="7614" y="15449"/>
                    <a:pt x="7614" y="15449"/>
                    <a:pt x="7614" y="15449"/>
                  </a:cubicBezTo>
                  <a:cubicBezTo>
                    <a:pt x="16995" y="998"/>
                    <a:pt x="16995" y="998"/>
                    <a:pt x="16995" y="998"/>
                  </a:cubicBezTo>
                  <a:cubicBezTo>
                    <a:pt x="17626" y="9"/>
                    <a:pt x="18966" y="-295"/>
                    <a:pt x="19991" y="313"/>
                  </a:cubicBezTo>
                  <a:cubicBezTo>
                    <a:pt x="21016" y="922"/>
                    <a:pt x="21331" y="2215"/>
                    <a:pt x="20700" y="3280"/>
                  </a:cubicBezTo>
                  <a:cubicBezTo>
                    <a:pt x="9664" y="20316"/>
                    <a:pt x="9664" y="20316"/>
                    <a:pt x="9664" y="20316"/>
                  </a:cubicBezTo>
                  <a:cubicBezTo>
                    <a:pt x="9270" y="20925"/>
                    <a:pt x="8639" y="21229"/>
                    <a:pt x="7930" y="21305"/>
                  </a:cubicBezTo>
                  <a:cubicBezTo>
                    <a:pt x="7930" y="21305"/>
                    <a:pt x="7851" y="21305"/>
                    <a:pt x="7851" y="2130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400">
                  <a:latin typeface="Agency FB"/>
                  <a:ea typeface="Agency FB"/>
                  <a:cs typeface="Agency FB"/>
                  <a:sym typeface="Agency FB"/>
                </a:defRPr>
              </a:pPr>
            </a:p>
          </p:txBody>
        </p:sp>
      </p:grpSp>
      <p:grpSp>
        <p:nvGrpSpPr>
          <p:cNvPr id="283" name="Group 283"/>
          <p:cNvGrpSpPr/>
          <p:nvPr/>
        </p:nvGrpSpPr>
        <p:grpSpPr>
          <a:xfrm>
            <a:off x="1827114" y="5944705"/>
            <a:ext cx="540001" cy="540001"/>
            <a:chOff x="0" y="0"/>
            <a:chExt cx="539999" cy="539999"/>
          </a:xfrm>
        </p:grpSpPr>
        <p:sp>
          <p:nvSpPr>
            <p:cNvPr id="281" name="Shape 281"/>
            <p:cNvSpPr/>
            <p:nvPr/>
          </p:nvSpPr>
          <p:spPr>
            <a:xfrm>
              <a:off x="0" y="0"/>
              <a:ext cx="540000" cy="540000"/>
            </a:xfrm>
            <a:prstGeom prst="ellipse">
              <a:avLst/>
            </a:prstGeom>
            <a:gradFill flip="none" rotWithShape="1">
              <a:gsLst>
                <a:gs pos="0">
                  <a:srgbClr val="326698"/>
                </a:gs>
                <a:gs pos="100000">
                  <a:srgbClr val="66CDCC"/>
                </a:gs>
              </a:gsLst>
              <a:lin ang="7199999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2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Agency FB"/>
                  <a:ea typeface="Agency FB"/>
                  <a:cs typeface="Agency FB"/>
                  <a:sym typeface="Agency FB"/>
                </a:defRPr>
              </a:pPr>
            </a:p>
          </p:txBody>
        </p:sp>
        <p:sp>
          <p:nvSpPr>
            <p:cNvPr id="282" name="Shape 282"/>
            <p:cNvSpPr/>
            <p:nvPr/>
          </p:nvSpPr>
          <p:spPr>
            <a:xfrm>
              <a:off x="175008" y="163427"/>
              <a:ext cx="208666" cy="219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5" h="21305" extrusionOk="0">
                  <a:moveTo>
                    <a:pt x="7851" y="21305"/>
                  </a:moveTo>
                  <a:cubicBezTo>
                    <a:pt x="7141" y="21305"/>
                    <a:pt x="6511" y="21001"/>
                    <a:pt x="6038" y="20468"/>
                  </a:cubicBezTo>
                  <a:cubicBezTo>
                    <a:pt x="440" y="13243"/>
                    <a:pt x="440" y="13243"/>
                    <a:pt x="440" y="13243"/>
                  </a:cubicBezTo>
                  <a:cubicBezTo>
                    <a:pt x="-269" y="12330"/>
                    <a:pt x="-111" y="11037"/>
                    <a:pt x="835" y="10277"/>
                  </a:cubicBezTo>
                  <a:cubicBezTo>
                    <a:pt x="1859" y="9592"/>
                    <a:pt x="3200" y="9820"/>
                    <a:pt x="3909" y="10733"/>
                  </a:cubicBezTo>
                  <a:cubicBezTo>
                    <a:pt x="7614" y="15449"/>
                    <a:pt x="7614" y="15449"/>
                    <a:pt x="7614" y="15449"/>
                  </a:cubicBezTo>
                  <a:cubicBezTo>
                    <a:pt x="16995" y="998"/>
                    <a:pt x="16995" y="998"/>
                    <a:pt x="16995" y="998"/>
                  </a:cubicBezTo>
                  <a:cubicBezTo>
                    <a:pt x="17626" y="9"/>
                    <a:pt x="18966" y="-295"/>
                    <a:pt x="19991" y="313"/>
                  </a:cubicBezTo>
                  <a:cubicBezTo>
                    <a:pt x="21016" y="922"/>
                    <a:pt x="21331" y="2215"/>
                    <a:pt x="20700" y="3280"/>
                  </a:cubicBezTo>
                  <a:cubicBezTo>
                    <a:pt x="9664" y="20316"/>
                    <a:pt x="9664" y="20316"/>
                    <a:pt x="9664" y="20316"/>
                  </a:cubicBezTo>
                  <a:cubicBezTo>
                    <a:pt x="9270" y="20925"/>
                    <a:pt x="8639" y="21229"/>
                    <a:pt x="7930" y="21305"/>
                  </a:cubicBezTo>
                  <a:cubicBezTo>
                    <a:pt x="7930" y="21305"/>
                    <a:pt x="7851" y="21305"/>
                    <a:pt x="7851" y="2130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400">
                  <a:latin typeface="Agency FB"/>
                  <a:ea typeface="Agency FB"/>
                  <a:cs typeface="Agency FB"/>
                  <a:sym typeface="Agency FB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>
            <a:off x="1586" y="-1"/>
            <a:ext cx="12190415" cy="1916834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6" name="Shape 286"/>
          <p:cNvSpPr/>
          <p:nvPr/>
        </p:nvSpPr>
        <p:spPr>
          <a:xfrm>
            <a:off x="1172136" y="462615"/>
            <a:ext cx="9026540" cy="1310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4000" b="1" spc="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Practice 3: Plan your next conference (1)</a:t>
            </a:r>
          </a:p>
        </p:txBody>
      </p:sp>
      <p:grpSp>
        <p:nvGrpSpPr>
          <p:cNvPr id="289" name="Group 289"/>
          <p:cNvGrpSpPr/>
          <p:nvPr/>
        </p:nvGrpSpPr>
        <p:grpSpPr>
          <a:xfrm>
            <a:off x="1844689" y="2305570"/>
            <a:ext cx="504851" cy="574041"/>
            <a:chOff x="0" y="0"/>
            <a:chExt cx="504849" cy="574040"/>
          </a:xfrm>
        </p:grpSpPr>
        <p:sp>
          <p:nvSpPr>
            <p:cNvPr id="287" name="Shape 287"/>
            <p:cNvSpPr/>
            <p:nvPr/>
          </p:nvSpPr>
          <p:spPr>
            <a:xfrm>
              <a:off x="793" y="0"/>
              <a:ext cx="504057" cy="504057"/>
            </a:xfrm>
            <a:prstGeom prst="rect">
              <a:avLst/>
            </a:prstGeom>
            <a:noFill/>
            <a:ln w="9525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4C9AB2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  <a:sym typeface="Arial Unicode MS" panose="020B0604020202020204" charset="-122"/>
                </a:defRPr>
              </a:pPr>
            </a:p>
          </p:txBody>
        </p:sp>
        <p:sp>
          <p:nvSpPr>
            <p:cNvPr id="288" name="Shape 288"/>
            <p:cNvSpPr/>
            <p:nvPr/>
          </p:nvSpPr>
          <p:spPr>
            <a:xfrm>
              <a:off x="0" y="0"/>
              <a:ext cx="504057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4C9AB2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  <a:sym typeface="Arial Unicode MS" panose="020B0604020202020204" charset="-122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290" name="Shape 290"/>
          <p:cNvSpPr/>
          <p:nvPr/>
        </p:nvSpPr>
        <p:spPr>
          <a:xfrm>
            <a:off x="1827084" y="2293858"/>
            <a:ext cx="540061" cy="546643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1" name="Shape 291"/>
          <p:cNvSpPr/>
          <p:nvPr/>
        </p:nvSpPr>
        <p:spPr>
          <a:xfrm>
            <a:off x="2574661" y="2165870"/>
            <a:ext cx="8670021" cy="853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Will you try Tip 1-5?</a:t>
            </a:r>
          </a:p>
          <a:p>
            <a:pPr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If not, what are your biggest fears/stress?</a:t>
            </a:r>
          </a:p>
        </p:txBody>
      </p:sp>
      <p:grpSp>
        <p:nvGrpSpPr>
          <p:cNvPr id="294" name="Group 294"/>
          <p:cNvGrpSpPr/>
          <p:nvPr/>
        </p:nvGrpSpPr>
        <p:grpSpPr>
          <a:xfrm>
            <a:off x="1812201" y="4505919"/>
            <a:ext cx="504851" cy="574041"/>
            <a:chOff x="0" y="0"/>
            <a:chExt cx="504849" cy="574040"/>
          </a:xfrm>
        </p:grpSpPr>
        <p:sp>
          <p:nvSpPr>
            <p:cNvPr id="292" name="Shape 292"/>
            <p:cNvSpPr/>
            <p:nvPr/>
          </p:nvSpPr>
          <p:spPr>
            <a:xfrm>
              <a:off x="793" y="0"/>
              <a:ext cx="504057" cy="504057"/>
            </a:xfrm>
            <a:prstGeom prst="rect">
              <a:avLst/>
            </a:prstGeom>
            <a:noFill/>
            <a:ln w="9525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4C9AB2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  <a:sym typeface="Arial Unicode MS" panose="020B0604020202020204" charset="-122"/>
                </a:defRPr>
              </a:pPr>
            </a:p>
          </p:txBody>
        </p:sp>
        <p:sp>
          <p:nvSpPr>
            <p:cNvPr id="293" name="Shape 293"/>
            <p:cNvSpPr/>
            <p:nvPr/>
          </p:nvSpPr>
          <p:spPr>
            <a:xfrm>
              <a:off x="0" y="0"/>
              <a:ext cx="504057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4C9AB2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  <a:sym typeface="Arial Unicode MS" panose="020B0604020202020204" charset="-122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295" name="Shape 295"/>
          <p:cNvSpPr/>
          <p:nvPr/>
        </p:nvSpPr>
        <p:spPr>
          <a:xfrm>
            <a:off x="1794596" y="4494207"/>
            <a:ext cx="540061" cy="546643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6" name="Shape 296"/>
          <p:cNvSpPr/>
          <p:nvPr/>
        </p:nvSpPr>
        <p:spPr>
          <a:xfrm>
            <a:off x="2574661" y="4531308"/>
            <a:ext cx="8670021" cy="853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3 mins to write down your preparation plan for your next </a:t>
            </a:r>
          </a:p>
          <a:p>
            <a:pPr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conference!</a:t>
            </a:r>
          </a:p>
        </p:txBody>
      </p:sp>
      <p:sp>
        <p:nvSpPr>
          <p:cNvPr id="297" name="Shape 297"/>
          <p:cNvSpPr/>
          <p:nvPr/>
        </p:nvSpPr>
        <p:spPr>
          <a:xfrm>
            <a:off x="5185123" y="2657414"/>
            <a:ext cx="8670021" cy="574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>
              <a:defRPr sz="16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(you can discuss it with me after the workshop.)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539637" y="368862"/>
            <a:ext cx="252029" cy="252029"/>
          </a:xfrm>
          <a:prstGeom prst="rect">
            <a:avLst/>
          </a:prstGeom>
          <a:ln>
            <a:solidFill>
              <a:srgbClr val="93CDDD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0" name="Shape 300"/>
          <p:cNvSpPr/>
          <p:nvPr/>
        </p:nvSpPr>
        <p:spPr>
          <a:xfrm>
            <a:off x="190549" y="116632"/>
            <a:ext cx="185643" cy="185642"/>
          </a:xfrm>
          <a:prstGeom prst="rect">
            <a:avLst/>
          </a:prstGeom>
          <a:ln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1" name="Shape 301"/>
          <p:cNvSpPr/>
          <p:nvPr/>
        </p:nvSpPr>
        <p:spPr>
          <a:xfrm>
            <a:off x="317992" y="188639"/>
            <a:ext cx="360042" cy="360042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2" name="Shape 302"/>
          <p:cNvSpPr/>
          <p:nvPr/>
        </p:nvSpPr>
        <p:spPr>
          <a:xfrm>
            <a:off x="999945" y="145140"/>
            <a:ext cx="8670021" cy="4724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Your thoughts &amp; notes 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/>
        </p:nvSpPr>
        <p:spPr>
          <a:xfrm>
            <a:off x="539637" y="368862"/>
            <a:ext cx="252029" cy="252029"/>
          </a:xfrm>
          <a:prstGeom prst="rect">
            <a:avLst/>
          </a:prstGeom>
          <a:ln>
            <a:solidFill>
              <a:srgbClr val="93CDDD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5" name="Shape 305"/>
          <p:cNvSpPr/>
          <p:nvPr/>
        </p:nvSpPr>
        <p:spPr>
          <a:xfrm>
            <a:off x="190549" y="116632"/>
            <a:ext cx="185643" cy="185642"/>
          </a:xfrm>
          <a:prstGeom prst="rect">
            <a:avLst/>
          </a:prstGeom>
          <a:ln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6" name="Shape 306"/>
          <p:cNvSpPr/>
          <p:nvPr/>
        </p:nvSpPr>
        <p:spPr>
          <a:xfrm>
            <a:off x="317992" y="188639"/>
            <a:ext cx="360042" cy="360042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7" name="Shape 307"/>
          <p:cNvSpPr/>
          <p:nvPr/>
        </p:nvSpPr>
        <p:spPr>
          <a:xfrm>
            <a:off x="910629" y="316276"/>
            <a:ext cx="1800201" cy="396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Content</a:t>
            </a:r>
          </a:p>
        </p:txBody>
      </p:sp>
      <p:sp>
        <p:nvSpPr>
          <p:cNvPr id="308" name="Shape 308"/>
          <p:cNvSpPr/>
          <p:nvPr/>
        </p:nvSpPr>
        <p:spPr>
          <a:xfrm>
            <a:off x="0" y="5535612"/>
            <a:ext cx="1366838" cy="13350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SimSun"/>
                <a:ea typeface="SimSun"/>
                <a:cs typeface="SimSun"/>
                <a:sym typeface="SimSun"/>
              </a:defRPr>
            </a:pPr>
          </a:p>
        </p:txBody>
      </p:sp>
      <p:sp>
        <p:nvSpPr>
          <p:cNvPr id="309" name="Shape 309"/>
          <p:cNvSpPr/>
          <p:nvPr/>
        </p:nvSpPr>
        <p:spPr>
          <a:xfrm>
            <a:off x="3419345" y="1747921"/>
            <a:ext cx="4738400" cy="486115"/>
          </a:xfrm>
          <a:prstGeom prst="roundRect">
            <a:avLst>
              <a:gd name="adj" fmla="val 16667"/>
            </a:avLst>
          </a:prstGeom>
          <a:ln>
            <a:solidFill>
              <a:srgbClr val="93CDD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12" name="Group 312"/>
          <p:cNvGrpSpPr/>
          <p:nvPr/>
        </p:nvGrpSpPr>
        <p:grpSpPr>
          <a:xfrm>
            <a:off x="3193548" y="1616142"/>
            <a:ext cx="749673" cy="749673"/>
            <a:chOff x="0" y="0"/>
            <a:chExt cx="749672" cy="749672"/>
          </a:xfrm>
        </p:grpSpPr>
        <p:sp>
          <p:nvSpPr>
            <p:cNvPr id="310" name="Shape 310"/>
            <p:cNvSpPr/>
            <p:nvPr/>
          </p:nvSpPr>
          <p:spPr>
            <a:xfrm>
              <a:off x="-1" y="-1"/>
              <a:ext cx="749674" cy="749674"/>
            </a:xfrm>
            <a:prstGeom prst="ellipse">
              <a:avLst/>
            </a:prstGeom>
            <a:gradFill flip="none" rotWithShape="1">
              <a:gsLst>
                <a:gs pos="0">
                  <a:srgbClr val="326698"/>
                </a:gs>
                <a:gs pos="100000">
                  <a:srgbClr val="66CDCC"/>
                </a:gs>
              </a:gsLst>
              <a:lin ang="7199999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11250">
                <a:lnSpc>
                  <a:spcPct val="90000"/>
                </a:lnSpc>
                <a:spcBef>
                  <a:spcPts val="700"/>
                </a:spcBef>
                <a:defRPr sz="2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1" name="Shape 311"/>
            <p:cNvSpPr/>
            <p:nvPr/>
          </p:nvSpPr>
          <p:spPr>
            <a:xfrm>
              <a:off x="24581" y="46027"/>
              <a:ext cx="716110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313" name="Shape 313"/>
          <p:cNvSpPr/>
          <p:nvPr/>
        </p:nvSpPr>
        <p:spPr>
          <a:xfrm>
            <a:off x="4561699" y="1789604"/>
            <a:ext cx="3460741" cy="396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Prepare for the conference</a:t>
            </a:r>
          </a:p>
        </p:txBody>
      </p:sp>
      <p:sp>
        <p:nvSpPr>
          <p:cNvPr id="314" name="Shape 314"/>
          <p:cNvSpPr/>
          <p:nvPr/>
        </p:nvSpPr>
        <p:spPr>
          <a:xfrm>
            <a:off x="3414988" y="2700460"/>
            <a:ext cx="4738400" cy="486115"/>
          </a:xfrm>
          <a:prstGeom prst="roundRect">
            <a:avLst>
              <a:gd name="adj" fmla="val 16667"/>
            </a:avLst>
          </a:prstGeom>
          <a:ln>
            <a:solidFill>
              <a:srgbClr val="93CDD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17" name="Group 317"/>
          <p:cNvGrpSpPr/>
          <p:nvPr/>
        </p:nvGrpSpPr>
        <p:grpSpPr>
          <a:xfrm>
            <a:off x="3189192" y="2568681"/>
            <a:ext cx="749673" cy="749673"/>
            <a:chOff x="0" y="0"/>
            <a:chExt cx="749672" cy="749672"/>
          </a:xfrm>
        </p:grpSpPr>
        <p:sp>
          <p:nvSpPr>
            <p:cNvPr id="315" name="Shape 315"/>
            <p:cNvSpPr/>
            <p:nvPr/>
          </p:nvSpPr>
          <p:spPr>
            <a:xfrm>
              <a:off x="-1" y="-1"/>
              <a:ext cx="749674" cy="749674"/>
            </a:xfrm>
            <a:prstGeom prst="ellipse">
              <a:avLst/>
            </a:prstGeom>
            <a:gradFill flip="none" rotWithShape="1">
              <a:gsLst>
                <a:gs pos="0">
                  <a:srgbClr val="326698"/>
                </a:gs>
                <a:gs pos="100000">
                  <a:srgbClr val="66CDCC"/>
                </a:gs>
              </a:gsLst>
              <a:lin ang="7199999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11250">
                <a:lnSpc>
                  <a:spcPct val="90000"/>
                </a:lnSpc>
                <a:spcBef>
                  <a:spcPts val="700"/>
                </a:spcBef>
                <a:defRPr sz="2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6" name="Shape 316"/>
            <p:cNvSpPr/>
            <p:nvPr/>
          </p:nvSpPr>
          <p:spPr>
            <a:xfrm>
              <a:off x="24581" y="46027"/>
              <a:ext cx="716110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318" name="Shape 318"/>
          <p:cNvSpPr/>
          <p:nvPr/>
        </p:nvSpPr>
        <p:spPr>
          <a:xfrm>
            <a:off x="4557344" y="2742143"/>
            <a:ext cx="3460741" cy="396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40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Your conference mindset</a:t>
            </a:r>
          </a:p>
        </p:txBody>
      </p:sp>
      <p:sp>
        <p:nvSpPr>
          <p:cNvPr id="319" name="Shape 319"/>
          <p:cNvSpPr/>
          <p:nvPr/>
        </p:nvSpPr>
        <p:spPr>
          <a:xfrm>
            <a:off x="3414988" y="3594148"/>
            <a:ext cx="5459722" cy="486115"/>
          </a:xfrm>
          <a:prstGeom prst="roundRect">
            <a:avLst>
              <a:gd name="adj" fmla="val 16667"/>
            </a:avLst>
          </a:prstGeom>
          <a:ln>
            <a:solidFill>
              <a:srgbClr val="93CDD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22" name="Group 322"/>
          <p:cNvGrpSpPr/>
          <p:nvPr/>
        </p:nvGrpSpPr>
        <p:grpSpPr>
          <a:xfrm>
            <a:off x="3189192" y="3462369"/>
            <a:ext cx="749673" cy="749673"/>
            <a:chOff x="0" y="0"/>
            <a:chExt cx="749672" cy="749672"/>
          </a:xfrm>
        </p:grpSpPr>
        <p:sp>
          <p:nvSpPr>
            <p:cNvPr id="320" name="Shape 320"/>
            <p:cNvSpPr/>
            <p:nvPr/>
          </p:nvSpPr>
          <p:spPr>
            <a:xfrm>
              <a:off x="-1" y="-1"/>
              <a:ext cx="749674" cy="749674"/>
            </a:xfrm>
            <a:prstGeom prst="ellipse">
              <a:avLst/>
            </a:prstGeom>
            <a:gradFill flip="none" rotWithShape="1">
              <a:gsLst>
                <a:gs pos="0">
                  <a:srgbClr val="326698"/>
                </a:gs>
                <a:gs pos="100000">
                  <a:srgbClr val="66CDCC"/>
                </a:gs>
              </a:gsLst>
              <a:lin ang="7199999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11250">
                <a:lnSpc>
                  <a:spcPct val="90000"/>
                </a:lnSpc>
                <a:spcBef>
                  <a:spcPts val="700"/>
                </a:spcBef>
                <a:defRPr sz="2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1" name="Shape 321"/>
            <p:cNvSpPr/>
            <p:nvPr/>
          </p:nvSpPr>
          <p:spPr>
            <a:xfrm>
              <a:off x="24581" y="46027"/>
              <a:ext cx="716110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323" name="Shape 323"/>
          <p:cNvSpPr/>
          <p:nvPr/>
        </p:nvSpPr>
        <p:spPr>
          <a:xfrm>
            <a:off x="4557344" y="3635831"/>
            <a:ext cx="4177924" cy="396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Social social social - how?</a:t>
            </a:r>
          </a:p>
        </p:txBody>
      </p:sp>
      <p:sp>
        <p:nvSpPr>
          <p:cNvPr id="324" name="Shape 324"/>
          <p:cNvSpPr/>
          <p:nvPr/>
        </p:nvSpPr>
        <p:spPr>
          <a:xfrm>
            <a:off x="3414988" y="4530252"/>
            <a:ext cx="4738400" cy="486115"/>
          </a:xfrm>
          <a:prstGeom prst="roundRect">
            <a:avLst>
              <a:gd name="adj" fmla="val 16667"/>
            </a:avLst>
          </a:prstGeom>
          <a:ln>
            <a:solidFill>
              <a:srgbClr val="93CDD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27" name="Group 327"/>
          <p:cNvGrpSpPr/>
          <p:nvPr/>
        </p:nvGrpSpPr>
        <p:grpSpPr>
          <a:xfrm>
            <a:off x="3189192" y="4398473"/>
            <a:ext cx="749673" cy="749673"/>
            <a:chOff x="0" y="0"/>
            <a:chExt cx="749672" cy="749672"/>
          </a:xfrm>
        </p:grpSpPr>
        <p:sp>
          <p:nvSpPr>
            <p:cNvPr id="325" name="Shape 325"/>
            <p:cNvSpPr/>
            <p:nvPr/>
          </p:nvSpPr>
          <p:spPr>
            <a:xfrm>
              <a:off x="-1" y="-1"/>
              <a:ext cx="749674" cy="749674"/>
            </a:xfrm>
            <a:prstGeom prst="ellipse">
              <a:avLst/>
            </a:prstGeom>
            <a:gradFill flip="none" rotWithShape="1">
              <a:gsLst>
                <a:gs pos="0">
                  <a:srgbClr val="326698"/>
                </a:gs>
                <a:gs pos="100000">
                  <a:srgbClr val="66CDCC"/>
                </a:gs>
              </a:gsLst>
              <a:lin ang="7199999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11250">
                <a:lnSpc>
                  <a:spcPct val="90000"/>
                </a:lnSpc>
                <a:spcBef>
                  <a:spcPts val="700"/>
                </a:spcBef>
                <a:defRPr sz="2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6" name="Shape 326"/>
            <p:cNvSpPr/>
            <p:nvPr/>
          </p:nvSpPr>
          <p:spPr>
            <a:xfrm>
              <a:off x="24581" y="46027"/>
              <a:ext cx="716110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328" name="Shape 328"/>
          <p:cNvSpPr/>
          <p:nvPr/>
        </p:nvSpPr>
        <p:spPr>
          <a:xfrm>
            <a:off x="4557344" y="4571935"/>
            <a:ext cx="3460741" cy="396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What’s next?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1586" y="-1"/>
            <a:ext cx="12190415" cy="1916834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1" name="Shape 331"/>
          <p:cNvSpPr/>
          <p:nvPr/>
        </p:nvSpPr>
        <p:spPr>
          <a:xfrm>
            <a:off x="1172136" y="462615"/>
            <a:ext cx="9026540" cy="701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4000" b="1" spc="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Practice 4: Motivation - todo list</a:t>
            </a:r>
          </a:p>
        </p:txBody>
      </p:sp>
      <p:grpSp>
        <p:nvGrpSpPr>
          <p:cNvPr id="334" name="Group 334"/>
          <p:cNvGrpSpPr/>
          <p:nvPr/>
        </p:nvGrpSpPr>
        <p:grpSpPr>
          <a:xfrm>
            <a:off x="1844689" y="2305570"/>
            <a:ext cx="504851" cy="574041"/>
            <a:chOff x="0" y="0"/>
            <a:chExt cx="504849" cy="574040"/>
          </a:xfrm>
        </p:grpSpPr>
        <p:sp>
          <p:nvSpPr>
            <p:cNvPr id="332" name="Shape 332"/>
            <p:cNvSpPr/>
            <p:nvPr/>
          </p:nvSpPr>
          <p:spPr>
            <a:xfrm>
              <a:off x="793" y="0"/>
              <a:ext cx="504057" cy="504057"/>
            </a:xfrm>
            <a:prstGeom prst="rect">
              <a:avLst/>
            </a:prstGeom>
            <a:noFill/>
            <a:ln w="9525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4C9AB2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  <a:sym typeface="Arial Unicode MS" panose="020B0604020202020204" charset="-122"/>
                </a:defRPr>
              </a:pPr>
            </a:p>
          </p:txBody>
        </p:sp>
        <p:sp>
          <p:nvSpPr>
            <p:cNvPr id="333" name="Shape 333"/>
            <p:cNvSpPr/>
            <p:nvPr/>
          </p:nvSpPr>
          <p:spPr>
            <a:xfrm>
              <a:off x="0" y="0"/>
              <a:ext cx="504057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4C9AB2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  <a:sym typeface="Arial Unicode MS" panose="020B0604020202020204" charset="-122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335" name="Shape 335"/>
          <p:cNvSpPr/>
          <p:nvPr/>
        </p:nvSpPr>
        <p:spPr>
          <a:xfrm>
            <a:off x="1827084" y="2293858"/>
            <a:ext cx="540061" cy="546643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6" name="Shape 336"/>
          <p:cNvSpPr/>
          <p:nvPr/>
        </p:nvSpPr>
        <p:spPr>
          <a:xfrm>
            <a:off x="2574661" y="2330959"/>
            <a:ext cx="8670021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Look at our motivation list earlier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/>
        </p:nvSpPr>
        <p:spPr>
          <a:xfrm>
            <a:off x="1586" y="-1"/>
            <a:ext cx="12190415" cy="1916834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9" name="Shape 339"/>
          <p:cNvSpPr/>
          <p:nvPr/>
        </p:nvSpPr>
        <p:spPr>
          <a:xfrm>
            <a:off x="1054203" y="2107281"/>
            <a:ext cx="2674700" cy="86127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u="sng"/>
              <a:t>Your motivation</a:t>
            </a:r>
            <a:r>
              <a:t> </a:t>
            </a:r>
          </a:p>
        </p:txBody>
      </p:sp>
      <p:grpSp>
        <p:nvGrpSpPr>
          <p:cNvPr id="342" name="Group 342"/>
          <p:cNvGrpSpPr/>
          <p:nvPr/>
        </p:nvGrpSpPr>
        <p:grpSpPr>
          <a:xfrm>
            <a:off x="5819649" y="3067863"/>
            <a:ext cx="540001" cy="540001"/>
            <a:chOff x="0" y="0"/>
            <a:chExt cx="539999" cy="539999"/>
          </a:xfrm>
        </p:grpSpPr>
        <p:sp>
          <p:nvSpPr>
            <p:cNvPr id="340" name="Shape 340"/>
            <p:cNvSpPr/>
            <p:nvPr/>
          </p:nvSpPr>
          <p:spPr>
            <a:xfrm>
              <a:off x="0" y="0"/>
              <a:ext cx="540000" cy="540000"/>
            </a:xfrm>
            <a:prstGeom prst="ellipse">
              <a:avLst/>
            </a:prstGeom>
            <a:gradFill flip="none" rotWithShape="1">
              <a:gsLst>
                <a:gs pos="0">
                  <a:srgbClr val="326698"/>
                </a:gs>
                <a:gs pos="100000">
                  <a:srgbClr val="66CDCC"/>
                </a:gs>
              </a:gsLst>
              <a:lin ang="7199999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2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Agency FB"/>
                  <a:ea typeface="Agency FB"/>
                  <a:cs typeface="Agency FB"/>
                  <a:sym typeface="Agency FB"/>
                </a:defRPr>
              </a:pPr>
            </a:p>
          </p:txBody>
        </p:sp>
        <p:sp>
          <p:nvSpPr>
            <p:cNvPr id="341" name="Shape 341"/>
            <p:cNvSpPr/>
            <p:nvPr/>
          </p:nvSpPr>
          <p:spPr>
            <a:xfrm>
              <a:off x="175008" y="163427"/>
              <a:ext cx="208666" cy="219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5" h="21305" extrusionOk="0">
                  <a:moveTo>
                    <a:pt x="7851" y="21305"/>
                  </a:moveTo>
                  <a:cubicBezTo>
                    <a:pt x="7141" y="21305"/>
                    <a:pt x="6511" y="21001"/>
                    <a:pt x="6038" y="20468"/>
                  </a:cubicBezTo>
                  <a:cubicBezTo>
                    <a:pt x="440" y="13243"/>
                    <a:pt x="440" y="13243"/>
                    <a:pt x="440" y="13243"/>
                  </a:cubicBezTo>
                  <a:cubicBezTo>
                    <a:pt x="-269" y="12330"/>
                    <a:pt x="-111" y="11037"/>
                    <a:pt x="835" y="10277"/>
                  </a:cubicBezTo>
                  <a:cubicBezTo>
                    <a:pt x="1859" y="9592"/>
                    <a:pt x="3200" y="9820"/>
                    <a:pt x="3909" y="10733"/>
                  </a:cubicBezTo>
                  <a:cubicBezTo>
                    <a:pt x="7614" y="15449"/>
                    <a:pt x="7614" y="15449"/>
                    <a:pt x="7614" y="15449"/>
                  </a:cubicBezTo>
                  <a:cubicBezTo>
                    <a:pt x="16995" y="998"/>
                    <a:pt x="16995" y="998"/>
                    <a:pt x="16995" y="998"/>
                  </a:cubicBezTo>
                  <a:cubicBezTo>
                    <a:pt x="17626" y="9"/>
                    <a:pt x="18966" y="-295"/>
                    <a:pt x="19991" y="313"/>
                  </a:cubicBezTo>
                  <a:cubicBezTo>
                    <a:pt x="21016" y="922"/>
                    <a:pt x="21331" y="2215"/>
                    <a:pt x="20700" y="3280"/>
                  </a:cubicBezTo>
                  <a:cubicBezTo>
                    <a:pt x="9664" y="20316"/>
                    <a:pt x="9664" y="20316"/>
                    <a:pt x="9664" y="20316"/>
                  </a:cubicBezTo>
                  <a:cubicBezTo>
                    <a:pt x="9270" y="20925"/>
                    <a:pt x="8639" y="21229"/>
                    <a:pt x="7930" y="21305"/>
                  </a:cubicBezTo>
                  <a:cubicBezTo>
                    <a:pt x="7930" y="21305"/>
                    <a:pt x="7851" y="21305"/>
                    <a:pt x="7851" y="2130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400">
                  <a:latin typeface="Agency FB"/>
                  <a:ea typeface="Agency FB"/>
                  <a:cs typeface="Agency FB"/>
                  <a:sym typeface="Agency FB"/>
                </a:defRPr>
              </a:pPr>
            </a:p>
          </p:txBody>
        </p:sp>
      </p:grpSp>
      <p:sp>
        <p:nvSpPr>
          <p:cNvPr id="343" name="Shape 343"/>
          <p:cNvSpPr/>
          <p:nvPr/>
        </p:nvSpPr>
        <p:spPr>
          <a:xfrm>
            <a:off x="6763296" y="2107281"/>
            <a:ext cx="5062664" cy="86127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u="sng"/>
              <a:t>Your to-do list during conference:</a:t>
            </a:r>
            <a:r>
              <a:t> </a:t>
            </a:r>
          </a:p>
        </p:txBody>
      </p:sp>
      <p:grpSp>
        <p:nvGrpSpPr>
          <p:cNvPr id="346" name="Group 346"/>
          <p:cNvGrpSpPr/>
          <p:nvPr/>
        </p:nvGrpSpPr>
        <p:grpSpPr>
          <a:xfrm>
            <a:off x="5819649" y="3923953"/>
            <a:ext cx="540001" cy="540001"/>
            <a:chOff x="0" y="0"/>
            <a:chExt cx="539999" cy="539999"/>
          </a:xfrm>
        </p:grpSpPr>
        <p:sp>
          <p:nvSpPr>
            <p:cNvPr id="344" name="Shape 344"/>
            <p:cNvSpPr/>
            <p:nvPr/>
          </p:nvSpPr>
          <p:spPr>
            <a:xfrm>
              <a:off x="0" y="0"/>
              <a:ext cx="540000" cy="540000"/>
            </a:xfrm>
            <a:prstGeom prst="ellipse">
              <a:avLst/>
            </a:prstGeom>
            <a:gradFill flip="none" rotWithShape="1">
              <a:gsLst>
                <a:gs pos="0">
                  <a:srgbClr val="326698"/>
                </a:gs>
                <a:gs pos="100000">
                  <a:srgbClr val="66CDCC"/>
                </a:gs>
              </a:gsLst>
              <a:lin ang="7199999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2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Agency FB"/>
                  <a:ea typeface="Agency FB"/>
                  <a:cs typeface="Agency FB"/>
                  <a:sym typeface="Agency FB"/>
                </a:defRPr>
              </a:pPr>
            </a:p>
          </p:txBody>
        </p:sp>
        <p:sp>
          <p:nvSpPr>
            <p:cNvPr id="345" name="Shape 345"/>
            <p:cNvSpPr/>
            <p:nvPr/>
          </p:nvSpPr>
          <p:spPr>
            <a:xfrm>
              <a:off x="175008" y="163427"/>
              <a:ext cx="208666" cy="219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5" h="21305" extrusionOk="0">
                  <a:moveTo>
                    <a:pt x="7851" y="21305"/>
                  </a:moveTo>
                  <a:cubicBezTo>
                    <a:pt x="7141" y="21305"/>
                    <a:pt x="6511" y="21001"/>
                    <a:pt x="6038" y="20468"/>
                  </a:cubicBezTo>
                  <a:cubicBezTo>
                    <a:pt x="440" y="13243"/>
                    <a:pt x="440" y="13243"/>
                    <a:pt x="440" y="13243"/>
                  </a:cubicBezTo>
                  <a:cubicBezTo>
                    <a:pt x="-269" y="12330"/>
                    <a:pt x="-111" y="11037"/>
                    <a:pt x="835" y="10277"/>
                  </a:cubicBezTo>
                  <a:cubicBezTo>
                    <a:pt x="1859" y="9592"/>
                    <a:pt x="3200" y="9820"/>
                    <a:pt x="3909" y="10733"/>
                  </a:cubicBezTo>
                  <a:cubicBezTo>
                    <a:pt x="7614" y="15449"/>
                    <a:pt x="7614" y="15449"/>
                    <a:pt x="7614" y="15449"/>
                  </a:cubicBezTo>
                  <a:cubicBezTo>
                    <a:pt x="16995" y="998"/>
                    <a:pt x="16995" y="998"/>
                    <a:pt x="16995" y="998"/>
                  </a:cubicBezTo>
                  <a:cubicBezTo>
                    <a:pt x="17626" y="9"/>
                    <a:pt x="18966" y="-295"/>
                    <a:pt x="19991" y="313"/>
                  </a:cubicBezTo>
                  <a:cubicBezTo>
                    <a:pt x="21016" y="922"/>
                    <a:pt x="21331" y="2215"/>
                    <a:pt x="20700" y="3280"/>
                  </a:cubicBezTo>
                  <a:cubicBezTo>
                    <a:pt x="9664" y="20316"/>
                    <a:pt x="9664" y="20316"/>
                    <a:pt x="9664" y="20316"/>
                  </a:cubicBezTo>
                  <a:cubicBezTo>
                    <a:pt x="9270" y="20925"/>
                    <a:pt x="8639" y="21229"/>
                    <a:pt x="7930" y="21305"/>
                  </a:cubicBezTo>
                  <a:cubicBezTo>
                    <a:pt x="7930" y="21305"/>
                    <a:pt x="7851" y="21305"/>
                    <a:pt x="7851" y="2130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400">
                  <a:latin typeface="Agency FB"/>
                  <a:ea typeface="Agency FB"/>
                  <a:cs typeface="Agency FB"/>
                  <a:sym typeface="Agency FB"/>
                </a:defRPr>
              </a:pPr>
            </a:p>
          </p:txBody>
        </p:sp>
      </p:grpSp>
      <p:grpSp>
        <p:nvGrpSpPr>
          <p:cNvPr id="349" name="Group 349"/>
          <p:cNvGrpSpPr/>
          <p:nvPr/>
        </p:nvGrpSpPr>
        <p:grpSpPr>
          <a:xfrm>
            <a:off x="5819649" y="4850031"/>
            <a:ext cx="540001" cy="540001"/>
            <a:chOff x="0" y="0"/>
            <a:chExt cx="539999" cy="539999"/>
          </a:xfrm>
        </p:grpSpPr>
        <p:sp>
          <p:nvSpPr>
            <p:cNvPr id="347" name="Shape 347"/>
            <p:cNvSpPr/>
            <p:nvPr/>
          </p:nvSpPr>
          <p:spPr>
            <a:xfrm>
              <a:off x="0" y="0"/>
              <a:ext cx="540000" cy="540000"/>
            </a:xfrm>
            <a:prstGeom prst="ellipse">
              <a:avLst/>
            </a:prstGeom>
            <a:gradFill flip="none" rotWithShape="1">
              <a:gsLst>
                <a:gs pos="0">
                  <a:srgbClr val="326698"/>
                </a:gs>
                <a:gs pos="100000">
                  <a:srgbClr val="66CDCC"/>
                </a:gs>
              </a:gsLst>
              <a:lin ang="7199999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2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Agency FB"/>
                  <a:ea typeface="Agency FB"/>
                  <a:cs typeface="Agency FB"/>
                  <a:sym typeface="Agency FB"/>
                </a:defRPr>
              </a:pPr>
            </a:p>
          </p:txBody>
        </p:sp>
        <p:sp>
          <p:nvSpPr>
            <p:cNvPr id="348" name="Shape 348"/>
            <p:cNvSpPr/>
            <p:nvPr/>
          </p:nvSpPr>
          <p:spPr>
            <a:xfrm>
              <a:off x="175008" y="163427"/>
              <a:ext cx="208666" cy="219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5" h="21305" extrusionOk="0">
                  <a:moveTo>
                    <a:pt x="7851" y="21305"/>
                  </a:moveTo>
                  <a:cubicBezTo>
                    <a:pt x="7141" y="21305"/>
                    <a:pt x="6511" y="21001"/>
                    <a:pt x="6038" y="20468"/>
                  </a:cubicBezTo>
                  <a:cubicBezTo>
                    <a:pt x="440" y="13243"/>
                    <a:pt x="440" y="13243"/>
                    <a:pt x="440" y="13243"/>
                  </a:cubicBezTo>
                  <a:cubicBezTo>
                    <a:pt x="-269" y="12330"/>
                    <a:pt x="-111" y="11037"/>
                    <a:pt x="835" y="10277"/>
                  </a:cubicBezTo>
                  <a:cubicBezTo>
                    <a:pt x="1859" y="9592"/>
                    <a:pt x="3200" y="9820"/>
                    <a:pt x="3909" y="10733"/>
                  </a:cubicBezTo>
                  <a:cubicBezTo>
                    <a:pt x="7614" y="15449"/>
                    <a:pt x="7614" y="15449"/>
                    <a:pt x="7614" y="15449"/>
                  </a:cubicBezTo>
                  <a:cubicBezTo>
                    <a:pt x="16995" y="998"/>
                    <a:pt x="16995" y="998"/>
                    <a:pt x="16995" y="998"/>
                  </a:cubicBezTo>
                  <a:cubicBezTo>
                    <a:pt x="17626" y="9"/>
                    <a:pt x="18966" y="-295"/>
                    <a:pt x="19991" y="313"/>
                  </a:cubicBezTo>
                  <a:cubicBezTo>
                    <a:pt x="21016" y="922"/>
                    <a:pt x="21331" y="2215"/>
                    <a:pt x="20700" y="3280"/>
                  </a:cubicBezTo>
                  <a:cubicBezTo>
                    <a:pt x="9664" y="20316"/>
                    <a:pt x="9664" y="20316"/>
                    <a:pt x="9664" y="20316"/>
                  </a:cubicBezTo>
                  <a:cubicBezTo>
                    <a:pt x="9270" y="20925"/>
                    <a:pt x="8639" y="21229"/>
                    <a:pt x="7930" y="21305"/>
                  </a:cubicBezTo>
                  <a:cubicBezTo>
                    <a:pt x="7930" y="21305"/>
                    <a:pt x="7851" y="21305"/>
                    <a:pt x="7851" y="2130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400">
                  <a:latin typeface="Agency FB"/>
                  <a:ea typeface="Agency FB"/>
                  <a:cs typeface="Agency FB"/>
                  <a:sym typeface="Agency FB"/>
                </a:defRPr>
              </a:pPr>
            </a:p>
          </p:txBody>
        </p:sp>
      </p:grpSp>
      <p:grpSp>
        <p:nvGrpSpPr>
          <p:cNvPr id="352" name="Group 352"/>
          <p:cNvGrpSpPr/>
          <p:nvPr/>
        </p:nvGrpSpPr>
        <p:grpSpPr>
          <a:xfrm>
            <a:off x="5819649" y="5776109"/>
            <a:ext cx="540001" cy="540001"/>
            <a:chOff x="0" y="0"/>
            <a:chExt cx="539999" cy="539999"/>
          </a:xfrm>
        </p:grpSpPr>
        <p:sp>
          <p:nvSpPr>
            <p:cNvPr id="350" name="Shape 350"/>
            <p:cNvSpPr/>
            <p:nvPr/>
          </p:nvSpPr>
          <p:spPr>
            <a:xfrm>
              <a:off x="0" y="0"/>
              <a:ext cx="540000" cy="540000"/>
            </a:xfrm>
            <a:prstGeom prst="ellipse">
              <a:avLst/>
            </a:prstGeom>
            <a:gradFill flip="none" rotWithShape="1">
              <a:gsLst>
                <a:gs pos="0">
                  <a:srgbClr val="326698"/>
                </a:gs>
                <a:gs pos="100000">
                  <a:srgbClr val="66CDCC"/>
                </a:gs>
              </a:gsLst>
              <a:lin ang="7199999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2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Agency FB"/>
                  <a:ea typeface="Agency FB"/>
                  <a:cs typeface="Agency FB"/>
                  <a:sym typeface="Agency FB"/>
                </a:defRPr>
              </a:pPr>
            </a:p>
          </p:txBody>
        </p:sp>
        <p:sp>
          <p:nvSpPr>
            <p:cNvPr id="351" name="Shape 351"/>
            <p:cNvSpPr/>
            <p:nvPr/>
          </p:nvSpPr>
          <p:spPr>
            <a:xfrm>
              <a:off x="175008" y="163427"/>
              <a:ext cx="208666" cy="219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5" h="21305" extrusionOk="0">
                  <a:moveTo>
                    <a:pt x="7851" y="21305"/>
                  </a:moveTo>
                  <a:cubicBezTo>
                    <a:pt x="7141" y="21305"/>
                    <a:pt x="6511" y="21001"/>
                    <a:pt x="6038" y="20468"/>
                  </a:cubicBezTo>
                  <a:cubicBezTo>
                    <a:pt x="440" y="13243"/>
                    <a:pt x="440" y="13243"/>
                    <a:pt x="440" y="13243"/>
                  </a:cubicBezTo>
                  <a:cubicBezTo>
                    <a:pt x="-269" y="12330"/>
                    <a:pt x="-111" y="11037"/>
                    <a:pt x="835" y="10277"/>
                  </a:cubicBezTo>
                  <a:cubicBezTo>
                    <a:pt x="1859" y="9592"/>
                    <a:pt x="3200" y="9820"/>
                    <a:pt x="3909" y="10733"/>
                  </a:cubicBezTo>
                  <a:cubicBezTo>
                    <a:pt x="7614" y="15449"/>
                    <a:pt x="7614" y="15449"/>
                    <a:pt x="7614" y="15449"/>
                  </a:cubicBezTo>
                  <a:cubicBezTo>
                    <a:pt x="16995" y="998"/>
                    <a:pt x="16995" y="998"/>
                    <a:pt x="16995" y="998"/>
                  </a:cubicBezTo>
                  <a:cubicBezTo>
                    <a:pt x="17626" y="9"/>
                    <a:pt x="18966" y="-295"/>
                    <a:pt x="19991" y="313"/>
                  </a:cubicBezTo>
                  <a:cubicBezTo>
                    <a:pt x="21016" y="922"/>
                    <a:pt x="21331" y="2215"/>
                    <a:pt x="20700" y="3280"/>
                  </a:cubicBezTo>
                  <a:cubicBezTo>
                    <a:pt x="9664" y="20316"/>
                    <a:pt x="9664" y="20316"/>
                    <a:pt x="9664" y="20316"/>
                  </a:cubicBezTo>
                  <a:cubicBezTo>
                    <a:pt x="9270" y="20925"/>
                    <a:pt x="8639" y="21229"/>
                    <a:pt x="7930" y="21305"/>
                  </a:cubicBezTo>
                  <a:cubicBezTo>
                    <a:pt x="7930" y="21305"/>
                    <a:pt x="7851" y="21305"/>
                    <a:pt x="7851" y="2130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400">
                  <a:latin typeface="Agency FB"/>
                  <a:ea typeface="Agency FB"/>
                  <a:cs typeface="Agency FB"/>
                  <a:sym typeface="Agency FB"/>
                </a:defRPr>
              </a:pPr>
            </a:p>
          </p:txBody>
        </p:sp>
      </p:grpSp>
      <p:sp>
        <p:nvSpPr>
          <p:cNvPr id="353" name="Shape 353"/>
          <p:cNvSpPr/>
          <p:nvPr/>
        </p:nvSpPr>
        <p:spPr>
          <a:xfrm>
            <a:off x="1172136" y="462615"/>
            <a:ext cx="9026540" cy="701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4000" b="1" spc="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Practice 4: Motivation - todo list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/>
        </p:nvSpPr>
        <p:spPr>
          <a:xfrm>
            <a:off x="1586" y="-1"/>
            <a:ext cx="12190415" cy="1916834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6" name="Shape 356"/>
          <p:cNvSpPr/>
          <p:nvPr/>
        </p:nvSpPr>
        <p:spPr>
          <a:xfrm>
            <a:off x="1172136" y="462615"/>
            <a:ext cx="9026540" cy="1310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4000" b="1" spc="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Discussion 2: Share your motivation - todo list</a:t>
            </a:r>
          </a:p>
        </p:txBody>
      </p:sp>
      <p:sp>
        <p:nvSpPr>
          <p:cNvPr id="357" name="Shape 357"/>
          <p:cNvSpPr/>
          <p:nvPr/>
        </p:nvSpPr>
        <p:spPr>
          <a:xfrm>
            <a:off x="179719" y="2059000"/>
            <a:ext cx="8670021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Your thoughts &amp; notes 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/>
        </p:nvSpPr>
        <p:spPr>
          <a:xfrm>
            <a:off x="539637" y="368862"/>
            <a:ext cx="252029" cy="252029"/>
          </a:xfrm>
          <a:prstGeom prst="rect">
            <a:avLst/>
          </a:prstGeom>
          <a:ln>
            <a:solidFill>
              <a:srgbClr val="93CDDD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0" name="Shape 360"/>
          <p:cNvSpPr/>
          <p:nvPr/>
        </p:nvSpPr>
        <p:spPr>
          <a:xfrm>
            <a:off x="190549" y="116632"/>
            <a:ext cx="185643" cy="185642"/>
          </a:xfrm>
          <a:prstGeom prst="rect">
            <a:avLst/>
          </a:prstGeom>
          <a:ln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1" name="Shape 361"/>
          <p:cNvSpPr/>
          <p:nvPr/>
        </p:nvSpPr>
        <p:spPr>
          <a:xfrm>
            <a:off x="317992" y="188639"/>
            <a:ext cx="360042" cy="360042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2" name="Shape 362"/>
          <p:cNvSpPr/>
          <p:nvPr/>
        </p:nvSpPr>
        <p:spPr>
          <a:xfrm>
            <a:off x="999945" y="145140"/>
            <a:ext cx="8670021" cy="4724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Your thoughts &amp; notes 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539637" y="368862"/>
            <a:ext cx="252029" cy="252029"/>
          </a:xfrm>
          <a:prstGeom prst="rect">
            <a:avLst/>
          </a:prstGeom>
          <a:ln>
            <a:solidFill>
              <a:srgbClr val="93CDDD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5" name="Shape 365"/>
          <p:cNvSpPr/>
          <p:nvPr/>
        </p:nvSpPr>
        <p:spPr>
          <a:xfrm>
            <a:off x="190549" y="116632"/>
            <a:ext cx="185643" cy="185642"/>
          </a:xfrm>
          <a:prstGeom prst="rect">
            <a:avLst/>
          </a:prstGeom>
          <a:ln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6" name="Shape 366"/>
          <p:cNvSpPr/>
          <p:nvPr/>
        </p:nvSpPr>
        <p:spPr>
          <a:xfrm>
            <a:off x="317992" y="188639"/>
            <a:ext cx="360042" cy="360042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7" name="Shape 367"/>
          <p:cNvSpPr/>
          <p:nvPr/>
        </p:nvSpPr>
        <p:spPr>
          <a:xfrm>
            <a:off x="910629" y="316276"/>
            <a:ext cx="1800201" cy="396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Content</a:t>
            </a:r>
          </a:p>
        </p:txBody>
      </p:sp>
      <p:sp>
        <p:nvSpPr>
          <p:cNvPr id="368" name="Shape 368"/>
          <p:cNvSpPr/>
          <p:nvPr/>
        </p:nvSpPr>
        <p:spPr>
          <a:xfrm>
            <a:off x="0" y="5535612"/>
            <a:ext cx="1366838" cy="13350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SimSun"/>
                <a:ea typeface="SimSun"/>
                <a:cs typeface="SimSun"/>
                <a:sym typeface="SimSun"/>
              </a:defRPr>
            </a:pPr>
          </a:p>
        </p:txBody>
      </p:sp>
      <p:sp>
        <p:nvSpPr>
          <p:cNvPr id="369" name="Shape 369"/>
          <p:cNvSpPr/>
          <p:nvPr/>
        </p:nvSpPr>
        <p:spPr>
          <a:xfrm>
            <a:off x="3419345" y="1747921"/>
            <a:ext cx="4738400" cy="486115"/>
          </a:xfrm>
          <a:prstGeom prst="roundRect">
            <a:avLst>
              <a:gd name="adj" fmla="val 16667"/>
            </a:avLst>
          </a:prstGeom>
          <a:ln>
            <a:solidFill>
              <a:srgbClr val="93CDD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72" name="Group 372"/>
          <p:cNvGrpSpPr/>
          <p:nvPr/>
        </p:nvGrpSpPr>
        <p:grpSpPr>
          <a:xfrm>
            <a:off x="3193548" y="1616142"/>
            <a:ext cx="749673" cy="749673"/>
            <a:chOff x="0" y="0"/>
            <a:chExt cx="749672" cy="749672"/>
          </a:xfrm>
        </p:grpSpPr>
        <p:sp>
          <p:nvSpPr>
            <p:cNvPr id="370" name="Shape 370"/>
            <p:cNvSpPr/>
            <p:nvPr/>
          </p:nvSpPr>
          <p:spPr>
            <a:xfrm>
              <a:off x="-1" y="-1"/>
              <a:ext cx="749674" cy="749674"/>
            </a:xfrm>
            <a:prstGeom prst="ellipse">
              <a:avLst/>
            </a:prstGeom>
            <a:gradFill flip="none" rotWithShape="1">
              <a:gsLst>
                <a:gs pos="0">
                  <a:srgbClr val="326698"/>
                </a:gs>
                <a:gs pos="100000">
                  <a:srgbClr val="66CDCC"/>
                </a:gs>
              </a:gsLst>
              <a:lin ang="7199999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11250">
                <a:lnSpc>
                  <a:spcPct val="90000"/>
                </a:lnSpc>
                <a:spcBef>
                  <a:spcPts val="700"/>
                </a:spcBef>
                <a:defRPr sz="2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1" name="Shape 371"/>
            <p:cNvSpPr/>
            <p:nvPr/>
          </p:nvSpPr>
          <p:spPr>
            <a:xfrm>
              <a:off x="24581" y="46027"/>
              <a:ext cx="716110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373" name="Shape 373"/>
          <p:cNvSpPr/>
          <p:nvPr/>
        </p:nvSpPr>
        <p:spPr>
          <a:xfrm>
            <a:off x="4561699" y="1789604"/>
            <a:ext cx="3460741" cy="396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Prepare for the conference</a:t>
            </a:r>
          </a:p>
        </p:txBody>
      </p:sp>
      <p:sp>
        <p:nvSpPr>
          <p:cNvPr id="374" name="Shape 374"/>
          <p:cNvSpPr/>
          <p:nvPr/>
        </p:nvSpPr>
        <p:spPr>
          <a:xfrm>
            <a:off x="3414988" y="2700460"/>
            <a:ext cx="4738400" cy="486115"/>
          </a:xfrm>
          <a:prstGeom prst="roundRect">
            <a:avLst>
              <a:gd name="adj" fmla="val 16667"/>
            </a:avLst>
          </a:prstGeom>
          <a:ln>
            <a:solidFill>
              <a:srgbClr val="93CDD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77" name="Group 377"/>
          <p:cNvGrpSpPr/>
          <p:nvPr/>
        </p:nvGrpSpPr>
        <p:grpSpPr>
          <a:xfrm>
            <a:off x="3189192" y="2568681"/>
            <a:ext cx="749673" cy="749673"/>
            <a:chOff x="0" y="0"/>
            <a:chExt cx="749672" cy="749672"/>
          </a:xfrm>
        </p:grpSpPr>
        <p:sp>
          <p:nvSpPr>
            <p:cNvPr id="375" name="Shape 375"/>
            <p:cNvSpPr/>
            <p:nvPr/>
          </p:nvSpPr>
          <p:spPr>
            <a:xfrm>
              <a:off x="-1" y="-1"/>
              <a:ext cx="749674" cy="749674"/>
            </a:xfrm>
            <a:prstGeom prst="ellipse">
              <a:avLst/>
            </a:prstGeom>
            <a:gradFill flip="none" rotWithShape="1">
              <a:gsLst>
                <a:gs pos="0">
                  <a:srgbClr val="326698"/>
                </a:gs>
                <a:gs pos="100000">
                  <a:srgbClr val="66CDCC"/>
                </a:gs>
              </a:gsLst>
              <a:lin ang="7199999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11250">
                <a:lnSpc>
                  <a:spcPct val="90000"/>
                </a:lnSpc>
                <a:spcBef>
                  <a:spcPts val="700"/>
                </a:spcBef>
                <a:defRPr sz="2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6" name="Shape 376"/>
            <p:cNvSpPr/>
            <p:nvPr/>
          </p:nvSpPr>
          <p:spPr>
            <a:xfrm>
              <a:off x="24581" y="46027"/>
              <a:ext cx="716110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378" name="Shape 378"/>
          <p:cNvSpPr/>
          <p:nvPr/>
        </p:nvSpPr>
        <p:spPr>
          <a:xfrm>
            <a:off x="4557344" y="2742143"/>
            <a:ext cx="3460741" cy="396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Your conference mindset</a:t>
            </a:r>
          </a:p>
        </p:txBody>
      </p:sp>
      <p:sp>
        <p:nvSpPr>
          <p:cNvPr id="379" name="Shape 379"/>
          <p:cNvSpPr/>
          <p:nvPr/>
        </p:nvSpPr>
        <p:spPr>
          <a:xfrm>
            <a:off x="3414988" y="3594148"/>
            <a:ext cx="5459722" cy="486115"/>
          </a:xfrm>
          <a:prstGeom prst="roundRect">
            <a:avLst>
              <a:gd name="adj" fmla="val 16667"/>
            </a:avLst>
          </a:prstGeom>
          <a:ln>
            <a:solidFill>
              <a:srgbClr val="93CDD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82" name="Group 382"/>
          <p:cNvGrpSpPr/>
          <p:nvPr/>
        </p:nvGrpSpPr>
        <p:grpSpPr>
          <a:xfrm>
            <a:off x="3189192" y="3462369"/>
            <a:ext cx="749673" cy="749673"/>
            <a:chOff x="0" y="0"/>
            <a:chExt cx="749672" cy="749672"/>
          </a:xfrm>
        </p:grpSpPr>
        <p:sp>
          <p:nvSpPr>
            <p:cNvPr id="380" name="Shape 380"/>
            <p:cNvSpPr/>
            <p:nvPr/>
          </p:nvSpPr>
          <p:spPr>
            <a:xfrm>
              <a:off x="-1" y="-1"/>
              <a:ext cx="749674" cy="749674"/>
            </a:xfrm>
            <a:prstGeom prst="ellipse">
              <a:avLst/>
            </a:prstGeom>
            <a:gradFill flip="none" rotWithShape="1">
              <a:gsLst>
                <a:gs pos="0">
                  <a:srgbClr val="326698"/>
                </a:gs>
                <a:gs pos="100000">
                  <a:srgbClr val="66CDCC"/>
                </a:gs>
              </a:gsLst>
              <a:lin ang="7199999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11250">
                <a:lnSpc>
                  <a:spcPct val="90000"/>
                </a:lnSpc>
                <a:spcBef>
                  <a:spcPts val="700"/>
                </a:spcBef>
                <a:defRPr sz="2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1" name="Shape 381"/>
            <p:cNvSpPr/>
            <p:nvPr/>
          </p:nvSpPr>
          <p:spPr>
            <a:xfrm>
              <a:off x="24581" y="46027"/>
              <a:ext cx="716110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383" name="Shape 383"/>
          <p:cNvSpPr/>
          <p:nvPr/>
        </p:nvSpPr>
        <p:spPr>
          <a:xfrm>
            <a:off x="4557344" y="3635831"/>
            <a:ext cx="4177924" cy="396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40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Social social social - how?</a:t>
            </a:r>
          </a:p>
        </p:txBody>
      </p:sp>
      <p:sp>
        <p:nvSpPr>
          <p:cNvPr id="384" name="Shape 384"/>
          <p:cNvSpPr/>
          <p:nvPr/>
        </p:nvSpPr>
        <p:spPr>
          <a:xfrm>
            <a:off x="3414988" y="4530252"/>
            <a:ext cx="4738400" cy="486115"/>
          </a:xfrm>
          <a:prstGeom prst="roundRect">
            <a:avLst>
              <a:gd name="adj" fmla="val 16667"/>
            </a:avLst>
          </a:prstGeom>
          <a:ln>
            <a:solidFill>
              <a:srgbClr val="93CDD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87" name="Group 387"/>
          <p:cNvGrpSpPr/>
          <p:nvPr/>
        </p:nvGrpSpPr>
        <p:grpSpPr>
          <a:xfrm>
            <a:off x="3189192" y="4398473"/>
            <a:ext cx="749673" cy="749673"/>
            <a:chOff x="0" y="0"/>
            <a:chExt cx="749672" cy="749672"/>
          </a:xfrm>
        </p:grpSpPr>
        <p:sp>
          <p:nvSpPr>
            <p:cNvPr id="385" name="Shape 385"/>
            <p:cNvSpPr/>
            <p:nvPr/>
          </p:nvSpPr>
          <p:spPr>
            <a:xfrm>
              <a:off x="-1" y="-1"/>
              <a:ext cx="749674" cy="749674"/>
            </a:xfrm>
            <a:prstGeom prst="ellipse">
              <a:avLst/>
            </a:prstGeom>
            <a:gradFill flip="none" rotWithShape="1">
              <a:gsLst>
                <a:gs pos="0">
                  <a:srgbClr val="326698"/>
                </a:gs>
                <a:gs pos="100000">
                  <a:srgbClr val="66CDCC"/>
                </a:gs>
              </a:gsLst>
              <a:lin ang="7199999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11250">
                <a:lnSpc>
                  <a:spcPct val="90000"/>
                </a:lnSpc>
                <a:spcBef>
                  <a:spcPts val="700"/>
                </a:spcBef>
                <a:defRPr sz="2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6" name="Shape 386"/>
            <p:cNvSpPr/>
            <p:nvPr/>
          </p:nvSpPr>
          <p:spPr>
            <a:xfrm>
              <a:off x="24581" y="46027"/>
              <a:ext cx="716110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388" name="Shape 388"/>
          <p:cNvSpPr/>
          <p:nvPr/>
        </p:nvSpPr>
        <p:spPr>
          <a:xfrm>
            <a:off x="4557344" y="4571935"/>
            <a:ext cx="3460741" cy="396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What’s next?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1586" y="-1"/>
            <a:ext cx="12190415" cy="1916834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9" name="Shape 139"/>
          <p:cNvSpPr/>
          <p:nvPr/>
        </p:nvSpPr>
        <p:spPr>
          <a:xfrm>
            <a:off x="2993061" y="744031"/>
            <a:ext cx="6193178" cy="701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4000" b="1" spc="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 Before the workshop</a:t>
            </a:r>
          </a:p>
        </p:txBody>
      </p:sp>
      <p:grpSp>
        <p:nvGrpSpPr>
          <p:cNvPr id="142" name="Group 142"/>
          <p:cNvGrpSpPr/>
          <p:nvPr/>
        </p:nvGrpSpPr>
        <p:grpSpPr>
          <a:xfrm>
            <a:off x="1844689" y="2305570"/>
            <a:ext cx="504851" cy="574041"/>
            <a:chOff x="0" y="0"/>
            <a:chExt cx="504849" cy="574040"/>
          </a:xfrm>
        </p:grpSpPr>
        <p:sp>
          <p:nvSpPr>
            <p:cNvPr id="140" name="Shape 140"/>
            <p:cNvSpPr/>
            <p:nvPr/>
          </p:nvSpPr>
          <p:spPr>
            <a:xfrm>
              <a:off x="793" y="0"/>
              <a:ext cx="504057" cy="504057"/>
            </a:xfrm>
            <a:prstGeom prst="rect">
              <a:avLst/>
            </a:prstGeom>
            <a:noFill/>
            <a:ln w="9525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4C9AB2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  <a:sym typeface="Arial Unicode MS" panose="020B0604020202020204" charset="-122"/>
                </a:defRPr>
              </a:pPr>
            </a:p>
          </p:txBody>
        </p:sp>
        <p:sp>
          <p:nvSpPr>
            <p:cNvPr id="141" name="Shape 141"/>
            <p:cNvSpPr/>
            <p:nvPr/>
          </p:nvSpPr>
          <p:spPr>
            <a:xfrm>
              <a:off x="0" y="0"/>
              <a:ext cx="504057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4C9AB2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  <a:sym typeface="Arial Unicode MS" panose="020B0604020202020204" charset="-122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143" name="Shape 143"/>
          <p:cNvSpPr/>
          <p:nvPr/>
        </p:nvSpPr>
        <p:spPr>
          <a:xfrm flipH="1">
            <a:off x="0" y="5522912"/>
            <a:ext cx="12192000" cy="13350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SimSun"/>
                <a:ea typeface="SimSun"/>
                <a:cs typeface="SimSun"/>
                <a:sym typeface="SimSun"/>
              </a:defRPr>
            </a:pPr>
          </a:p>
        </p:txBody>
      </p:sp>
      <p:sp>
        <p:nvSpPr>
          <p:cNvPr id="144" name="Shape 144"/>
          <p:cNvSpPr/>
          <p:nvPr/>
        </p:nvSpPr>
        <p:spPr>
          <a:xfrm>
            <a:off x="1827084" y="2293858"/>
            <a:ext cx="540061" cy="546643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5" name="Shape 145"/>
          <p:cNvSpPr/>
          <p:nvPr/>
        </p:nvSpPr>
        <p:spPr>
          <a:xfrm>
            <a:off x="1575255" y="2336444"/>
            <a:ext cx="1008113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Arial Unicode MS" panose="020B0604020202020204" charset="-122"/>
              </a:defRPr>
            </a:lvl1pPr>
          </a:lstStyle>
          <a:p>
            <a:r>
              <a:t>1</a:t>
            </a:r>
          </a:p>
        </p:txBody>
      </p:sp>
      <p:grpSp>
        <p:nvGrpSpPr>
          <p:cNvPr id="148" name="Group 148"/>
          <p:cNvGrpSpPr/>
          <p:nvPr/>
        </p:nvGrpSpPr>
        <p:grpSpPr>
          <a:xfrm>
            <a:off x="1844689" y="3147835"/>
            <a:ext cx="504851" cy="574041"/>
            <a:chOff x="0" y="0"/>
            <a:chExt cx="504849" cy="574040"/>
          </a:xfrm>
        </p:grpSpPr>
        <p:sp>
          <p:nvSpPr>
            <p:cNvPr id="146" name="Shape 146"/>
            <p:cNvSpPr/>
            <p:nvPr/>
          </p:nvSpPr>
          <p:spPr>
            <a:xfrm>
              <a:off x="793" y="0"/>
              <a:ext cx="504057" cy="504057"/>
            </a:xfrm>
            <a:prstGeom prst="rect">
              <a:avLst/>
            </a:prstGeom>
            <a:noFill/>
            <a:ln w="9525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4C9AB2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  <a:sym typeface="Arial Unicode MS" panose="020B0604020202020204" charset="-122"/>
                </a:defRPr>
              </a:pPr>
            </a:p>
          </p:txBody>
        </p:sp>
        <p:sp>
          <p:nvSpPr>
            <p:cNvPr id="147" name="Shape 147"/>
            <p:cNvSpPr/>
            <p:nvPr/>
          </p:nvSpPr>
          <p:spPr>
            <a:xfrm>
              <a:off x="0" y="0"/>
              <a:ext cx="504057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4C9AB2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  <a:sym typeface="Arial Unicode MS" panose="020B0604020202020204" charset="-122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149" name="Shape 149"/>
          <p:cNvSpPr/>
          <p:nvPr/>
        </p:nvSpPr>
        <p:spPr>
          <a:xfrm>
            <a:off x="1827084" y="3136124"/>
            <a:ext cx="540061" cy="546643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0" name="Shape 150"/>
          <p:cNvSpPr/>
          <p:nvPr/>
        </p:nvSpPr>
        <p:spPr>
          <a:xfrm>
            <a:off x="1575255" y="3178710"/>
            <a:ext cx="1008113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Arial Unicode MS" panose="020B0604020202020204" charset="-122"/>
              </a:defRPr>
            </a:lvl1pPr>
          </a:lstStyle>
          <a:p>
            <a:r>
              <a:t>2</a:t>
            </a:r>
          </a:p>
        </p:txBody>
      </p:sp>
      <p:grpSp>
        <p:nvGrpSpPr>
          <p:cNvPr id="153" name="Group 153"/>
          <p:cNvGrpSpPr/>
          <p:nvPr/>
        </p:nvGrpSpPr>
        <p:grpSpPr>
          <a:xfrm>
            <a:off x="1862493" y="4039171"/>
            <a:ext cx="504851" cy="574041"/>
            <a:chOff x="0" y="0"/>
            <a:chExt cx="504849" cy="574040"/>
          </a:xfrm>
        </p:grpSpPr>
        <p:sp>
          <p:nvSpPr>
            <p:cNvPr id="151" name="Shape 151"/>
            <p:cNvSpPr/>
            <p:nvPr/>
          </p:nvSpPr>
          <p:spPr>
            <a:xfrm>
              <a:off x="793" y="0"/>
              <a:ext cx="504057" cy="504057"/>
            </a:xfrm>
            <a:prstGeom prst="rect">
              <a:avLst/>
            </a:prstGeom>
            <a:noFill/>
            <a:ln w="9525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4C9AB2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  <a:sym typeface="Arial Unicode MS" panose="020B0604020202020204" charset="-122"/>
                </a:defRPr>
              </a:pPr>
            </a:p>
          </p:txBody>
        </p:sp>
        <p:sp>
          <p:nvSpPr>
            <p:cNvPr id="152" name="Shape 152"/>
            <p:cNvSpPr/>
            <p:nvPr/>
          </p:nvSpPr>
          <p:spPr>
            <a:xfrm>
              <a:off x="0" y="0"/>
              <a:ext cx="504057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4C9AB2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  <a:sym typeface="Arial Unicode MS" panose="020B0604020202020204" charset="-122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154" name="Shape 154"/>
          <p:cNvSpPr/>
          <p:nvPr/>
        </p:nvSpPr>
        <p:spPr>
          <a:xfrm>
            <a:off x="1844887" y="4027459"/>
            <a:ext cx="540061" cy="546644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5" name="Shape 155"/>
          <p:cNvSpPr/>
          <p:nvPr/>
        </p:nvSpPr>
        <p:spPr>
          <a:xfrm>
            <a:off x="1593058" y="4070046"/>
            <a:ext cx="1008113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Arial Unicode MS" panose="020B0604020202020204" charset="-122"/>
              </a:defRPr>
            </a:lvl1pPr>
          </a:lstStyle>
          <a:p>
            <a:r>
              <a:t>3</a:t>
            </a:r>
          </a:p>
        </p:txBody>
      </p:sp>
      <p:grpSp>
        <p:nvGrpSpPr>
          <p:cNvPr id="158" name="Group 158"/>
          <p:cNvGrpSpPr/>
          <p:nvPr/>
        </p:nvGrpSpPr>
        <p:grpSpPr>
          <a:xfrm>
            <a:off x="1862493" y="4881436"/>
            <a:ext cx="504851" cy="574041"/>
            <a:chOff x="0" y="0"/>
            <a:chExt cx="504849" cy="574040"/>
          </a:xfrm>
        </p:grpSpPr>
        <p:sp>
          <p:nvSpPr>
            <p:cNvPr id="156" name="Shape 156"/>
            <p:cNvSpPr/>
            <p:nvPr/>
          </p:nvSpPr>
          <p:spPr>
            <a:xfrm>
              <a:off x="793" y="0"/>
              <a:ext cx="504057" cy="504057"/>
            </a:xfrm>
            <a:prstGeom prst="rect">
              <a:avLst/>
            </a:prstGeom>
            <a:noFill/>
            <a:ln w="9525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4C9AB2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  <a:sym typeface="Arial Unicode MS" panose="020B0604020202020204" charset="-122"/>
                </a:defRPr>
              </a:pPr>
            </a:p>
          </p:txBody>
        </p:sp>
        <p:sp>
          <p:nvSpPr>
            <p:cNvPr id="157" name="Shape 157"/>
            <p:cNvSpPr/>
            <p:nvPr/>
          </p:nvSpPr>
          <p:spPr>
            <a:xfrm>
              <a:off x="0" y="0"/>
              <a:ext cx="504057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4C9AB2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  <a:sym typeface="Arial Unicode MS" panose="020B0604020202020204" charset="-122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159" name="Shape 159"/>
          <p:cNvSpPr/>
          <p:nvPr/>
        </p:nvSpPr>
        <p:spPr>
          <a:xfrm>
            <a:off x="1844887" y="4869725"/>
            <a:ext cx="540061" cy="546643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0" name="Shape 160"/>
          <p:cNvSpPr/>
          <p:nvPr/>
        </p:nvSpPr>
        <p:spPr>
          <a:xfrm>
            <a:off x="1593058" y="4912311"/>
            <a:ext cx="1008113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Arial Unicode MS" panose="020B0604020202020204" charset="-122"/>
              </a:defRPr>
            </a:lvl1pPr>
          </a:lstStyle>
          <a:p>
            <a:r>
              <a:t>4</a:t>
            </a:r>
          </a:p>
        </p:txBody>
      </p:sp>
      <p:sp>
        <p:nvSpPr>
          <p:cNvPr id="161" name="Shape 161"/>
          <p:cNvSpPr/>
          <p:nvPr/>
        </p:nvSpPr>
        <p:spPr>
          <a:xfrm>
            <a:off x="2624322" y="2242070"/>
            <a:ext cx="7892378" cy="701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You are not allowed to be silent. Share your ideas and talk to people around you (</a:t>
            </a:r>
            <a:r>
              <a:rPr>
                <a:solidFill>
                  <a:srgbClr val="FF40FF"/>
                </a:solidFill>
              </a:rPr>
              <a:t>even if you don’t know them very well</a:t>
            </a:r>
            <a:r>
              <a:t>)</a:t>
            </a:r>
          </a:p>
        </p:txBody>
      </p:sp>
      <p:sp>
        <p:nvSpPr>
          <p:cNvPr id="162" name="Shape 162"/>
          <p:cNvSpPr/>
          <p:nvPr/>
        </p:nvSpPr>
        <p:spPr>
          <a:xfrm>
            <a:off x="2624322" y="3133471"/>
            <a:ext cx="7892378" cy="701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Ask relevant questions whenever you like - </a:t>
            </a:r>
            <a:r>
              <a:rPr>
                <a:solidFill>
                  <a:srgbClr val="FF40FF"/>
                </a:solidFill>
              </a:rPr>
              <a:t>without standing up, simply raise your hand</a:t>
            </a:r>
            <a:endParaRPr>
              <a:solidFill>
                <a:srgbClr val="FF40FF"/>
              </a:solidFill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2624322" y="4102661"/>
            <a:ext cx="7892378" cy="396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Phone: volume down to </a:t>
            </a:r>
            <a:r>
              <a:rPr>
                <a:solidFill>
                  <a:srgbClr val="FF40FF"/>
                </a:solidFill>
              </a:rPr>
              <a:t>minimum</a:t>
            </a:r>
            <a:r>
              <a:t> please</a:t>
            </a:r>
          </a:p>
        </p:txBody>
      </p:sp>
      <p:sp>
        <p:nvSpPr>
          <p:cNvPr id="164" name="Shape 164"/>
          <p:cNvSpPr/>
          <p:nvPr/>
        </p:nvSpPr>
        <p:spPr>
          <a:xfrm>
            <a:off x="2624322" y="4906826"/>
            <a:ext cx="7892378" cy="701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Leave </a:t>
            </a:r>
            <a:r>
              <a:rPr>
                <a:solidFill>
                  <a:srgbClr val="FF40FF"/>
                </a:solidFill>
              </a:rPr>
              <a:t>anytime</a:t>
            </a:r>
            <a:r>
              <a:t> you like (don’t need to tell me that you need to go to the toilet, just go!)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/>
        </p:nvSpPr>
        <p:spPr>
          <a:xfrm>
            <a:off x="1586" y="-1"/>
            <a:ext cx="12190415" cy="1916834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1" name="Shape 391"/>
          <p:cNvSpPr/>
          <p:nvPr/>
        </p:nvSpPr>
        <p:spPr>
          <a:xfrm>
            <a:off x="1172136" y="462615"/>
            <a:ext cx="9026540" cy="701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4000" b="1" spc="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Social social and social!!!</a:t>
            </a:r>
          </a:p>
        </p:txBody>
      </p:sp>
      <p:sp>
        <p:nvSpPr>
          <p:cNvPr id="392" name="Shape 392"/>
          <p:cNvSpPr/>
          <p:nvPr/>
        </p:nvSpPr>
        <p:spPr>
          <a:xfrm>
            <a:off x="697540" y="2372554"/>
            <a:ext cx="10784220" cy="5044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Unfortunately, you cannot avoid this forever….</a:t>
            </a:r>
          </a:p>
          <a:p>
            <a:pPr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Here is a toolkit for you—</a:t>
            </a:r>
          </a:p>
          <a:p>
            <a:pPr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Focus on the social part. Maybe another workshop on presentation?</a:t>
            </a:r>
          </a:p>
          <a:p>
            <a:pPr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393" name="Shape 393"/>
          <p:cNvSpPr/>
          <p:nvPr/>
        </p:nvSpPr>
        <p:spPr>
          <a:xfrm>
            <a:off x="3044298" y="4003301"/>
            <a:ext cx="6448219" cy="2377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250825" indent="-250825">
              <a:buSzPct val="100000"/>
              <a:buChar char="•"/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Start a conversation</a:t>
            </a:r>
          </a:p>
          <a:p>
            <a:pPr marL="250825" indent="-250825">
              <a:buSzPct val="100000"/>
              <a:buChar char="•"/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Make new connection</a:t>
            </a:r>
          </a:p>
          <a:p>
            <a:pPr marL="250825" indent="-250825">
              <a:buSzPct val="100000"/>
              <a:buChar char="•"/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Exit a conversation</a:t>
            </a:r>
          </a:p>
          <a:p>
            <a:pPr marL="250825" indent="-250825">
              <a:buSzPct val="100000"/>
              <a:buChar char="•"/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Maintain a conversation </a:t>
            </a:r>
          </a:p>
          <a:p>
            <a:pPr marL="250825" indent="-250825">
              <a:buSzPct val="100000"/>
              <a:buChar char="•"/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/>
        </p:nvSpPr>
        <p:spPr>
          <a:xfrm>
            <a:off x="539637" y="368862"/>
            <a:ext cx="252029" cy="252029"/>
          </a:xfrm>
          <a:prstGeom prst="rect">
            <a:avLst/>
          </a:prstGeom>
          <a:ln>
            <a:solidFill>
              <a:srgbClr val="93CDDD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6" name="Shape 396"/>
          <p:cNvSpPr/>
          <p:nvPr/>
        </p:nvSpPr>
        <p:spPr>
          <a:xfrm>
            <a:off x="190549" y="116632"/>
            <a:ext cx="185643" cy="185642"/>
          </a:xfrm>
          <a:prstGeom prst="rect">
            <a:avLst/>
          </a:prstGeom>
          <a:ln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7" name="Shape 397"/>
          <p:cNvSpPr/>
          <p:nvPr/>
        </p:nvSpPr>
        <p:spPr>
          <a:xfrm>
            <a:off x="317992" y="188639"/>
            <a:ext cx="360042" cy="360042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8" name="Shape 398"/>
          <p:cNvSpPr/>
          <p:nvPr/>
        </p:nvSpPr>
        <p:spPr>
          <a:xfrm>
            <a:off x="999945" y="145140"/>
            <a:ext cx="8670021" cy="4724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You make contacts to…</a:t>
            </a:r>
          </a:p>
        </p:txBody>
      </p:sp>
      <p:grpSp>
        <p:nvGrpSpPr>
          <p:cNvPr id="401" name="Group 401"/>
          <p:cNvGrpSpPr/>
          <p:nvPr/>
        </p:nvGrpSpPr>
        <p:grpSpPr>
          <a:xfrm>
            <a:off x="1753553" y="1044044"/>
            <a:ext cx="504851" cy="574041"/>
            <a:chOff x="0" y="0"/>
            <a:chExt cx="504849" cy="574040"/>
          </a:xfrm>
        </p:grpSpPr>
        <p:sp>
          <p:nvSpPr>
            <p:cNvPr id="399" name="Shape 399"/>
            <p:cNvSpPr/>
            <p:nvPr/>
          </p:nvSpPr>
          <p:spPr>
            <a:xfrm>
              <a:off x="793" y="0"/>
              <a:ext cx="504057" cy="504057"/>
            </a:xfrm>
            <a:prstGeom prst="rect">
              <a:avLst/>
            </a:prstGeom>
            <a:noFill/>
            <a:ln w="9525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4C9AB2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  <a:sym typeface="Arial Unicode MS" panose="020B0604020202020204" charset="-122"/>
                </a:defRPr>
              </a:pPr>
            </a:p>
          </p:txBody>
        </p:sp>
        <p:sp>
          <p:nvSpPr>
            <p:cNvPr id="400" name="Shape 400"/>
            <p:cNvSpPr/>
            <p:nvPr/>
          </p:nvSpPr>
          <p:spPr>
            <a:xfrm>
              <a:off x="0" y="0"/>
              <a:ext cx="504057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4C9AB2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  <a:sym typeface="Arial Unicode MS" panose="020B0604020202020204" charset="-122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402" name="Shape 402"/>
          <p:cNvSpPr/>
          <p:nvPr/>
        </p:nvSpPr>
        <p:spPr>
          <a:xfrm>
            <a:off x="1735948" y="1032333"/>
            <a:ext cx="540061" cy="546643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3" name="Shape 403"/>
          <p:cNvSpPr/>
          <p:nvPr/>
        </p:nvSpPr>
        <p:spPr>
          <a:xfrm>
            <a:off x="2483525" y="1069434"/>
            <a:ext cx="8670020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Advertise your research/paper/software…</a:t>
            </a:r>
          </a:p>
        </p:txBody>
      </p:sp>
      <p:grpSp>
        <p:nvGrpSpPr>
          <p:cNvPr id="406" name="Group 406"/>
          <p:cNvGrpSpPr/>
          <p:nvPr/>
        </p:nvGrpSpPr>
        <p:grpSpPr>
          <a:xfrm>
            <a:off x="1743849" y="2196326"/>
            <a:ext cx="504851" cy="574041"/>
            <a:chOff x="0" y="0"/>
            <a:chExt cx="504849" cy="574040"/>
          </a:xfrm>
        </p:grpSpPr>
        <p:sp>
          <p:nvSpPr>
            <p:cNvPr id="404" name="Shape 404"/>
            <p:cNvSpPr/>
            <p:nvPr/>
          </p:nvSpPr>
          <p:spPr>
            <a:xfrm>
              <a:off x="793" y="0"/>
              <a:ext cx="504057" cy="504057"/>
            </a:xfrm>
            <a:prstGeom prst="rect">
              <a:avLst/>
            </a:prstGeom>
            <a:noFill/>
            <a:ln w="9525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4C9AB2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  <a:sym typeface="Arial Unicode MS" panose="020B0604020202020204" charset="-122"/>
                </a:defRPr>
              </a:pPr>
            </a:p>
          </p:txBody>
        </p:sp>
        <p:sp>
          <p:nvSpPr>
            <p:cNvPr id="405" name="Shape 405"/>
            <p:cNvSpPr/>
            <p:nvPr/>
          </p:nvSpPr>
          <p:spPr>
            <a:xfrm>
              <a:off x="0" y="0"/>
              <a:ext cx="504057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4C9AB2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  <a:sym typeface="Arial Unicode MS" panose="020B0604020202020204" charset="-122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407" name="Shape 407"/>
          <p:cNvSpPr/>
          <p:nvPr/>
        </p:nvSpPr>
        <p:spPr>
          <a:xfrm>
            <a:off x="1726244" y="2184615"/>
            <a:ext cx="540061" cy="546643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8" name="Shape 408"/>
          <p:cNvSpPr/>
          <p:nvPr/>
        </p:nvSpPr>
        <p:spPr>
          <a:xfrm>
            <a:off x="2506309" y="2221716"/>
            <a:ext cx="8670020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Seek collaboration/visiting opportunities</a:t>
            </a:r>
          </a:p>
        </p:txBody>
      </p:sp>
      <p:grpSp>
        <p:nvGrpSpPr>
          <p:cNvPr id="411" name="Group 411"/>
          <p:cNvGrpSpPr/>
          <p:nvPr/>
        </p:nvGrpSpPr>
        <p:grpSpPr>
          <a:xfrm>
            <a:off x="1738997" y="3335909"/>
            <a:ext cx="504851" cy="574041"/>
            <a:chOff x="0" y="0"/>
            <a:chExt cx="504849" cy="574040"/>
          </a:xfrm>
        </p:grpSpPr>
        <p:sp>
          <p:nvSpPr>
            <p:cNvPr id="409" name="Shape 409"/>
            <p:cNvSpPr/>
            <p:nvPr/>
          </p:nvSpPr>
          <p:spPr>
            <a:xfrm>
              <a:off x="793" y="0"/>
              <a:ext cx="504057" cy="504057"/>
            </a:xfrm>
            <a:prstGeom prst="rect">
              <a:avLst/>
            </a:prstGeom>
            <a:noFill/>
            <a:ln w="9525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4C9AB2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  <a:sym typeface="Arial Unicode MS" panose="020B0604020202020204" charset="-122"/>
                </a:defRPr>
              </a:pPr>
            </a:p>
          </p:txBody>
        </p:sp>
        <p:sp>
          <p:nvSpPr>
            <p:cNvPr id="410" name="Shape 410"/>
            <p:cNvSpPr/>
            <p:nvPr/>
          </p:nvSpPr>
          <p:spPr>
            <a:xfrm>
              <a:off x="0" y="0"/>
              <a:ext cx="504057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4C9AB2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  <a:sym typeface="Arial Unicode MS" panose="020B0604020202020204" charset="-122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412" name="Shape 412"/>
          <p:cNvSpPr/>
          <p:nvPr/>
        </p:nvSpPr>
        <p:spPr>
          <a:xfrm>
            <a:off x="1721392" y="3324198"/>
            <a:ext cx="540061" cy="546643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3" name="Shape 413"/>
          <p:cNvSpPr/>
          <p:nvPr/>
        </p:nvSpPr>
        <p:spPr>
          <a:xfrm>
            <a:off x="2468968" y="3361299"/>
            <a:ext cx="8670021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Generate new ideas/research projects</a:t>
            </a:r>
          </a:p>
        </p:txBody>
      </p:sp>
      <p:grpSp>
        <p:nvGrpSpPr>
          <p:cNvPr id="416" name="Group 416"/>
          <p:cNvGrpSpPr/>
          <p:nvPr/>
        </p:nvGrpSpPr>
        <p:grpSpPr>
          <a:xfrm>
            <a:off x="1729292" y="4488192"/>
            <a:ext cx="504851" cy="574041"/>
            <a:chOff x="0" y="0"/>
            <a:chExt cx="504849" cy="574040"/>
          </a:xfrm>
        </p:grpSpPr>
        <p:sp>
          <p:nvSpPr>
            <p:cNvPr id="414" name="Shape 414"/>
            <p:cNvSpPr/>
            <p:nvPr/>
          </p:nvSpPr>
          <p:spPr>
            <a:xfrm>
              <a:off x="793" y="0"/>
              <a:ext cx="504057" cy="504057"/>
            </a:xfrm>
            <a:prstGeom prst="rect">
              <a:avLst/>
            </a:prstGeom>
            <a:noFill/>
            <a:ln w="9525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4C9AB2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  <a:sym typeface="Arial Unicode MS" panose="020B0604020202020204" charset="-122"/>
                </a:defRPr>
              </a:pPr>
            </a:p>
          </p:txBody>
        </p:sp>
        <p:sp>
          <p:nvSpPr>
            <p:cNvPr id="415" name="Shape 415"/>
            <p:cNvSpPr/>
            <p:nvPr/>
          </p:nvSpPr>
          <p:spPr>
            <a:xfrm>
              <a:off x="0" y="0"/>
              <a:ext cx="504057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4C9AB2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  <a:sym typeface="Arial Unicode MS" panose="020B0604020202020204" charset="-122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417" name="Shape 417"/>
          <p:cNvSpPr/>
          <p:nvPr/>
        </p:nvSpPr>
        <p:spPr>
          <a:xfrm>
            <a:off x="1711687" y="4476481"/>
            <a:ext cx="540061" cy="546643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8" name="Shape 418"/>
          <p:cNvSpPr/>
          <p:nvPr/>
        </p:nvSpPr>
        <p:spPr>
          <a:xfrm>
            <a:off x="2491752" y="4513581"/>
            <a:ext cx="8670021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Approach potential employers</a:t>
            </a:r>
          </a:p>
        </p:txBody>
      </p:sp>
      <p:grpSp>
        <p:nvGrpSpPr>
          <p:cNvPr id="421" name="Group 421"/>
          <p:cNvGrpSpPr/>
          <p:nvPr/>
        </p:nvGrpSpPr>
        <p:grpSpPr>
          <a:xfrm>
            <a:off x="1719588" y="5627775"/>
            <a:ext cx="504851" cy="574041"/>
            <a:chOff x="0" y="0"/>
            <a:chExt cx="504849" cy="574040"/>
          </a:xfrm>
        </p:grpSpPr>
        <p:sp>
          <p:nvSpPr>
            <p:cNvPr id="419" name="Shape 419"/>
            <p:cNvSpPr/>
            <p:nvPr/>
          </p:nvSpPr>
          <p:spPr>
            <a:xfrm>
              <a:off x="793" y="0"/>
              <a:ext cx="504057" cy="504057"/>
            </a:xfrm>
            <a:prstGeom prst="rect">
              <a:avLst/>
            </a:prstGeom>
            <a:noFill/>
            <a:ln w="9525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4C9AB2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  <a:sym typeface="Arial Unicode MS" panose="020B0604020202020204" charset="-122"/>
                </a:defRPr>
              </a:pPr>
            </a:p>
          </p:txBody>
        </p:sp>
        <p:sp>
          <p:nvSpPr>
            <p:cNvPr id="420" name="Shape 420"/>
            <p:cNvSpPr/>
            <p:nvPr/>
          </p:nvSpPr>
          <p:spPr>
            <a:xfrm>
              <a:off x="0" y="0"/>
              <a:ext cx="504057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4C9AB2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  <a:sym typeface="Arial Unicode MS" panose="020B0604020202020204" charset="-122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422" name="Shape 422"/>
          <p:cNvSpPr/>
          <p:nvPr/>
        </p:nvSpPr>
        <p:spPr>
          <a:xfrm>
            <a:off x="1701983" y="5616063"/>
            <a:ext cx="540061" cy="546643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3" name="Shape 423"/>
          <p:cNvSpPr/>
          <p:nvPr/>
        </p:nvSpPr>
        <p:spPr>
          <a:xfrm>
            <a:off x="2482048" y="5653164"/>
            <a:ext cx="8670021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….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/>
        </p:nvSpPr>
        <p:spPr>
          <a:xfrm>
            <a:off x="1586" y="-1"/>
            <a:ext cx="12190415" cy="1916834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6" name="Shape 426"/>
          <p:cNvSpPr/>
          <p:nvPr/>
        </p:nvSpPr>
        <p:spPr>
          <a:xfrm>
            <a:off x="1172136" y="462615"/>
            <a:ext cx="9026540" cy="1310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4000" b="1" spc="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Practice 5: your killer conversation starters</a:t>
            </a:r>
          </a:p>
        </p:txBody>
      </p:sp>
      <p:sp>
        <p:nvSpPr>
          <p:cNvPr id="427" name="Shape 427"/>
          <p:cNvSpPr/>
          <p:nvPr/>
        </p:nvSpPr>
        <p:spPr>
          <a:xfrm>
            <a:off x="2119184" y="3352268"/>
            <a:ext cx="10784221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Everyone please give me a conversation starter now.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/>
        </p:nvSpPr>
        <p:spPr>
          <a:xfrm>
            <a:off x="1586" y="-1"/>
            <a:ext cx="12190415" cy="1916834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0" name="Shape 430"/>
          <p:cNvSpPr/>
          <p:nvPr/>
        </p:nvSpPr>
        <p:spPr>
          <a:xfrm>
            <a:off x="1172136" y="462615"/>
            <a:ext cx="9026540" cy="701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4000" b="1" spc="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Practice 6: your elevator pitch</a:t>
            </a:r>
          </a:p>
        </p:txBody>
      </p:sp>
      <p:sp>
        <p:nvSpPr>
          <p:cNvPr id="431" name="Shape 431"/>
          <p:cNvSpPr/>
          <p:nvPr/>
        </p:nvSpPr>
        <p:spPr>
          <a:xfrm>
            <a:off x="179719" y="2059000"/>
            <a:ext cx="8670021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Your thoughts &amp; notes …</a:t>
            </a:r>
          </a:p>
        </p:txBody>
      </p:sp>
      <p:sp>
        <p:nvSpPr>
          <p:cNvPr id="432" name="Shape 432"/>
          <p:cNvSpPr/>
          <p:nvPr/>
        </p:nvSpPr>
        <p:spPr>
          <a:xfrm>
            <a:off x="4293929" y="5968153"/>
            <a:ext cx="8670021" cy="853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Keep it compact and practice it until you can say it out </a:t>
            </a:r>
          </a:p>
          <a:p>
            <a:pPr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loud without hesitation/pauses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1586" y="-1"/>
            <a:ext cx="12190415" cy="1916834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5" name="Shape 435"/>
          <p:cNvSpPr/>
          <p:nvPr/>
        </p:nvSpPr>
        <p:spPr>
          <a:xfrm>
            <a:off x="1172136" y="462615"/>
            <a:ext cx="9026540" cy="1310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4000" b="1" spc="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Practice 7: Plan your next conference (2)</a:t>
            </a:r>
          </a:p>
        </p:txBody>
      </p:sp>
      <p:grpSp>
        <p:nvGrpSpPr>
          <p:cNvPr id="438" name="Group 438"/>
          <p:cNvGrpSpPr/>
          <p:nvPr/>
        </p:nvGrpSpPr>
        <p:grpSpPr>
          <a:xfrm>
            <a:off x="1844689" y="2305570"/>
            <a:ext cx="504851" cy="574041"/>
            <a:chOff x="0" y="0"/>
            <a:chExt cx="504849" cy="574040"/>
          </a:xfrm>
        </p:grpSpPr>
        <p:sp>
          <p:nvSpPr>
            <p:cNvPr id="436" name="Shape 436"/>
            <p:cNvSpPr/>
            <p:nvPr/>
          </p:nvSpPr>
          <p:spPr>
            <a:xfrm>
              <a:off x="793" y="0"/>
              <a:ext cx="504057" cy="504057"/>
            </a:xfrm>
            <a:prstGeom prst="rect">
              <a:avLst/>
            </a:prstGeom>
            <a:noFill/>
            <a:ln w="9525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4C9AB2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  <a:sym typeface="Arial Unicode MS" panose="020B0604020202020204" charset="-122"/>
                </a:defRPr>
              </a:pPr>
            </a:p>
          </p:txBody>
        </p:sp>
        <p:sp>
          <p:nvSpPr>
            <p:cNvPr id="437" name="Shape 437"/>
            <p:cNvSpPr/>
            <p:nvPr/>
          </p:nvSpPr>
          <p:spPr>
            <a:xfrm>
              <a:off x="0" y="0"/>
              <a:ext cx="504057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4C9AB2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  <a:sym typeface="Arial Unicode MS" panose="020B0604020202020204" charset="-122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439" name="Shape 439"/>
          <p:cNvSpPr/>
          <p:nvPr/>
        </p:nvSpPr>
        <p:spPr>
          <a:xfrm>
            <a:off x="1827084" y="2293858"/>
            <a:ext cx="540061" cy="546643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0" name="Shape 440"/>
          <p:cNvSpPr/>
          <p:nvPr/>
        </p:nvSpPr>
        <p:spPr>
          <a:xfrm>
            <a:off x="2574661" y="2165870"/>
            <a:ext cx="8670021" cy="853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Will you try Tip 8-15?</a:t>
            </a:r>
          </a:p>
          <a:p>
            <a:pPr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If not, what are your biggest fears/stress?</a:t>
            </a:r>
          </a:p>
        </p:txBody>
      </p:sp>
      <p:grpSp>
        <p:nvGrpSpPr>
          <p:cNvPr id="443" name="Group 443"/>
          <p:cNvGrpSpPr/>
          <p:nvPr/>
        </p:nvGrpSpPr>
        <p:grpSpPr>
          <a:xfrm>
            <a:off x="1812201" y="4505919"/>
            <a:ext cx="504851" cy="574041"/>
            <a:chOff x="0" y="0"/>
            <a:chExt cx="504849" cy="574040"/>
          </a:xfrm>
        </p:grpSpPr>
        <p:sp>
          <p:nvSpPr>
            <p:cNvPr id="441" name="Shape 441"/>
            <p:cNvSpPr/>
            <p:nvPr/>
          </p:nvSpPr>
          <p:spPr>
            <a:xfrm>
              <a:off x="793" y="0"/>
              <a:ext cx="504057" cy="504057"/>
            </a:xfrm>
            <a:prstGeom prst="rect">
              <a:avLst/>
            </a:prstGeom>
            <a:noFill/>
            <a:ln w="9525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4C9AB2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  <a:sym typeface="Arial Unicode MS" panose="020B0604020202020204" charset="-122"/>
                </a:defRPr>
              </a:pPr>
            </a:p>
          </p:txBody>
        </p:sp>
        <p:sp>
          <p:nvSpPr>
            <p:cNvPr id="442" name="Shape 442"/>
            <p:cNvSpPr/>
            <p:nvPr/>
          </p:nvSpPr>
          <p:spPr>
            <a:xfrm>
              <a:off x="0" y="0"/>
              <a:ext cx="504057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4C9AB2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  <a:sym typeface="Arial Unicode MS" panose="020B0604020202020204" charset="-122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444" name="Shape 444"/>
          <p:cNvSpPr/>
          <p:nvPr/>
        </p:nvSpPr>
        <p:spPr>
          <a:xfrm>
            <a:off x="1794596" y="4494207"/>
            <a:ext cx="540061" cy="546643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5" name="Shape 445"/>
          <p:cNvSpPr/>
          <p:nvPr/>
        </p:nvSpPr>
        <p:spPr>
          <a:xfrm>
            <a:off x="2574661" y="4531308"/>
            <a:ext cx="8670021" cy="853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3 mins to write down your social plan for your next </a:t>
            </a:r>
          </a:p>
          <a:p>
            <a:pPr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conference!</a:t>
            </a:r>
          </a:p>
        </p:txBody>
      </p:sp>
      <p:sp>
        <p:nvSpPr>
          <p:cNvPr id="446" name="Shape 446"/>
          <p:cNvSpPr/>
          <p:nvPr/>
        </p:nvSpPr>
        <p:spPr>
          <a:xfrm>
            <a:off x="5185123" y="2657414"/>
            <a:ext cx="8670021" cy="574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>
              <a:defRPr sz="16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(you can discuss it with me after the workshop.)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/>
        </p:nvSpPr>
        <p:spPr>
          <a:xfrm>
            <a:off x="539637" y="368862"/>
            <a:ext cx="252029" cy="252029"/>
          </a:xfrm>
          <a:prstGeom prst="rect">
            <a:avLst/>
          </a:prstGeom>
          <a:ln>
            <a:solidFill>
              <a:srgbClr val="93CDDD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9" name="Shape 449"/>
          <p:cNvSpPr/>
          <p:nvPr/>
        </p:nvSpPr>
        <p:spPr>
          <a:xfrm>
            <a:off x="190549" y="116632"/>
            <a:ext cx="185643" cy="185642"/>
          </a:xfrm>
          <a:prstGeom prst="rect">
            <a:avLst/>
          </a:prstGeom>
          <a:ln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0" name="Shape 450"/>
          <p:cNvSpPr/>
          <p:nvPr/>
        </p:nvSpPr>
        <p:spPr>
          <a:xfrm>
            <a:off x="317992" y="188639"/>
            <a:ext cx="360042" cy="360042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1" name="Shape 451"/>
          <p:cNvSpPr/>
          <p:nvPr/>
        </p:nvSpPr>
        <p:spPr>
          <a:xfrm>
            <a:off x="999945" y="145140"/>
            <a:ext cx="8670021" cy="4724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Your thoughts &amp; notes 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539637" y="368862"/>
            <a:ext cx="252029" cy="252029"/>
          </a:xfrm>
          <a:prstGeom prst="rect">
            <a:avLst/>
          </a:prstGeom>
          <a:ln>
            <a:solidFill>
              <a:srgbClr val="93CDDD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4" name="Shape 454"/>
          <p:cNvSpPr/>
          <p:nvPr/>
        </p:nvSpPr>
        <p:spPr>
          <a:xfrm>
            <a:off x="190549" y="116632"/>
            <a:ext cx="185643" cy="185642"/>
          </a:xfrm>
          <a:prstGeom prst="rect">
            <a:avLst/>
          </a:prstGeom>
          <a:ln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5" name="Shape 455"/>
          <p:cNvSpPr/>
          <p:nvPr/>
        </p:nvSpPr>
        <p:spPr>
          <a:xfrm>
            <a:off x="317992" y="188639"/>
            <a:ext cx="360042" cy="360042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6" name="Shape 456"/>
          <p:cNvSpPr/>
          <p:nvPr/>
        </p:nvSpPr>
        <p:spPr>
          <a:xfrm>
            <a:off x="910629" y="316276"/>
            <a:ext cx="1800201" cy="396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Content</a:t>
            </a:r>
          </a:p>
        </p:txBody>
      </p:sp>
      <p:sp>
        <p:nvSpPr>
          <p:cNvPr id="457" name="Shape 457"/>
          <p:cNvSpPr/>
          <p:nvPr/>
        </p:nvSpPr>
        <p:spPr>
          <a:xfrm>
            <a:off x="0" y="5535612"/>
            <a:ext cx="1366838" cy="13350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SimSun"/>
                <a:ea typeface="SimSun"/>
                <a:cs typeface="SimSun"/>
                <a:sym typeface="SimSun"/>
              </a:defRPr>
            </a:pPr>
          </a:p>
        </p:txBody>
      </p:sp>
      <p:sp>
        <p:nvSpPr>
          <p:cNvPr id="458" name="Shape 458"/>
          <p:cNvSpPr/>
          <p:nvPr/>
        </p:nvSpPr>
        <p:spPr>
          <a:xfrm>
            <a:off x="3419345" y="1747921"/>
            <a:ext cx="4738400" cy="486115"/>
          </a:xfrm>
          <a:prstGeom prst="roundRect">
            <a:avLst>
              <a:gd name="adj" fmla="val 16667"/>
            </a:avLst>
          </a:prstGeom>
          <a:ln>
            <a:solidFill>
              <a:srgbClr val="93CDD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461" name="Group 461"/>
          <p:cNvGrpSpPr/>
          <p:nvPr/>
        </p:nvGrpSpPr>
        <p:grpSpPr>
          <a:xfrm>
            <a:off x="3193548" y="1616142"/>
            <a:ext cx="749673" cy="749673"/>
            <a:chOff x="0" y="0"/>
            <a:chExt cx="749672" cy="749672"/>
          </a:xfrm>
        </p:grpSpPr>
        <p:sp>
          <p:nvSpPr>
            <p:cNvPr id="459" name="Shape 459"/>
            <p:cNvSpPr/>
            <p:nvPr/>
          </p:nvSpPr>
          <p:spPr>
            <a:xfrm>
              <a:off x="-1" y="-1"/>
              <a:ext cx="749674" cy="749674"/>
            </a:xfrm>
            <a:prstGeom prst="ellipse">
              <a:avLst/>
            </a:prstGeom>
            <a:gradFill flip="none" rotWithShape="1">
              <a:gsLst>
                <a:gs pos="0">
                  <a:srgbClr val="326698"/>
                </a:gs>
                <a:gs pos="100000">
                  <a:srgbClr val="66CDCC"/>
                </a:gs>
              </a:gsLst>
              <a:lin ang="7199999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11250">
                <a:lnSpc>
                  <a:spcPct val="90000"/>
                </a:lnSpc>
                <a:spcBef>
                  <a:spcPts val="700"/>
                </a:spcBef>
                <a:defRPr sz="2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0" name="Shape 460"/>
            <p:cNvSpPr/>
            <p:nvPr/>
          </p:nvSpPr>
          <p:spPr>
            <a:xfrm>
              <a:off x="24581" y="46027"/>
              <a:ext cx="716110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462" name="Shape 462"/>
          <p:cNvSpPr/>
          <p:nvPr/>
        </p:nvSpPr>
        <p:spPr>
          <a:xfrm>
            <a:off x="4561699" y="1789604"/>
            <a:ext cx="3460741" cy="396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Prepare for the conference</a:t>
            </a:r>
          </a:p>
        </p:txBody>
      </p:sp>
      <p:sp>
        <p:nvSpPr>
          <p:cNvPr id="463" name="Shape 463"/>
          <p:cNvSpPr/>
          <p:nvPr/>
        </p:nvSpPr>
        <p:spPr>
          <a:xfrm>
            <a:off x="3414988" y="2700460"/>
            <a:ext cx="4738400" cy="486115"/>
          </a:xfrm>
          <a:prstGeom prst="roundRect">
            <a:avLst>
              <a:gd name="adj" fmla="val 16667"/>
            </a:avLst>
          </a:prstGeom>
          <a:ln>
            <a:solidFill>
              <a:srgbClr val="93CDD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466" name="Group 466"/>
          <p:cNvGrpSpPr/>
          <p:nvPr/>
        </p:nvGrpSpPr>
        <p:grpSpPr>
          <a:xfrm>
            <a:off x="3189192" y="2568681"/>
            <a:ext cx="749673" cy="749673"/>
            <a:chOff x="0" y="0"/>
            <a:chExt cx="749672" cy="749672"/>
          </a:xfrm>
        </p:grpSpPr>
        <p:sp>
          <p:nvSpPr>
            <p:cNvPr id="464" name="Shape 464"/>
            <p:cNvSpPr/>
            <p:nvPr/>
          </p:nvSpPr>
          <p:spPr>
            <a:xfrm>
              <a:off x="-1" y="-1"/>
              <a:ext cx="749674" cy="749674"/>
            </a:xfrm>
            <a:prstGeom prst="ellipse">
              <a:avLst/>
            </a:prstGeom>
            <a:gradFill flip="none" rotWithShape="1">
              <a:gsLst>
                <a:gs pos="0">
                  <a:srgbClr val="326698"/>
                </a:gs>
                <a:gs pos="100000">
                  <a:srgbClr val="66CDCC"/>
                </a:gs>
              </a:gsLst>
              <a:lin ang="7199999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11250">
                <a:lnSpc>
                  <a:spcPct val="90000"/>
                </a:lnSpc>
                <a:spcBef>
                  <a:spcPts val="700"/>
                </a:spcBef>
                <a:defRPr sz="2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5" name="Shape 465"/>
            <p:cNvSpPr/>
            <p:nvPr/>
          </p:nvSpPr>
          <p:spPr>
            <a:xfrm>
              <a:off x="24581" y="46027"/>
              <a:ext cx="716110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467" name="Shape 467"/>
          <p:cNvSpPr/>
          <p:nvPr/>
        </p:nvSpPr>
        <p:spPr>
          <a:xfrm>
            <a:off x="4557344" y="2742143"/>
            <a:ext cx="3460741" cy="396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Your conference mindset</a:t>
            </a:r>
          </a:p>
        </p:txBody>
      </p:sp>
      <p:sp>
        <p:nvSpPr>
          <p:cNvPr id="468" name="Shape 468"/>
          <p:cNvSpPr/>
          <p:nvPr/>
        </p:nvSpPr>
        <p:spPr>
          <a:xfrm>
            <a:off x="3414988" y="3594148"/>
            <a:ext cx="5459722" cy="486115"/>
          </a:xfrm>
          <a:prstGeom prst="roundRect">
            <a:avLst>
              <a:gd name="adj" fmla="val 16667"/>
            </a:avLst>
          </a:prstGeom>
          <a:ln>
            <a:solidFill>
              <a:srgbClr val="93CDD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471" name="Group 471"/>
          <p:cNvGrpSpPr/>
          <p:nvPr/>
        </p:nvGrpSpPr>
        <p:grpSpPr>
          <a:xfrm>
            <a:off x="3189192" y="3462369"/>
            <a:ext cx="749673" cy="749673"/>
            <a:chOff x="0" y="0"/>
            <a:chExt cx="749672" cy="749672"/>
          </a:xfrm>
        </p:grpSpPr>
        <p:sp>
          <p:nvSpPr>
            <p:cNvPr id="469" name="Shape 469"/>
            <p:cNvSpPr/>
            <p:nvPr/>
          </p:nvSpPr>
          <p:spPr>
            <a:xfrm>
              <a:off x="-1" y="-1"/>
              <a:ext cx="749674" cy="749674"/>
            </a:xfrm>
            <a:prstGeom prst="ellipse">
              <a:avLst/>
            </a:prstGeom>
            <a:gradFill flip="none" rotWithShape="1">
              <a:gsLst>
                <a:gs pos="0">
                  <a:srgbClr val="326698"/>
                </a:gs>
                <a:gs pos="100000">
                  <a:srgbClr val="66CDCC"/>
                </a:gs>
              </a:gsLst>
              <a:lin ang="7199999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11250">
                <a:lnSpc>
                  <a:spcPct val="90000"/>
                </a:lnSpc>
                <a:spcBef>
                  <a:spcPts val="700"/>
                </a:spcBef>
                <a:defRPr sz="2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0" name="Shape 470"/>
            <p:cNvSpPr/>
            <p:nvPr/>
          </p:nvSpPr>
          <p:spPr>
            <a:xfrm>
              <a:off x="24581" y="46027"/>
              <a:ext cx="716110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472" name="Shape 472"/>
          <p:cNvSpPr/>
          <p:nvPr/>
        </p:nvSpPr>
        <p:spPr>
          <a:xfrm>
            <a:off x="4557344" y="3635831"/>
            <a:ext cx="4177924" cy="396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Social social social - how?</a:t>
            </a:r>
          </a:p>
        </p:txBody>
      </p:sp>
      <p:sp>
        <p:nvSpPr>
          <p:cNvPr id="473" name="Shape 473"/>
          <p:cNvSpPr/>
          <p:nvPr/>
        </p:nvSpPr>
        <p:spPr>
          <a:xfrm>
            <a:off x="3414988" y="4530252"/>
            <a:ext cx="4738400" cy="486115"/>
          </a:xfrm>
          <a:prstGeom prst="roundRect">
            <a:avLst>
              <a:gd name="adj" fmla="val 16667"/>
            </a:avLst>
          </a:prstGeom>
          <a:ln>
            <a:solidFill>
              <a:srgbClr val="93CDD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476" name="Group 476"/>
          <p:cNvGrpSpPr/>
          <p:nvPr/>
        </p:nvGrpSpPr>
        <p:grpSpPr>
          <a:xfrm>
            <a:off x="3189192" y="4398473"/>
            <a:ext cx="749673" cy="749673"/>
            <a:chOff x="0" y="0"/>
            <a:chExt cx="749672" cy="749672"/>
          </a:xfrm>
        </p:grpSpPr>
        <p:sp>
          <p:nvSpPr>
            <p:cNvPr id="474" name="Shape 474"/>
            <p:cNvSpPr/>
            <p:nvPr/>
          </p:nvSpPr>
          <p:spPr>
            <a:xfrm>
              <a:off x="-1" y="-1"/>
              <a:ext cx="749674" cy="749674"/>
            </a:xfrm>
            <a:prstGeom prst="ellipse">
              <a:avLst/>
            </a:prstGeom>
            <a:gradFill flip="none" rotWithShape="1">
              <a:gsLst>
                <a:gs pos="0">
                  <a:srgbClr val="326698"/>
                </a:gs>
                <a:gs pos="100000">
                  <a:srgbClr val="66CDCC"/>
                </a:gs>
              </a:gsLst>
              <a:lin ang="7199999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11250">
                <a:lnSpc>
                  <a:spcPct val="90000"/>
                </a:lnSpc>
                <a:spcBef>
                  <a:spcPts val="700"/>
                </a:spcBef>
                <a:defRPr sz="2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5" name="Shape 475"/>
            <p:cNvSpPr/>
            <p:nvPr/>
          </p:nvSpPr>
          <p:spPr>
            <a:xfrm>
              <a:off x="24581" y="46027"/>
              <a:ext cx="716110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477" name="Shape 477"/>
          <p:cNvSpPr/>
          <p:nvPr/>
        </p:nvSpPr>
        <p:spPr>
          <a:xfrm>
            <a:off x="4557344" y="4571935"/>
            <a:ext cx="3460741" cy="396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40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What’s next?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/>
        </p:nvSpPr>
        <p:spPr>
          <a:xfrm>
            <a:off x="1586" y="-1"/>
            <a:ext cx="12190415" cy="1916834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0" name="Shape 480"/>
          <p:cNvSpPr/>
          <p:nvPr/>
        </p:nvSpPr>
        <p:spPr>
          <a:xfrm>
            <a:off x="1172136" y="462615"/>
            <a:ext cx="9026540" cy="1310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4000" b="1" spc="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Practice 8: Plan your next conference (3)</a:t>
            </a:r>
          </a:p>
        </p:txBody>
      </p:sp>
      <p:grpSp>
        <p:nvGrpSpPr>
          <p:cNvPr id="483" name="Group 483"/>
          <p:cNvGrpSpPr/>
          <p:nvPr/>
        </p:nvGrpSpPr>
        <p:grpSpPr>
          <a:xfrm>
            <a:off x="1844689" y="2305570"/>
            <a:ext cx="504851" cy="574041"/>
            <a:chOff x="0" y="0"/>
            <a:chExt cx="504849" cy="574040"/>
          </a:xfrm>
        </p:grpSpPr>
        <p:sp>
          <p:nvSpPr>
            <p:cNvPr id="481" name="Shape 481"/>
            <p:cNvSpPr/>
            <p:nvPr/>
          </p:nvSpPr>
          <p:spPr>
            <a:xfrm>
              <a:off x="793" y="0"/>
              <a:ext cx="504057" cy="504057"/>
            </a:xfrm>
            <a:prstGeom prst="rect">
              <a:avLst/>
            </a:prstGeom>
            <a:noFill/>
            <a:ln w="9525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4C9AB2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  <a:sym typeface="Arial Unicode MS" panose="020B0604020202020204" charset="-122"/>
                </a:defRPr>
              </a:pPr>
            </a:p>
          </p:txBody>
        </p:sp>
        <p:sp>
          <p:nvSpPr>
            <p:cNvPr id="482" name="Shape 482"/>
            <p:cNvSpPr/>
            <p:nvPr/>
          </p:nvSpPr>
          <p:spPr>
            <a:xfrm>
              <a:off x="0" y="0"/>
              <a:ext cx="504057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4C9AB2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  <a:sym typeface="Arial Unicode MS" panose="020B0604020202020204" charset="-122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484" name="Shape 484"/>
          <p:cNvSpPr/>
          <p:nvPr/>
        </p:nvSpPr>
        <p:spPr>
          <a:xfrm>
            <a:off x="1827084" y="2293858"/>
            <a:ext cx="540061" cy="546643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5" name="Shape 485"/>
          <p:cNvSpPr/>
          <p:nvPr/>
        </p:nvSpPr>
        <p:spPr>
          <a:xfrm>
            <a:off x="2574661" y="2165870"/>
            <a:ext cx="8670021" cy="853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Will you try Tip 16-18?</a:t>
            </a:r>
          </a:p>
          <a:p>
            <a:pPr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If not, what are your biggest fears/stress?</a:t>
            </a:r>
          </a:p>
        </p:txBody>
      </p:sp>
      <p:grpSp>
        <p:nvGrpSpPr>
          <p:cNvPr id="488" name="Group 488"/>
          <p:cNvGrpSpPr/>
          <p:nvPr/>
        </p:nvGrpSpPr>
        <p:grpSpPr>
          <a:xfrm>
            <a:off x="1812201" y="4505919"/>
            <a:ext cx="504851" cy="574041"/>
            <a:chOff x="0" y="0"/>
            <a:chExt cx="504849" cy="574040"/>
          </a:xfrm>
        </p:grpSpPr>
        <p:sp>
          <p:nvSpPr>
            <p:cNvPr id="486" name="Shape 486"/>
            <p:cNvSpPr/>
            <p:nvPr/>
          </p:nvSpPr>
          <p:spPr>
            <a:xfrm>
              <a:off x="793" y="0"/>
              <a:ext cx="504057" cy="504057"/>
            </a:xfrm>
            <a:prstGeom prst="rect">
              <a:avLst/>
            </a:prstGeom>
            <a:noFill/>
            <a:ln w="9525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4C9AB2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  <a:sym typeface="Arial Unicode MS" panose="020B0604020202020204" charset="-122"/>
                </a:defRPr>
              </a:pPr>
            </a:p>
          </p:txBody>
        </p:sp>
        <p:sp>
          <p:nvSpPr>
            <p:cNvPr id="487" name="Shape 487"/>
            <p:cNvSpPr/>
            <p:nvPr/>
          </p:nvSpPr>
          <p:spPr>
            <a:xfrm>
              <a:off x="0" y="0"/>
              <a:ext cx="504057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4C9AB2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  <a:sym typeface="Arial Unicode MS" panose="020B0604020202020204" charset="-122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489" name="Shape 489"/>
          <p:cNvSpPr/>
          <p:nvPr/>
        </p:nvSpPr>
        <p:spPr>
          <a:xfrm>
            <a:off x="1794596" y="4494207"/>
            <a:ext cx="540061" cy="546643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0" name="Shape 490"/>
          <p:cNvSpPr/>
          <p:nvPr/>
        </p:nvSpPr>
        <p:spPr>
          <a:xfrm>
            <a:off x="2574661" y="4531308"/>
            <a:ext cx="8670021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3 mins to write down your post-conference plan!</a:t>
            </a:r>
          </a:p>
        </p:txBody>
      </p:sp>
      <p:sp>
        <p:nvSpPr>
          <p:cNvPr id="491" name="Shape 491"/>
          <p:cNvSpPr/>
          <p:nvPr/>
        </p:nvSpPr>
        <p:spPr>
          <a:xfrm>
            <a:off x="5185123" y="2657414"/>
            <a:ext cx="8670021" cy="574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>
              <a:defRPr sz="16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(you can discuss it with me after the workshop.)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/>
        </p:nvSpPr>
        <p:spPr>
          <a:xfrm>
            <a:off x="539637" y="368862"/>
            <a:ext cx="252029" cy="252029"/>
          </a:xfrm>
          <a:prstGeom prst="rect">
            <a:avLst/>
          </a:prstGeom>
          <a:ln>
            <a:solidFill>
              <a:srgbClr val="93CDDD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4" name="Shape 494"/>
          <p:cNvSpPr/>
          <p:nvPr/>
        </p:nvSpPr>
        <p:spPr>
          <a:xfrm>
            <a:off x="190549" y="116632"/>
            <a:ext cx="185643" cy="185642"/>
          </a:xfrm>
          <a:prstGeom prst="rect">
            <a:avLst/>
          </a:prstGeom>
          <a:ln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5" name="Shape 495"/>
          <p:cNvSpPr/>
          <p:nvPr/>
        </p:nvSpPr>
        <p:spPr>
          <a:xfrm>
            <a:off x="317992" y="188639"/>
            <a:ext cx="360042" cy="360042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6" name="Shape 496"/>
          <p:cNvSpPr/>
          <p:nvPr/>
        </p:nvSpPr>
        <p:spPr>
          <a:xfrm>
            <a:off x="999945" y="145140"/>
            <a:ext cx="8670021" cy="4724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Your thoughts &amp; notes 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/>
        </p:nvSpPr>
        <p:spPr>
          <a:xfrm>
            <a:off x="539637" y="368862"/>
            <a:ext cx="252029" cy="252029"/>
          </a:xfrm>
          <a:prstGeom prst="rect">
            <a:avLst/>
          </a:prstGeom>
          <a:ln>
            <a:solidFill>
              <a:srgbClr val="93CDDD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9" name="Shape 499"/>
          <p:cNvSpPr/>
          <p:nvPr/>
        </p:nvSpPr>
        <p:spPr>
          <a:xfrm>
            <a:off x="190549" y="116632"/>
            <a:ext cx="185643" cy="185642"/>
          </a:xfrm>
          <a:prstGeom prst="rect">
            <a:avLst/>
          </a:prstGeom>
          <a:ln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0" name="Shape 500"/>
          <p:cNvSpPr/>
          <p:nvPr/>
        </p:nvSpPr>
        <p:spPr>
          <a:xfrm>
            <a:off x="317992" y="188639"/>
            <a:ext cx="360042" cy="360042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1" name="Shape 501"/>
          <p:cNvSpPr/>
          <p:nvPr/>
        </p:nvSpPr>
        <p:spPr>
          <a:xfrm>
            <a:off x="910590" y="316230"/>
            <a:ext cx="1788160" cy="39878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20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Homework</a:t>
            </a:r>
          </a:p>
        </p:txBody>
      </p:sp>
      <p:grpSp>
        <p:nvGrpSpPr>
          <p:cNvPr id="504" name="Group 504"/>
          <p:cNvGrpSpPr/>
          <p:nvPr/>
        </p:nvGrpSpPr>
        <p:grpSpPr>
          <a:xfrm>
            <a:off x="1728370" y="1773447"/>
            <a:ext cx="2714266" cy="367305"/>
            <a:chOff x="0" y="0"/>
            <a:chExt cx="2714264" cy="367304"/>
          </a:xfrm>
        </p:grpSpPr>
        <p:sp>
          <p:nvSpPr>
            <p:cNvPr id="502" name="Shape 502"/>
            <p:cNvSpPr/>
            <p:nvPr/>
          </p:nvSpPr>
          <p:spPr>
            <a:xfrm>
              <a:off x="0" y="-1"/>
              <a:ext cx="2714265" cy="367306"/>
            </a:xfrm>
            <a:prstGeom prst="rect">
              <a:avLst/>
            </a:prstGeom>
            <a:gradFill flip="none" rotWithShape="1">
              <a:gsLst>
                <a:gs pos="0">
                  <a:srgbClr val="326698"/>
                </a:gs>
                <a:gs pos="100000">
                  <a:srgbClr val="66CDCC"/>
                </a:gs>
              </a:gsLst>
              <a:lin ang="7199999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3" name="Shape 503"/>
            <p:cNvSpPr/>
            <p:nvPr/>
          </p:nvSpPr>
          <p:spPr>
            <a:xfrm>
              <a:off x="0" y="1602"/>
              <a:ext cx="2714265" cy="364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9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A detailed plan </a:t>
              </a:r>
            </a:p>
          </p:txBody>
        </p:sp>
      </p:grpSp>
      <p:grpSp>
        <p:nvGrpSpPr>
          <p:cNvPr id="507" name="Group 507"/>
          <p:cNvGrpSpPr/>
          <p:nvPr/>
        </p:nvGrpSpPr>
        <p:grpSpPr>
          <a:xfrm>
            <a:off x="4723440" y="1773447"/>
            <a:ext cx="2714265" cy="367305"/>
            <a:chOff x="0" y="0"/>
            <a:chExt cx="2714264" cy="367304"/>
          </a:xfrm>
        </p:grpSpPr>
        <p:sp>
          <p:nvSpPr>
            <p:cNvPr id="505" name="Shape 505"/>
            <p:cNvSpPr/>
            <p:nvPr/>
          </p:nvSpPr>
          <p:spPr>
            <a:xfrm>
              <a:off x="0" y="-1"/>
              <a:ext cx="2714265" cy="367306"/>
            </a:xfrm>
            <a:prstGeom prst="rect">
              <a:avLst/>
            </a:prstGeom>
            <a:gradFill flip="none" rotWithShape="1">
              <a:gsLst>
                <a:gs pos="0">
                  <a:srgbClr val="326698"/>
                </a:gs>
                <a:gs pos="100000">
                  <a:srgbClr val="66CDCC"/>
                </a:gs>
              </a:gsLst>
              <a:lin ang="7199999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6" name="Shape 506"/>
            <p:cNvSpPr/>
            <p:nvPr/>
          </p:nvSpPr>
          <p:spPr>
            <a:xfrm>
              <a:off x="0" y="1602"/>
              <a:ext cx="2714265" cy="364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9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Try the tips</a:t>
              </a:r>
            </a:p>
          </p:txBody>
        </p:sp>
      </p:grpSp>
      <p:grpSp>
        <p:nvGrpSpPr>
          <p:cNvPr id="510" name="Group 510"/>
          <p:cNvGrpSpPr/>
          <p:nvPr/>
        </p:nvGrpSpPr>
        <p:grpSpPr>
          <a:xfrm>
            <a:off x="7747775" y="1773447"/>
            <a:ext cx="2714266" cy="367305"/>
            <a:chOff x="0" y="0"/>
            <a:chExt cx="2714264" cy="367304"/>
          </a:xfrm>
        </p:grpSpPr>
        <p:sp>
          <p:nvSpPr>
            <p:cNvPr id="508" name="Shape 508"/>
            <p:cNvSpPr/>
            <p:nvPr/>
          </p:nvSpPr>
          <p:spPr>
            <a:xfrm>
              <a:off x="0" y="-1"/>
              <a:ext cx="2714265" cy="367306"/>
            </a:xfrm>
            <a:prstGeom prst="rect">
              <a:avLst/>
            </a:prstGeom>
            <a:gradFill flip="none" rotWithShape="1">
              <a:gsLst>
                <a:gs pos="0">
                  <a:srgbClr val="326698"/>
                </a:gs>
                <a:gs pos="100000">
                  <a:srgbClr val="66CDCC"/>
                </a:gs>
              </a:gsLst>
              <a:lin ang="7199999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9" name="Shape 509"/>
            <p:cNvSpPr/>
            <p:nvPr/>
          </p:nvSpPr>
          <p:spPr>
            <a:xfrm>
              <a:off x="0" y="1602"/>
              <a:ext cx="2714265" cy="364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9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Challenge yourself</a:t>
              </a:r>
            </a:p>
          </p:txBody>
        </p:sp>
      </p:grpSp>
      <p:sp>
        <p:nvSpPr>
          <p:cNvPr id="511" name="Shape 511"/>
          <p:cNvSpPr/>
          <p:nvPr/>
        </p:nvSpPr>
        <p:spPr>
          <a:xfrm>
            <a:off x="1692240" y="2392502"/>
            <a:ext cx="2811926" cy="190246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9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Please add the practice notes together to organise a detailed plan for your next conference meeting</a:t>
            </a:r>
          </a:p>
        </p:txBody>
      </p:sp>
      <p:sp>
        <p:nvSpPr>
          <p:cNvPr id="512" name="Shape 512"/>
          <p:cNvSpPr/>
          <p:nvPr/>
        </p:nvSpPr>
        <p:spPr>
          <a:xfrm>
            <a:off x="0" y="5535612"/>
            <a:ext cx="1366838" cy="13350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SimSun"/>
                <a:ea typeface="SimSun"/>
                <a:cs typeface="SimSun"/>
                <a:sym typeface="SimSun"/>
              </a:defRPr>
            </a:pPr>
          </a:p>
        </p:txBody>
      </p:sp>
      <p:sp>
        <p:nvSpPr>
          <p:cNvPr id="513" name="Shape 513"/>
          <p:cNvSpPr/>
          <p:nvPr/>
        </p:nvSpPr>
        <p:spPr>
          <a:xfrm>
            <a:off x="4726358" y="2388870"/>
            <a:ext cx="2811926" cy="114300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9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Practice the tips as often as you can in your daily life, and conference.</a:t>
            </a:r>
          </a:p>
        </p:txBody>
      </p:sp>
      <p:sp>
        <p:nvSpPr>
          <p:cNvPr id="514" name="Shape 514"/>
          <p:cNvSpPr/>
          <p:nvPr/>
        </p:nvSpPr>
        <p:spPr>
          <a:xfrm>
            <a:off x="7771245" y="2392502"/>
            <a:ext cx="2811926" cy="228219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9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Push yourself to find your current limit, research to find techniques and practice them to push your limit even further.</a:t>
            </a:r>
          </a:p>
        </p:txBody>
      </p:sp>
      <p:sp>
        <p:nvSpPr>
          <p:cNvPr id="515" name="Shape 515"/>
          <p:cNvSpPr/>
          <p:nvPr/>
        </p:nvSpPr>
        <p:spPr>
          <a:xfrm>
            <a:off x="1685197" y="2325370"/>
            <a:ext cx="2770099" cy="2434479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/>
        </p:txBody>
      </p:sp>
      <p:sp>
        <p:nvSpPr>
          <p:cNvPr id="516" name="Shape 516"/>
          <p:cNvSpPr/>
          <p:nvPr/>
        </p:nvSpPr>
        <p:spPr>
          <a:xfrm>
            <a:off x="4704600" y="2325370"/>
            <a:ext cx="2770100" cy="2434479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/>
        </p:txBody>
      </p:sp>
      <p:sp>
        <p:nvSpPr>
          <p:cNvPr id="517" name="Shape 517"/>
          <p:cNvSpPr/>
          <p:nvPr/>
        </p:nvSpPr>
        <p:spPr>
          <a:xfrm>
            <a:off x="7719859" y="2325370"/>
            <a:ext cx="2770099" cy="2434479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/>
        </p:txBody>
      </p:sp>
      <p:sp>
        <p:nvSpPr>
          <p:cNvPr id="518" name="Shape 518"/>
          <p:cNvSpPr/>
          <p:nvPr/>
        </p:nvSpPr>
        <p:spPr>
          <a:xfrm>
            <a:off x="1379138" y="5300066"/>
            <a:ext cx="11198180" cy="1158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lvl="1">
              <a:defRPr sz="2300">
                <a:solidFill>
                  <a:srgbClr val="94219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Please fill in this short survey, your time will be much appreciated!</a:t>
            </a:r>
          </a:p>
          <a:p>
            <a:pPr lvl="1">
              <a:defRPr sz="23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519" name="Shape 519"/>
          <p:cNvSpPr/>
          <p:nvPr/>
        </p:nvSpPr>
        <p:spPr>
          <a:xfrm>
            <a:off x="2060649" y="5974948"/>
            <a:ext cx="4816188" cy="726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1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https://wj.qq.com/s2/7275687/01d3/</a:t>
            </a:r>
            <a:endParaRPr u="sng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</p:txBody>
      </p:sp>
      <p:pic>
        <p:nvPicPr>
          <p:cNvPr id="520" name="pasted-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7053" y="5037324"/>
            <a:ext cx="1683726" cy="168372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1586" y="-1"/>
            <a:ext cx="12190415" cy="1916834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7" name="Shape 167"/>
          <p:cNvSpPr/>
          <p:nvPr/>
        </p:nvSpPr>
        <p:spPr>
          <a:xfrm>
            <a:off x="2165368" y="744030"/>
            <a:ext cx="8197424" cy="701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4000" b="1" spc="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Practice 1: Raise your hand</a:t>
            </a:r>
          </a:p>
        </p:txBody>
      </p:sp>
      <p:grpSp>
        <p:nvGrpSpPr>
          <p:cNvPr id="170" name="Group 170"/>
          <p:cNvGrpSpPr/>
          <p:nvPr/>
        </p:nvGrpSpPr>
        <p:grpSpPr>
          <a:xfrm>
            <a:off x="1844689" y="2305570"/>
            <a:ext cx="504851" cy="574041"/>
            <a:chOff x="0" y="0"/>
            <a:chExt cx="504849" cy="574040"/>
          </a:xfrm>
        </p:grpSpPr>
        <p:sp>
          <p:nvSpPr>
            <p:cNvPr id="168" name="Shape 168"/>
            <p:cNvSpPr/>
            <p:nvPr/>
          </p:nvSpPr>
          <p:spPr>
            <a:xfrm>
              <a:off x="793" y="0"/>
              <a:ext cx="504057" cy="504057"/>
            </a:xfrm>
            <a:prstGeom prst="rect">
              <a:avLst/>
            </a:prstGeom>
            <a:noFill/>
            <a:ln w="9525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4C9AB2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  <a:sym typeface="Arial Unicode MS" panose="020B0604020202020204" charset="-122"/>
                </a:defRPr>
              </a:pPr>
            </a:p>
          </p:txBody>
        </p:sp>
        <p:sp>
          <p:nvSpPr>
            <p:cNvPr id="169" name="Shape 169"/>
            <p:cNvSpPr/>
            <p:nvPr/>
          </p:nvSpPr>
          <p:spPr>
            <a:xfrm>
              <a:off x="0" y="0"/>
              <a:ext cx="504057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4C9AB2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  <a:sym typeface="Arial Unicode MS" panose="020B0604020202020204" charset="-122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171" name="Shape 171"/>
          <p:cNvSpPr/>
          <p:nvPr/>
        </p:nvSpPr>
        <p:spPr>
          <a:xfrm>
            <a:off x="1827084" y="2293858"/>
            <a:ext cx="540061" cy="546643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2" name="Shape 172"/>
          <p:cNvSpPr/>
          <p:nvPr/>
        </p:nvSpPr>
        <p:spPr>
          <a:xfrm>
            <a:off x="2574661" y="2369059"/>
            <a:ext cx="8670021" cy="396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Practice at least</a:t>
            </a:r>
            <a:r>
              <a:rPr>
                <a:solidFill>
                  <a:srgbClr val="FF40FF"/>
                </a:solidFill>
              </a:rPr>
              <a:t> </a:t>
            </a:r>
            <a:r>
              <a:rPr b="1">
                <a:solidFill>
                  <a:srgbClr val="FF40FF"/>
                </a:solidFill>
              </a:rPr>
              <a:t>3 styles</a:t>
            </a:r>
            <a:r>
              <a:t> of raising your hand, and find your favourite style!</a:t>
            </a:r>
          </a:p>
        </p:txBody>
      </p:sp>
      <p:pic>
        <p:nvPicPr>
          <p:cNvPr id="173" name="pasted-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7999" y="3217527"/>
            <a:ext cx="1899105" cy="28847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4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62" y="3563620"/>
            <a:ext cx="3420345" cy="21925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5" name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780" y="3087911"/>
            <a:ext cx="1899104" cy="25210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6" name="pasted-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195" y="3082400"/>
            <a:ext cx="2806980" cy="183857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7" name="pasted-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195" y="5055979"/>
            <a:ext cx="3200433" cy="204827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/>
        </p:nvSpPr>
        <p:spPr>
          <a:xfrm>
            <a:off x="539637" y="368862"/>
            <a:ext cx="252029" cy="252029"/>
          </a:xfrm>
          <a:prstGeom prst="rect">
            <a:avLst/>
          </a:prstGeom>
          <a:ln>
            <a:solidFill>
              <a:srgbClr val="93CDDD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3" name="Shape 523"/>
          <p:cNvSpPr/>
          <p:nvPr/>
        </p:nvSpPr>
        <p:spPr>
          <a:xfrm>
            <a:off x="190549" y="116632"/>
            <a:ext cx="185643" cy="185642"/>
          </a:xfrm>
          <a:prstGeom prst="rect">
            <a:avLst/>
          </a:prstGeom>
          <a:ln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4" name="Shape 524"/>
          <p:cNvSpPr/>
          <p:nvPr/>
        </p:nvSpPr>
        <p:spPr>
          <a:xfrm>
            <a:off x="317992" y="188639"/>
            <a:ext cx="360042" cy="360042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5" name="Shape 525"/>
          <p:cNvSpPr/>
          <p:nvPr/>
        </p:nvSpPr>
        <p:spPr>
          <a:xfrm>
            <a:off x="910630" y="316276"/>
            <a:ext cx="3687956" cy="396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Further reading/watching</a:t>
            </a:r>
          </a:p>
        </p:txBody>
      </p:sp>
      <p:sp>
        <p:nvSpPr>
          <p:cNvPr id="526" name="Shape 526"/>
          <p:cNvSpPr/>
          <p:nvPr/>
        </p:nvSpPr>
        <p:spPr>
          <a:xfrm>
            <a:off x="0" y="5535612"/>
            <a:ext cx="1366838" cy="13350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SimSun"/>
                <a:ea typeface="SimSun"/>
                <a:cs typeface="SimSun"/>
                <a:sym typeface="SimSun"/>
              </a:defRPr>
            </a:pPr>
          </a:p>
        </p:txBody>
      </p:sp>
      <p:sp>
        <p:nvSpPr>
          <p:cNvPr id="527" name="Shape 527"/>
          <p:cNvSpPr/>
          <p:nvPr/>
        </p:nvSpPr>
        <p:spPr>
          <a:xfrm>
            <a:off x="1410545" y="2009165"/>
            <a:ext cx="9358210" cy="453846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200660" indent="-200660">
              <a:lnSpc>
                <a:spcPct val="120000"/>
              </a:lnSpc>
              <a:spcBef>
                <a:spcPts val="800"/>
              </a:spcBef>
              <a:buSzPct val="100000"/>
              <a:buChar char="•"/>
              <a:defRPr sz="20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How to make the most of an academic conference – a checklist for before, during and after the meeting</a:t>
            </a:r>
            <a:r>
              <a:t> by Marta Teperek</a:t>
            </a:r>
          </a:p>
          <a:p>
            <a:pPr marL="200660" indent="-200660">
              <a:lnSpc>
                <a:spcPct val="120000"/>
              </a:lnSpc>
              <a:spcBef>
                <a:spcPts val="800"/>
              </a:spcBef>
              <a:buSzPct val="100000"/>
              <a:buChar char="•"/>
              <a:defRPr sz="20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How to Ask Better Questions | Mike Vaughan | TEDxMileHigh</a:t>
            </a:r>
            <a:r>
              <a:t> by Mike Vaughan</a:t>
            </a:r>
          </a:p>
          <a:p>
            <a:pPr marL="200660" indent="-200660">
              <a:lnSpc>
                <a:spcPct val="120000"/>
              </a:lnSpc>
              <a:spcBef>
                <a:spcPts val="800"/>
              </a:spcBef>
              <a:buSzPct val="100000"/>
              <a:buChar char="•"/>
              <a:defRPr sz="20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How to Ask Questions Better</a:t>
            </a:r>
            <a:r>
              <a:t> by Tim Ferriss</a:t>
            </a:r>
          </a:p>
          <a:p>
            <a:pPr marL="200660" indent="-200660">
              <a:lnSpc>
                <a:spcPct val="120000"/>
              </a:lnSpc>
              <a:spcBef>
                <a:spcPts val="800"/>
              </a:spcBef>
              <a:buSzPct val="100000"/>
              <a:buChar char="•"/>
              <a:defRPr sz="20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How to MAKE THE MOST of Conferences</a:t>
            </a:r>
            <a:r>
              <a:t> by Jessica Sainsbury</a:t>
            </a:r>
          </a:p>
          <a:p>
            <a:pPr>
              <a:lnSpc>
                <a:spcPct val="120000"/>
              </a:lnSpc>
              <a:spcBef>
                <a:spcPts val="800"/>
              </a:spcBef>
              <a:defRPr sz="20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 marL="200660" indent="-200660">
              <a:lnSpc>
                <a:spcPct val="120000"/>
              </a:lnSpc>
              <a:spcBef>
                <a:spcPts val="800"/>
              </a:spcBef>
              <a:buSzPct val="100000"/>
              <a:buChar char="•"/>
              <a:defRPr sz="20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 marL="200660" indent="-200660">
              <a:lnSpc>
                <a:spcPct val="120000"/>
              </a:lnSpc>
              <a:spcBef>
                <a:spcPts val="800"/>
              </a:spcBef>
              <a:buSzPct val="100000"/>
              <a:buChar char="•"/>
              <a:defRPr sz="20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>
              <a:lnSpc>
                <a:spcPct val="120000"/>
              </a:lnSpc>
              <a:spcBef>
                <a:spcPts val="800"/>
              </a:spcBef>
              <a:defRPr sz="20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/>
        </p:nvSpPr>
        <p:spPr>
          <a:xfrm>
            <a:off x="539637" y="368862"/>
            <a:ext cx="252029" cy="252029"/>
          </a:xfrm>
          <a:prstGeom prst="rect">
            <a:avLst/>
          </a:prstGeom>
          <a:ln>
            <a:solidFill>
              <a:srgbClr val="93CDDD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30" name="Shape 530"/>
          <p:cNvSpPr/>
          <p:nvPr/>
        </p:nvSpPr>
        <p:spPr>
          <a:xfrm>
            <a:off x="190549" y="116632"/>
            <a:ext cx="185643" cy="185642"/>
          </a:xfrm>
          <a:prstGeom prst="rect">
            <a:avLst/>
          </a:prstGeom>
          <a:ln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31" name="Shape 531"/>
          <p:cNvSpPr/>
          <p:nvPr/>
        </p:nvSpPr>
        <p:spPr>
          <a:xfrm>
            <a:off x="317992" y="188639"/>
            <a:ext cx="360042" cy="360042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32" name="Shape 532"/>
          <p:cNvSpPr/>
          <p:nvPr/>
        </p:nvSpPr>
        <p:spPr>
          <a:xfrm>
            <a:off x="910630" y="316276"/>
            <a:ext cx="3687956" cy="396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Questionnaire</a:t>
            </a:r>
          </a:p>
        </p:txBody>
      </p:sp>
      <p:sp>
        <p:nvSpPr>
          <p:cNvPr id="533" name="Shape 533"/>
          <p:cNvSpPr/>
          <p:nvPr/>
        </p:nvSpPr>
        <p:spPr>
          <a:xfrm>
            <a:off x="0" y="5535612"/>
            <a:ext cx="1366838" cy="13350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SimSun"/>
                <a:ea typeface="SimSun"/>
                <a:cs typeface="SimSun"/>
                <a:sym typeface="SimSun"/>
              </a:defRPr>
            </a:pPr>
          </a:p>
        </p:txBody>
      </p:sp>
      <p:sp>
        <p:nvSpPr>
          <p:cNvPr id="534" name="Shape 534"/>
          <p:cNvSpPr/>
          <p:nvPr/>
        </p:nvSpPr>
        <p:spPr>
          <a:xfrm>
            <a:off x="490560" y="2189344"/>
            <a:ext cx="11198180" cy="18694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lvl="1">
              <a:defRPr sz="23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Your feedback is very much valued!</a:t>
            </a:r>
          </a:p>
          <a:p>
            <a:pPr lvl="1">
              <a:defRPr sz="23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 lvl="1">
              <a:defRPr sz="23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Please fill in this short survey, your time will be much appreciated!</a:t>
            </a:r>
          </a:p>
          <a:p>
            <a:pPr lvl="1">
              <a:defRPr sz="23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535" name="Shape 535"/>
          <p:cNvSpPr/>
          <p:nvPr/>
        </p:nvSpPr>
        <p:spPr>
          <a:xfrm>
            <a:off x="921446" y="3915004"/>
            <a:ext cx="4816189" cy="726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1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https://wj.qq.com/s2/7275687/01d3/</a:t>
            </a:r>
            <a:endParaRPr u="sng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</p:txBody>
      </p:sp>
      <p:pic>
        <p:nvPicPr>
          <p:cNvPr id="536" name="pasted-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3112" y="3503997"/>
            <a:ext cx="2857501" cy="2857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2" y="3861048"/>
            <a:ext cx="12190415" cy="2996952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39" name="Shape 539"/>
          <p:cNvSpPr/>
          <p:nvPr/>
        </p:nvSpPr>
        <p:spPr>
          <a:xfrm>
            <a:off x="734209" y="1473478"/>
            <a:ext cx="4142853" cy="916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5400" b="1" spc="300">
                <a:solidFill>
                  <a:srgbClr val="4C9AB2"/>
                </a:solidFill>
                <a:latin typeface="AvantGarde Md BT"/>
                <a:ea typeface="AvantGarde Md BT"/>
                <a:cs typeface="AvantGarde Md BT"/>
                <a:sym typeface="AvantGarde Md BT"/>
              </a:defRPr>
            </a:lvl1pPr>
          </a:lstStyle>
          <a:p>
            <a:r>
              <a:t>Thank you!</a:t>
            </a:r>
          </a:p>
        </p:txBody>
      </p:sp>
      <p:sp>
        <p:nvSpPr>
          <p:cNvPr id="540" name="Shape 540"/>
          <p:cNvSpPr/>
          <p:nvPr/>
        </p:nvSpPr>
        <p:spPr>
          <a:xfrm>
            <a:off x="2486437" y="3038120"/>
            <a:ext cx="1008113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培训</a:t>
            </a:r>
          </a:p>
        </p:txBody>
      </p:sp>
      <p:sp>
        <p:nvSpPr>
          <p:cNvPr id="541" name="Shape 541"/>
          <p:cNvSpPr/>
          <p:nvPr/>
        </p:nvSpPr>
        <p:spPr>
          <a:xfrm>
            <a:off x="9330568" y="82946"/>
            <a:ext cx="2806264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r>
              <a:t>Last updated: 23 Sep 2020</a:t>
            </a:r>
          </a:p>
        </p:txBody>
      </p:sp>
      <p:grpSp>
        <p:nvGrpSpPr>
          <p:cNvPr id="544" name="Group 544"/>
          <p:cNvGrpSpPr/>
          <p:nvPr/>
        </p:nvGrpSpPr>
        <p:grpSpPr>
          <a:xfrm>
            <a:off x="6366722" y="1916281"/>
            <a:ext cx="3595552" cy="539335"/>
            <a:chOff x="0" y="0"/>
            <a:chExt cx="3595550" cy="539333"/>
          </a:xfrm>
        </p:grpSpPr>
        <p:sp>
          <p:nvSpPr>
            <p:cNvPr id="542" name="Shape 542"/>
            <p:cNvSpPr/>
            <p:nvPr/>
          </p:nvSpPr>
          <p:spPr>
            <a:xfrm>
              <a:off x="0" y="0"/>
              <a:ext cx="3595551" cy="539333"/>
            </a:xfrm>
            <a:prstGeom prst="roundRect">
              <a:avLst>
                <a:gd name="adj" fmla="val 16667"/>
              </a:avLst>
            </a:prstGeom>
            <a:noFill/>
            <a:ln w="9525" cap="flat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9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543" name="Shape 543"/>
            <p:cNvSpPr/>
            <p:nvPr/>
          </p:nvSpPr>
          <p:spPr>
            <a:xfrm>
              <a:off x="-1" y="1"/>
              <a:ext cx="1443939" cy="53933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26698"/>
                </a:gs>
                <a:gs pos="100000">
                  <a:srgbClr val="66CDCC"/>
                </a:gs>
              </a:gsLst>
              <a:lin ang="7199999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</p:grpSp>
      <p:sp>
        <p:nvSpPr>
          <p:cNvPr id="545" name="Shape 545"/>
          <p:cNvSpPr/>
          <p:nvPr/>
        </p:nvSpPr>
        <p:spPr>
          <a:xfrm>
            <a:off x="6451919" y="2001281"/>
            <a:ext cx="1008113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Dr.</a:t>
            </a:r>
          </a:p>
        </p:txBody>
      </p:sp>
      <p:sp>
        <p:nvSpPr>
          <p:cNvPr id="546" name="Shape 546"/>
          <p:cNvSpPr/>
          <p:nvPr/>
        </p:nvSpPr>
        <p:spPr>
          <a:xfrm>
            <a:off x="7455963" y="2001281"/>
            <a:ext cx="2898810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Haoyang  Ye</a:t>
            </a:r>
          </a:p>
        </p:txBody>
      </p:sp>
      <p:sp>
        <p:nvSpPr>
          <p:cNvPr id="547" name="Shape 547"/>
          <p:cNvSpPr/>
          <p:nvPr/>
        </p:nvSpPr>
        <p:spPr>
          <a:xfrm>
            <a:off x="9541750" y="1981478"/>
            <a:ext cx="1811170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叶昊扬</a:t>
            </a:r>
          </a:p>
        </p:txBody>
      </p:sp>
      <p:sp>
        <p:nvSpPr>
          <p:cNvPr id="548" name="Shape 548"/>
          <p:cNvSpPr/>
          <p:nvPr/>
        </p:nvSpPr>
        <p:spPr>
          <a:xfrm>
            <a:off x="6356450" y="2505771"/>
            <a:ext cx="5241916" cy="94655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Email: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haoyang.ye@cantab.net</a:t>
            </a:r>
            <a:endParaRPr u="sng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  <a:p>
            <a:pPr>
              <a:defRPr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Website: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haoyangye.com/Home</a:t>
            </a:r>
            <a:endParaRPr u="sng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  <a:p>
            <a:pPr>
              <a:defRPr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Slides: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https://github.com/zoeye859/Workshop</a:t>
            </a:r>
            <a:endParaRPr u="sng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</p:txBody>
      </p:sp>
      <p:sp>
        <p:nvSpPr>
          <p:cNvPr id="549" name="Shape 549"/>
          <p:cNvSpPr/>
          <p:nvPr/>
        </p:nvSpPr>
        <p:spPr>
          <a:xfrm>
            <a:off x="285504" y="2577726"/>
            <a:ext cx="6212247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lvl="1">
              <a:defRPr sz="23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Welcome to share/modify</a:t>
            </a:r>
          </a:p>
          <a:p>
            <a:pPr lvl="1">
              <a:defRPr sz="23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Don’t use it for profitable purposes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/>
        </p:nvSpPr>
        <p:spPr>
          <a:xfrm>
            <a:off x="-2" y="3861048"/>
            <a:ext cx="12190415" cy="2996952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52" name="Shape 552"/>
          <p:cNvSpPr/>
          <p:nvPr/>
        </p:nvSpPr>
        <p:spPr>
          <a:xfrm>
            <a:off x="1934433" y="1473478"/>
            <a:ext cx="1742404" cy="916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5400" b="1" spc="300">
                <a:solidFill>
                  <a:srgbClr val="4C9AB2"/>
                </a:solidFill>
                <a:latin typeface="AvantGarde Md BT"/>
                <a:ea typeface="AvantGarde Md BT"/>
                <a:cs typeface="AvantGarde Md BT"/>
                <a:sym typeface="AvantGarde Md BT"/>
              </a:defRPr>
            </a:lvl1pPr>
          </a:lstStyle>
          <a:p>
            <a:r>
              <a:t>Q&amp;A</a:t>
            </a:r>
          </a:p>
        </p:txBody>
      </p:sp>
      <p:sp>
        <p:nvSpPr>
          <p:cNvPr id="553" name="Shape 553"/>
          <p:cNvSpPr/>
          <p:nvPr/>
        </p:nvSpPr>
        <p:spPr>
          <a:xfrm>
            <a:off x="2486437" y="3038120"/>
            <a:ext cx="1008113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培训</a:t>
            </a:r>
          </a:p>
        </p:txBody>
      </p:sp>
      <p:grpSp>
        <p:nvGrpSpPr>
          <p:cNvPr id="556" name="Group 556"/>
          <p:cNvGrpSpPr/>
          <p:nvPr/>
        </p:nvGrpSpPr>
        <p:grpSpPr>
          <a:xfrm>
            <a:off x="6366722" y="1916281"/>
            <a:ext cx="3595552" cy="539335"/>
            <a:chOff x="0" y="0"/>
            <a:chExt cx="3595550" cy="539333"/>
          </a:xfrm>
        </p:grpSpPr>
        <p:sp>
          <p:nvSpPr>
            <p:cNvPr id="554" name="Shape 554"/>
            <p:cNvSpPr/>
            <p:nvPr/>
          </p:nvSpPr>
          <p:spPr>
            <a:xfrm>
              <a:off x="0" y="0"/>
              <a:ext cx="3595551" cy="539333"/>
            </a:xfrm>
            <a:prstGeom prst="roundRect">
              <a:avLst>
                <a:gd name="adj" fmla="val 16667"/>
              </a:avLst>
            </a:prstGeom>
            <a:noFill/>
            <a:ln w="9525" cap="flat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9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555" name="Shape 555"/>
            <p:cNvSpPr/>
            <p:nvPr/>
          </p:nvSpPr>
          <p:spPr>
            <a:xfrm>
              <a:off x="-1" y="1"/>
              <a:ext cx="1443939" cy="53933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26698"/>
                </a:gs>
                <a:gs pos="100000">
                  <a:srgbClr val="66CDCC"/>
                </a:gs>
              </a:gsLst>
              <a:lin ang="7199999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</p:grpSp>
      <p:sp>
        <p:nvSpPr>
          <p:cNvPr id="557" name="Shape 557"/>
          <p:cNvSpPr/>
          <p:nvPr/>
        </p:nvSpPr>
        <p:spPr>
          <a:xfrm>
            <a:off x="6451919" y="2001281"/>
            <a:ext cx="1008113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Dr.</a:t>
            </a:r>
          </a:p>
        </p:txBody>
      </p:sp>
      <p:sp>
        <p:nvSpPr>
          <p:cNvPr id="558" name="Shape 558"/>
          <p:cNvSpPr/>
          <p:nvPr/>
        </p:nvSpPr>
        <p:spPr>
          <a:xfrm>
            <a:off x="7455963" y="2001281"/>
            <a:ext cx="2898810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Haoyang  Ye</a:t>
            </a:r>
          </a:p>
        </p:txBody>
      </p:sp>
      <p:sp>
        <p:nvSpPr>
          <p:cNvPr id="559" name="Shape 559"/>
          <p:cNvSpPr/>
          <p:nvPr/>
        </p:nvSpPr>
        <p:spPr>
          <a:xfrm>
            <a:off x="9541750" y="1981478"/>
            <a:ext cx="1811170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叶昊扬</a:t>
            </a:r>
          </a:p>
        </p:txBody>
      </p:sp>
      <p:sp>
        <p:nvSpPr>
          <p:cNvPr id="560" name="Shape 560"/>
          <p:cNvSpPr/>
          <p:nvPr/>
        </p:nvSpPr>
        <p:spPr>
          <a:xfrm>
            <a:off x="6356450" y="2505771"/>
            <a:ext cx="5241916" cy="94655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Email: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haoyang.ye@cantab.net</a:t>
            </a:r>
            <a:endParaRPr u="sng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  <a:p>
            <a:pPr>
              <a:defRPr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Website: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haoyangye.com/Home</a:t>
            </a:r>
            <a:endParaRPr u="sng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  <a:p>
            <a:pPr>
              <a:defRPr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Slides: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https://github.com/zoeye859/Workshop</a:t>
            </a:r>
            <a:endParaRPr u="sng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1586" y="-1"/>
            <a:ext cx="12190415" cy="1916834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0" name="Shape 180"/>
          <p:cNvSpPr/>
          <p:nvPr/>
        </p:nvSpPr>
        <p:spPr>
          <a:xfrm>
            <a:off x="2165368" y="744030"/>
            <a:ext cx="8197424" cy="701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4000" b="1" spc="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Practice 1: Raise your hand</a:t>
            </a:r>
          </a:p>
        </p:txBody>
      </p:sp>
      <p:grpSp>
        <p:nvGrpSpPr>
          <p:cNvPr id="183" name="Group 183"/>
          <p:cNvGrpSpPr/>
          <p:nvPr/>
        </p:nvGrpSpPr>
        <p:grpSpPr>
          <a:xfrm>
            <a:off x="1844689" y="2305570"/>
            <a:ext cx="504851" cy="574041"/>
            <a:chOff x="0" y="0"/>
            <a:chExt cx="504849" cy="574040"/>
          </a:xfrm>
        </p:grpSpPr>
        <p:sp>
          <p:nvSpPr>
            <p:cNvPr id="181" name="Shape 181"/>
            <p:cNvSpPr/>
            <p:nvPr/>
          </p:nvSpPr>
          <p:spPr>
            <a:xfrm>
              <a:off x="793" y="0"/>
              <a:ext cx="504057" cy="504057"/>
            </a:xfrm>
            <a:prstGeom prst="rect">
              <a:avLst/>
            </a:prstGeom>
            <a:noFill/>
            <a:ln w="9525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4C9AB2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  <a:sym typeface="Arial Unicode MS" panose="020B0604020202020204" charset="-122"/>
                </a:defRPr>
              </a:pPr>
            </a:p>
          </p:txBody>
        </p:sp>
        <p:sp>
          <p:nvSpPr>
            <p:cNvPr id="182" name="Shape 182"/>
            <p:cNvSpPr/>
            <p:nvPr/>
          </p:nvSpPr>
          <p:spPr>
            <a:xfrm>
              <a:off x="0" y="0"/>
              <a:ext cx="504057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4C9AB2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  <a:sym typeface="Arial Unicode MS" panose="020B0604020202020204" charset="-122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184" name="Shape 184"/>
          <p:cNvSpPr/>
          <p:nvPr/>
        </p:nvSpPr>
        <p:spPr>
          <a:xfrm>
            <a:off x="1827084" y="2293858"/>
            <a:ext cx="540061" cy="546643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5" name="Shape 185"/>
          <p:cNvSpPr/>
          <p:nvPr/>
        </p:nvSpPr>
        <p:spPr>
          <a:xfrm>
            <a:off x="2574661" y="2330959"/>
            <a:ext cx="8670021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Now please </a:t>
            </a:r>
            <a:r>
              <a:rPr>
                <a:solidFill>
                  <a:srgbClr val="FF40FF"/>
                </a:solidFill>
              </a:rPr>
              <a:t>raise your hand</a:t>
            </a:r>
            <a: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1586" y="-1"/>
            <a:ext cx="12190415" cy="1916834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8" name="Shape 188"/>
          <p:cNvSpPr/>
          <p:nvPr/>
        </p:nvSpPr>
        <p:spPr>
          <a:xfrm>
            <a:off x="2165368" y="744030"/>
            <a:ext cx="8197424" cy="701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4000" b="1" spc="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Practice 1: Raise your hand</a:t>
            </a:r>
          </a:p>
        </p:txBody>
      </p:sp>
      <p:grpSp>
        <p:nvGrpSpPr>
          <p:cNvPr id="191" name="Group 191"/>
          <p:cNvGrpSpPr/>
          <p:nvPr/>
        </p:nvGrpSpPr>
        <p:grpSpPr>
          <a:xfrm>
            <a:off x="1844689" y="2305570"/>
            <a:ext cx="504851" cy="574041"/>
            <a:chOff x="0" y="0"/>
            <a:chExt cx="504849" cy="574040"/>
          </a:xfrm>
        </p:grpSpPr>
        <p:sp>
          <p:nvSpPr>
            <p:cNvPr id="189" name="Shape 189"/>
            <p:cNvSpPr/>
            <p:nvPr/>
          </p:nvSpPr>
          <p:spPr>
            <a:xfrm>
              <a:off x="793" y="0"/>
              <a:ext cx="504057" cy="504057"/>
            </a:xfrm>
            <a:prstGeom prst="rect">
              <a:avLst/>
            </a:prstGeom>
            <a:noFill/>
            <a:ln w="9525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4C9AB2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  <a:sym typeface="Arial Unicode MS" panose="020B0604020202020204" charset="-122"/>
                </a:defRPr>
              </a:pPr>
            </a:p>
          </p:txBody>
        </p:sp>
        <p:sp>
          <p:nvSpPr>
            <p:cNvPr id="190" name="Shape 190"/>
            <p:cNvSpPr/>
            <p:nvPr/>
          </p:nvSpPr>
          <p:spPr>
            <a:xfrm>
              <a:off x="0" y="0"/>
              <a:ext cx="504057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4C9AB2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  <a:sym typeface="Arial Unicode MS" panose="020B0604020202020204" charset="-122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192" name="Shape 192"/>
          <p:cNvSpPr/>
          <p:nvPr/>
        </p:nvSpPr>
        <p:spPr>
          <a:xfrm>
            <a:off x="1827084" y="2293858"/>
            <a:ext cx="540061" cy="546643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3" name="Shape 193"/>
          <p:cNvSpPr/>
          <p:nvPr/>
        </p:nvSpPr>
        <p:spPr>
          <a:xfrm>
            <a:off x="1609106" y="3740109"/>
            <a:ext cx="8670021" cy="1920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2000" b="1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Remember this feeling!!! </a:t>
            </a:r>
          </a:p>
          <a:p>
            <a:pPr algn="ctr">
              <a:defRPr sz="2000" b="1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 algn="ctr">
              <a:defRPr sz="2000" b="1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 algn="ctr">
              <a:defRPr sz="2000" b="1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(Practice at home until you feel comfortable raising up your hand!!)</a:t>
            </a:r>
          </a:p>
          <a:p>
            <a:pPr algn="ctr">
              <a:defRPr sz="2000" b="1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194" name="Shape 194"/>
          <p:cNvSpPr/>
          <p:nvPr/>
        </p:nvSpPr>
        <p:spPr>
          <a:xfrm>
            <a:off x="2574661" y="2330959"/>
            <a:ext cx="8670021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Now please </a:t>
            </a:r>
            <a:r>
              <a:rPr>
                <a:solidFill>
                  <a:srgbClr val="FF40FF"/>
                </a:solidFill>
              </a:rPr>
              <a:t>raise your hand</a:t>
            </a:r>
            <a: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1586" y="-1"/>
            <a:ext cx="12190415" cy="1916834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7" name="Shape 197"/>
          <p:cNvSpPr/>
          <p:nvPr/>
        </p:nvSpPr>
        <p:spPr>
          <a:xfrm>
            <a:off x="2064137" y="744031"/>
            <a:ext cx="7686841" cy="701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4000" b="1" spc="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Practice 2: Brainstorming</a:t>
            </a:r>
          </a:p>
        </p:txBody>
      </p:sp>
      <p:grpSp>
        <p:nvGrpSpPr>
          <p:cNvPr id="200" name="Group 200"/>
          <p:cNvGrpSpPr/>
          <p:nvPr/>
        </p:nvGrpSpPr>
        <p:grpSpPr>
          <a:xfrm>
            <a:off x="1844689" y="2305570"/>
            <a:ext cx="504851" cy="574041"/>
            <a:chOff x="0" y="0"/>
            <a:chExt cx="504849" cy="574040"/>
          </a:xfrm>
        </p:grpSpPr>
        <p:sp>
          <p:nvSpPr>
            <p:cNvPr id="198" name="Shape 198"/>
            <p:cNvSpPr/>
            <p:nvPr/>
          </p:nvSpPr>
          <p:spPr>
            <a:xfrm>
              <a:off x="793" y="0"/>
              <a:ext cx="504057" cy="504057"/>
            </a:xfrm>
            <a:prstGeom prst="rect">
              <a:avLst/>
            </a:prstGeom>
            <a:noFill/>
            <a:ln w="9525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4C9AB2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  <a:sym typeface="Arial Unicode MS" panose="020B0604020202020204" charset="-122"/>
                </a:defRPr>
              </a:pPr>
            </a:p>
          </p:txBody>
        </p:sp>
        <p:sp>
          <p:nvSpPr>
            <p:cNvPr id="199" name="Shape 199"/>
            <p:cNvSpPr/>
            <p:nvPr/>
          </p:nvSpPr>
          <p:spPr>
            <a:xfrm>
              <a:off x="0" y="0"/>
              <a:ext cx="504057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4C9AB2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  <a:sym typeface="Arial Unicode MS" panose="020B0604020202020204" charset="-122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201" name="Shape 201"/>
          <p:cNvSpPr/>
          <p:nvPr/>
        </p:nvSpPr>
        <p:spPr>
          <a:xfrm>
            <a:off x="1827084" y="2331958"/>
            <a:ext cx="540061" cy="546643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2" name="Shape 202"/>
          <p:cNvSpPr/>
          <p:nvPr/>
        </p:nvSpPr>
        <p:spPr>
          <a:xfrm>
            <a:off x="2624322" y="2369059"/>
            <a:ext cx="7892378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solidFill>
                  <a:srgbClr val="FF40FF"/>
                </a:solidFill>
              </a:rPr>
              <a:t>Motivation</a:t>
            </a:r>
            <a:r>
              <a:t>: what do you want to get from this workshop?</a:t>
            </a:r>
          </a:p>
        </p:txBody>
      </p:sp>
      <p:pic>
        <p:nvPicPr>
          <p:cNvPr id="203" name="pasted-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4857" y="3178906"/>
            <a:ext cx="2565401" cy="20066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4" name="Shape 204"/>
          <p:cNvSpPr/>
          <p:nvPr/>
        </p:nvSpPr>
        <p:spPr>
          <a:xfrm>
            <a:off x="1642214" y="4721065"/>
            <a:ext cx="9225545" cy="1513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500">
                <a:solidFill>
                  <a:srgbClr val="FF40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Brainstorming:</a:t>
            </a:r>
          </a:p>
          <a:p>
            <a:pPr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>
              <a:defRPr sz="22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Voice your ideas without consequences - </a:t>
            </a:r>
          </a:p>
          <a:p>
            <a:pPr>
              <a:defRPr sz="22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no one should judge your idea during brainstorming, including yourself!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1586" y="-1"/>
            <a:ext cx="12190415" cy="1916834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09" name="Group 209"/>
          <p:cNvGrpSpPr/>
          <p:nvPr/>
        </p:nvGrpSpPr>
        <p:grpSpPr>
          <a:xfrm>
            <a:off x="1844689" y="2305570"/>
            <a:ext cx="504851" cy="574041"/>
            <a:chOff x="0" y="0"/>
            <a:chExt cx="504849" cy="574040"/>
          </a:xfrm>
        </p:grpSpPr>
        <p:sp>
          <p:nvSpPr>
            <p:cNvPr id="207" name="Shape 207"/>
            <p:cNvSpPr/>
            <p:nvPr/>
          </p:nvSpPr>
          <p:spPr>
            <a:xfrm>
              <a:off x="793" y="0"/>
              <a:ext cx="504057" cy="504057"/>
            </a:xfrm>
            <a:prstGeom prst="rect">
              <a:avLst/>
            </a:prstGeom>
            <a:noFill/>
            <a:ln w="9525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4C9AB2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  <a:sym typeface="Arial Unicode MS" panose="020B0604020202020204" charset="-122"/>
                </a:defRPr>
              </a:pPr>
            </a:p>
          </p:txBody>
        </p:sp>
        <p:sp>
          <p:nvSpPr>
            <p:cNvPr id="208" name="Shape 208"/>
            <p:cNvSpPr/>
            <p:nvPr/>
          </p:nvSpPr>
          <p:spPr>
            <a:xfrm>
              <a:off x="0" y="0"/>
              <a:ext cx="504057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4C9AB2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  <a:sym typeface="Arial Unicode MS" panose="020B0604020202020204" charset="-122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210" name="Shape 210"/>
          <p:cNvSpPr/>
          <p:nvPr/>
        </p:nvSpPr>
        <p:spPr>
          <a:xfrm>
            <a:off x="1827084" y="2331958"/>
            <a:ext cx="540061" cy="546643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1" name="Shape 211"/>
          <p:cNvSpPr/>
          <p:nvPr/>
        </p:nvSpPr>
        <p:spPr>
          <a:xfrm>
            <a:off x="2064137" y="744031"/>
            <a:ext cx="7686841" cy="701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4000" b="1" spc="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Practice 2: Brainstorming</a:t>
            </a:r>
          </a:p>
        </p:txBody>
      </p:sp>
      <p:sp>
        <p:nvSpPr>
          <p:cNvPr id="212" name="Shape 212"/>
          <p:cNvSpPr/>
          <p:nvPr/>
        </p:nvSpPr>
        <p:spPr>
          <a:xfrm>
            <a:off x="2624322" y="2369059"/>
            <a:ext cx="7892378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Motivation: what do you want to get from this workshop?</a:t>
            </a:r>
          </a:p>
        </p:txBody>
      </p:sp>
      <p:grpSp>
        <p:nvGrpSpPr>
          <p:cNvPr id="215" name="Group 215"/>
          <p:cNvGrpSpPr/>
          <p:nvPr/>
        </p:nvGrpSpPr>
        <p:grpSpPr>
          <a:xfrm>
            <a:off x="1827114" y="3411925"/>
            <a:ext cx="540001" cy="540001"/>
            <a:chOff x="0" y="0"/>
            <a:chExt cx="539999" cy="539999"/>
          </a:xfrm>
        </p:grpSpPr>
        <p:sp>
          <p:nvSpPr>
            <p:cNvPr id="213" name="Shape 213"/>
            <p:cNvSpPr/>
            <p:nvPr/>
          </p:nvSpPr>
          <p:spPr>
            <a:xfrm>
              <a:off x="0" y="0"/>
              <a:ext cx="540000" cy="540000"/>
            </a:xfrm>
            <a:prstGeom prst="ellipse">
              <a:avLst/>
            </a:prstGeom>
            <a:gradFill flip="none" rotWithShape="1">
              <a:gsLst>
                <a:gs pos="0">
                  <a:srgbClr val="326698"/>
                </a:gs>
                <a:gs pos="100000">
                  <a:srgbClr val="66CDCC"/>
                </a:gs>
              </a:gsLst>
              <a:lin ang="7199999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2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Agency FB"/>
                  <a:ea typeface="Agency FB"/>
                  <a:cs typeface="Agency FB"/>
                  <a:sym typeface="Agency FB"/>
                </a:defRPr>
              </a:pPr>
            </a:p>
          </p:txBody>
        </p:sp>
        <p:sp>
          <p:nvSpPr>
            <p:cNvPr id="214" name="Shape 214"/>
            <p:cNvSpPr/>
            <p:nvPr/>
          </p:nvSpPr>
          <p:spPr>
            <a:xfrm>
              <a:off x="175008" y="163427"/>
              <a:ext cx="208666" cy="219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5" h="21305" extrusionOk="0">
                  <a:moveTo>
                    <a:pt x="7851" y="21305"/>
                  </a:moveTo>
                  <a:cubicBezTo>
                    <a:pt x="7141" y="21305"/>
                    <a:pt x="6511" y="21001"/>
                    <a:pt x="6038" y="20468"/>
                  </a:cubicBezTo>
                  <a:cubicBezTo>
                    <a:pt x="440" y="13243"/>
                    <a:pt x="440" y="13243"/>
                    <a:pt x="440" y="13243"/>
                  </a:cubicBezTo>
                  <a:cubicBezTo>
                    <a:pt x="-269" y="12330"/>
                    <a:pt x="-111" y="11037"/>
                    <a:pt x="835" y="10277"/>
                  </a:cubicBezTo>
                  <a:cubicBezTo>
                    <a:pt x="1859" y="9592"/>
                    <a:pt x="3200" y="9820"/>
                    <a:pt x="3909" y="10733"/>
                  </a:cubicBezTo>
                  <a:cubicBezTo>
                    <a:pt x="7614" y="15449"/>
                    <a:pt x="7614" y="15449"/>
                    <a:pt x="7614" y="15449"/>
                  </a:cubicBezTo>
                  <a:cubicBezTo>
                    <a:pt x="16995" y="998"/>
                    <a:pt x="16995" y="998"/>
                    <a:pt x="16995" y="998"/>
                  </a:cubicBezTo>
                  <a:cubicBezTo>
                    <a:pt x="17626" y="9"/>
                    <a:pt x="18966" y="-295"/>
                    <a:pt x="19991" y="313"/>
                  </a:cubicBezTo>
                  <a:cubicBezTo>
                    <a:pt x="21016" y="922"/>
                    <a:pt x="21331" y="2215"/>
                    <a:pt x="20700" y="3280"/>
                  </a:cubicBezTo>
                  <a:cubicBezTo>
                    <a:pt x="9664" y="20316"/>
                    <a:pt x="9664" y="20316"/>
                    <a:pt x="9664" y="20316"/>
                  </a:cubicBezTo>
                  <a:cubicBezTo>
                    <a:pt x="9270" y="20925"/>
                    <a:pt x="8639" y="21229"/>
                    <a:pt x="7930" y="21305"/>
                  </a:cubicBezTo>
                  <a:cubicBezTo>
                    <a:pt x="7930" y="21305"/>
                    <a:pt x="7851" y="21305"/>
                    <a:pt x="7851" y="2130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400">
                  <a:latin typeface="Agency FB"/>
                  <a:ea typeface="Agency FB"/>
                  <a:cs typeface="Agency FB"/>
                  <a:sym typeface="Agency FB"/>
                </a:defRPr>
              </a:pPr>
            </a:p>
          </p:txBody>
        </p:sp>
      </p:grpSp>
      <p:grpSp>
        <p:nvGrpSpPr>
          <p:cNvPr id="218" name="Group 218"/>
          <p:cNvGrpSpPr/>
          <p:nvPr/>
        </p:nvGrpSpPr>
        <p:grpSpPr>
          <a:xfrm>
            <a:off x="1827114" y="4275418"/>
            <a:ext cx="540001" cy="540001"/>
            <a:chOff x="0" y="0"/>
            <a:chExt cx="539999" cy="539999"/>
          </a:xfrm>
        </p:grpSpPr>
        <p:sp>
          <p:nvSpPr>
            <p:cNvPr id="216" name="Shape 216"/>
            <p:cNvSpPr/>
            <p:nvPr/>
          </p:nvSpPr>
          <p:spPr>
            <a:xfrm>
              <a:off x="0" y="0"/>
              <a:ext cx="540000" cy="540000"/>
            </a:xfrm>
            <a:prstGeom prst="ellipse">
              <a:avLst/>
            </a:prstGeom>
            <a:gradFill flip="none" rotWithShape="1">
              <a:gsLst>
                <a:gs pos="0">
                  <a:srgbClr val="326698"/>
                </a:gs>
                <a:gs pos="100000">
                  <a:srgbClr val="66CDCC"/>
                </a:gs>
              </a:gsLst>
              <a:lin ang="7199999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2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Agency FB"/>
                  <a:ea typeface="Agency FB"/>
                  <a:cs typeface="Agency FB"/>
                  <a:sym typeface="Agency FB"/>
                </a:defRPr>
              </a:p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75008" y="163427"/>
              <a:ext cx="208666" cy="219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5" h="21305" extrusionOk="0">
                  <a:moveTo>
                    <a:pt x="7851" y="21305"/>
                  </a:moveTo>
                  <a:cubicBezTo>
                    <a:pt x="7141" y="21305"/>
                    <a:pt x="6511" y="21001"/>
                    <a:pt x="6038" y="20468"/>
                  </a:cubicBezTo>
                  <a:cubicBezTo>
                    <a:pt x="440" y="13243"/>
                    <a:pt x="440" y="13243"/>
                    <a:pt x="440" y="13243"/>
                  </a:cubicBezTo>
                  <a:cubicBezTo>
                    <a:pt x="-269" y="12330"/>
                    <a:pt x="-111" y="11037"/>
                    <a:pt x="835" y="10277"/>
                  </a:cubicBezTo>
                  <a:cubicBezTo>
                    <a:pt x="1859" y="9592"/>
                    <a:pt x="3200" y="9820"/>
                    <a:pt x="3909" y="10733"/>
                  </a:cubicBezTo>
                  <a:cubicBezTo>
                    <a:pt x="7614" y="15449"/>
                    <a:pt x="7614" y="15449"/>
                    <a:pt x="7614" y="15449"/>
                  </a:cubicBezTo>
                  <a:cubicBezTo>
                    <a:pt x="16995" y="998"/>
                    <a:pt x="16995" y="998"/>
                    <a:pt x="16995" y="998"/>
                  </a:cubicBezTo>
                  <a:cubicBezTo>
                    <a:pt x="17626" y="9"/>
                    <a:pt x="18966" y="-295"/>
                    <a:pt x="19991" y="313"/>
                  </a:cubicBezTo>
                  <a:cubicBezTo>
                    <a:pt x="21016" y="922"/>
                    <a:pt x="21331" y="2215"/>
                    <a:pt x="20700" y="3280"/>
                  </a:cubicBezTo>
                  <a:cubicBezTo>
                    <a:pt x="9664" y="20316"/>
                    <a:pt x="9664" y="20316"/>
                    <a:pt x="9664" y="20316"/>
                  </a:cubicBezTo>
                  <a:cubicBezTo>
                    <a:pt x="9270" y="20925"/>
                    <a:pt x="8639" y="21229"/>
                    <a:pt x="7930" y="21305"/>
                  </a:cubicBezTo>
                  <a:cubicBezTo>
                    <a:pt x="7930" y="21305"/>
                    <a:pt x="7851" y="21305"/>
                    <a:pt x="7851" y="2130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400">
                  <a:latin typeface="Agency FB"/>
                  <a:ea typeface="Agency FB"/>
                  <a:cs typeface="Agency FB"/>
                  <a:sym typeface="Agency FB"/>
                </a:defRPr>
              </a:pPr>
            </a:p>
          </p:txBody>
        </p:sp>
      </p:grpSp>
      <p:grpSp>
        <p:nvGrpSpPr>
          <p:cNvPr id="221" name="Group 221"/>
          <p:cNvGrpSpPr/>
          <p:nvPr/>
        </p:nvGrpSpPr>
        <p:grpSpPr>
          <a:xfrm>
            <a:off x="1827114" y="5138911"/>
            <a:ext cx="540001" cy="540001"/>
            <a:chOff x="0" y="0"/>
            <a:chExt cx="539999" cy="539999"/>
          </a:xfrm>
        </p:grpSpPr>
        <p:sp>
          <p:nvSpPr>
            <p:cNvPr id="219" name="Shape 219"/>
            <p:cNvSpPr/>
            <p:nvPr/>
          </p:nvSpPr>
          <p:spPr>
            <a:xfrm>
              <a:off x="0" y="0"/>
              <a:ext cx="540000" cy="540000"/>
            </a:xfrm>
            <a:prstGeom prst="ellipse">
              <a:avLst/>
            </a:prstGeom>
            <a:gradFill flip="none" rotWithShape="1">
              <a:gsLst>
                <a:gs pos="0">
                  <a:srgbClr val="326698"/>
                </a:gs>
                <a:gs pos="100000">
                  <a:srgbClr val="66CDCC"/>
                </a:gs>
              </a:gsLst>
              <a:lin ang="7199999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2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Agency FB"/>
                  <a:ea typeface="Agency FB"/>
                  <a:cs typeface="Agency FB"/>
                  <a:sym typeface="Agency FB"/>
                </a:defRPr>
              </a:pPr>
            </a:p>
          </p:txBody>
        </p:sp>
        <p:sp>
          <p:nvSpPr>
            <p:cNvPr id="220" name="Shape 220"/>
            <p:cNvSpPr/>
            <p:nvPr/>
          </p:nvSpPr>
          <p:spPr>
            <a:xfrm>
              <a:off x="175008" y="163427"/>
              <a:ext cx="208666" cy="219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5" h="21305" extrusionOk="0">
                  <a:moveTo>
                    <a:pt x="7851" y="21305"/>
                  </a:moveTo>
                  <a:cubicBezTo>
                    <a:pt x="7141" y="21305"/>
                    <a:pt x="6511" y="21001"/>
                    <a:pt x="6038" y="20468"/>
                  </a:cubicBezTo>
                  <a:cubicBezTo>
                    <a:pt x="440" y="13243"/>
                    <a:pt x="440" y="13243"/>
                    <a:pt x="440" y="13243"/>
                  </a:cubicBezTo>
                  <a:cubicBezTo>
                    <a:pt x="-269" y="12330"/>
                    <a:pt x="-111" y="11037"/>
                    <a:pt x="835" y="10277"/>
                  </a:cubicBezTo>
                  <a:cubicBezTo>
                    <a:pt x="1859" y="9592"/>
                    <a:pt x="3200" y="9820"/>
                    <a:pt x="3909" y="10733"/>
                  </a:cubicBezTo>
                  <a:cubicBezTo>
                    <a:pt x="7614" y="15449"/>
                    <a:pt x="7614" y="15449"/>
                    <a:pt x="7614" y="15449"/>
                  </a:cubicBezTo>
                  <a:cubicBezTo>
                    <a:pt x="16995" y="998"/>
                    <a:pt x="16995" y="998"/>
                    <a:pt x="16995" y="998"/>
                  </a:cubicBezTo>
                  <a:cubicBezTo>
                    <a:pt x="17626" y="9"/>
                    <a:pt x="18966" y="-295"/>
                    <a:pt x="19991" y="313"/>
                  </a:cubicBezTo>
                  <a:cubicBezTo>
                    <a:pt x="21016" y="922"/>
                    <a:pt x="21331" y="2215"/>
                    <a:pt x="20700" y="3280"/>
                  </a:cubicBezTo>
                  <a:cubicBezTo>
                    <a:pt x="9664" y="20316"/>
                    <a:pt x="9664" y="20316"/>
                    <a:pt x="9664" y="20316"/>
                  </a:cubicBezTo>
                  <a:cubicBezTo>
                    <a:pt x="9270" y="20925"/>
                    <a:pt x="8639" y="21229"/>
                    <a:pt x="7930" y="21305"/>
                  </a:cubicBezTo>
                  <a:cubicBezTo>
                    <a:pt x="7930" y="21305"/>
                    <a:pt x="7851" y="21305"/>
                    <a:pt x="7851" y="2130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400">
                  <a:latin typeface="Agency FB"/>
                  <a:ea typeface="Agency FB"/>
                  <a:cs typeface="Agency FB"/>
                  <a:sym typeface="Agency FB"/>
                </a:defRPr>
              </a:pPr>
            </a:p>
          </p:txBody>
        </p:sp>
      </p:grpSp>
      <p:grpSp>
        <p:nvGrpSpPr>
          <p:cNvPr id="224" name="Group 224"/>
          <p:cNvGrpSpPr/>
          <p:nvPr/>
        </p:nvGrpSpPr>
        <p:grpSpPr>
          <a:xfrm>
            <a:off x="1827114" y="5944705"/>
            <a:ext cx="540001" cy="540001"/>
            <a:chOff x="0" y="0"/>
            <a:chExt cx="539999" cy="539999"/>
          </a:xfrm>
        </p:grpSpPr>
        <p:sp>
          <p:nvSpPr>
            <p:cNvPr id="222" name="Shape 222"/>
            <p:cNvSpPr/>
            <p:nvPr/>
          </p:nvSpPr>
          <p:spPr>
            <a:xfrm>
              <a:off x="0" y="0"/>
              <a:ext cx="540000" cy="540000"/>
            </a:xfrm>
            <a:prstGeom prst="ellipse">
              <a:avLst/>
            </a:prstGeom>
            <a:gradFill flip="none" rotWithShape="1">
              <a:gsLst>
                <a:gs pos="0">
                  <a:srgbClr val="326698"/>
                </a:gs>
                <a:gs pos="100000">
                  <a:srgbClr val="66CDCC"/>
                </a:gs>
              </a:gsLst>
              <a:lin ang="7199999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2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Agency FB"/>
                  <a:ea typeface="Agency FB"/>
                  <a:cs typeface="Agency FB"/>
                  <a:sym typeface="Agency FB"/>
                </a:defRPr>
              </a:pPr>
            </a:p>
          </p:txBody>
        </p:sp>
        <p:sp>
          <p:nvSpPr>
            <p:cNvPr id="223" name="Shape 223"/>
            <p:cNvSpPr/>
            <p:nvPr/>
          </p:nvSpPr>
          <p:spPr>
            <a:xfrm>
              <a:off x="175008" y="163427"/>
              <a:ext cx="208666" cy="219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5" h="21305" extrusionOk="0">
                  <a:moveTo>
                    <a:pt x="7851" y="21305"/>
                  </a:moveTo>
                  <a:cubicBezTo>
                    <a:pt x="7141" y="21305"/>
                    <a:pt x="6511" y="21001"/>
                    <a:pt x="6038" y="20468"/>
                  </a:cubicBezTo>
                  <a:cubicBezTo>
                    <a:pt x="440" y="13243"/>
                    <a:pt x="440" y="13243"/>
                    <a:pt x="440" y="13243"/>
                  </a:cubicBezTo>
                  <a:cubicBezTo>
                    <a:pt x="-269" y="12330"/>
                    <a:pt x="-111" y="11037"/>
                    <a:pt x="835" y="10277"/>
                  </a:cubicBezTo>
                  <a:cubicBezTo>
                    <a:pt x="1859" y="9592"/>
                    <a:pt x="3200" y="9820"/>
                    <a:pt x="3909" y="10733"/>
                  </a:cubicBezTo>
                  <a:cubicBezTo>
                    <a:pt x="7614" y="15449"/>
                    <a:pt x="7614" y="15449"/>
                    <a:pt x="7614" y="15449"/>
                  </a:cubicBezTo>
                  <a:cubicBezTo>
                    <a:pt x="16995" y="998"/>
                    <a:pt x="16995" y="998"/>
                    <a:pt x="16995" y="998"/>
                  </a:cubicBezTo>
                  <a:cubicBezTo>
                    <a:pt x="17626" y="9"/>
                    <a:pt x="18966" y="-295"/>
                    <a:pt x="19991" y="313"/>
                  </a:cubicBezTo>
                  <a:cubicBezTo>
                    <a:pt x="21016" y="922"/>
                    <a:pt x="21331" y="2215"/>
                    <a:pt x="20700" y="3280"/>
                  </a:cubicBezTo>
                  <a:cubicBezTo>
                    <a:pt x="9664" y="20316"/>
                    <a:pt x="9664" y="20316"/>
                    <a:pt x="9664" y="20316"/>
                  </a:cubicBezTo>
                  <a:cubicBezTo>
                    <a:pt x="9270" y="20925"/>
                    <a:pt x="8639" y="21229"/>
                    <a:pt x="7930" y="21305"/>
                  </a:cubicBezTo>
                  <a:cubicBezTo>
                    <a:pt x="7930" y="21305"/>
                    <a:pt x="7851" y="21305"/>
                    <a:pt x="7851" y="2130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400">
                  <a:latin typeface="Agency FB"/>
                  <a:ea typeface="Agency FB"/>
                  <a:cs typeface="Agency FB"/>
                  <a:sym typeface="Agency FB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539637" y="368862"/>
            <a:ext cx="252029" cy="252029"/>
          </a:xfrm>
          <a:prstGeom prst="rect">
            <a:avLst/>
          </a:prstGeom>
          <a:ln>
            <a:solidFill>
              <a:srgbClr val="93CDDD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7" name="Shape 227"/>
          <p:cNvSpPr/>
          <p:nvPr/>
        </p:nvSpPr>
        <p:spPr>
          <a:xfrm>
            <a:off x="190549" y="116632"/>
            <a:ext cx="185643" cy="185642"/>
          </a:xfrm>
          <a:prstGeom prst="rect">
            <a:avLst/>
          </a:prstGeom>
          <a:ln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8" name="Shape 228"/>
          <p:cNvSpPr/>
          <p:nvPr/>
        </p:nvSpPr>
        <p:spPr>
          <a:xfrm>
            <a:off x="317992" y="188639"/>
            <a:ext cx="360042" cy="360042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9" name="Shape 229"/>
          <p:cNvSpPr/>
          <p:nvPr/>
        </p:nvSpPr>
        <p:spPr>
          <a:xfrm>
            <a:off x="999945" y="145140"/>
            <a:ext cx="8670021" cy="4724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5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Your thoughts &amp; notes 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539637" y="368862"/>
            <a:ext cx="252029" cy="252029"/>
          </a:xfrm>
          <a:prstGeom prst="rect">
            <a:avLst/>
          </a:prstGeom>
          <a:ln>
            <a:solidFill>
              <a:srgbClr val="93CDDD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2" name="Shape 232"/>
          <p:cNvSpPr/>
          <p:nvPr/>
        </p:nvSpPr>
        <p:spPr>
          <a:xfrm>
            <a:off x="190549" y="116632"/>
            <a:ext cx="185643" cy="185642"/>
          </a:xfrm>
          <a:prstGeom prst="rect">
            <a:avLst/>
          </a:prstGeom>
          <a:ln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3" name="Shape 233"/>
          <p:cNvSpPr/>
          <p:nvPr/>
        </p:nvSpPr>
        <p:spPr>
          <a:xfrm>
            <a:off x="317992" y="188639"/>
            <a:ext cx="360042" cy="360042"/>
          </a:xfrm>
          <a:prstGeom prst="rect">
            <a:avLst/>
          </a:pr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719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4" name="Shape 234"/>
          <p:cNvSpPr/>
          <p:nvPr/>
        </p:nvSpPr>
        <p:spPr>
          <a:xfrm>
            <a:off x="910629" y="316276"/>
            <a:ext cx="1800201" cy="396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Content</a:t>
            </a:r>
          </a:p>
        </p:txBody>
      </p:sp>
      <p:sp>
        <p:nvSpPr>
          <p:cNvPr id="235" name="Shape 235"/>
          <p:cNvSpPr/>
          <p:nvPr/>
        </p:nvSpPr>
        <p:spPr>
          <a:xfrm>
            <a:off x="0" y="5535612"/>
            <a:ext cx="1366838" cy="13350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26698"/>
              </a:gs>
              <a:gs pos="100000">
                <a:srgbClr val="66CDCC"/>
              </a:gs>
            </a:gsLst>
            <a:lin ang="81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SimSun"/>
                <a:ea typeface="SimSun"/>
                <a:cs typeface="SimSun"/>
                <a:sym typeface="SimSun"/>
              </a:defRPr>
            </a:pPr>
          </a:p>
        </p:txBody>
      </p:sp>
      <p:sp>
        <p:nvSpPr>
          <p:cNvPr id="236" name="Shape 236"/>
          <p:cNvSpPr/>
          <p:nvPr/>
        </p:nvSpPr>
        <p:spPr>
          <a:xfrm>
            <a:off x="3419345" y="1747921"/>
            <a:ext cx="4738400" cy="486115"/>
          </a:xfrm>
          <a:prstGeom prst="roundRect">
            <a:avLst>
              <a:gd name="adj" fmla="val 16667"/>
            </a:avLst>
          </a:prstGeom>
          <a:ln>
            <a:solidFill>
              <a:srgbClr val="93CDD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39" name="Group 239"/>
          <p:cNvGrpSpPr/>
          <p:nvPr/>
        </p:nvGrpSpPr>
        <p:grpSpPr>
          <a:xfrm>
            <a:off x="3193548" y="1616142"/>
            <a:ext cx="749673" cy="749673"/>
            <a:chOff x="0" y="0"/>
            <a:chExt cx="749672" cy="749672"/>
          </a:xfrm>
        </p:grpSpPr>
        <p:sp>
          <p:nvSpPr>
            <p:cNvPr id="237" name="Shape 237"/>
            <p:cNvSpPr/>
            <p:nvPr/>
          </p:nvSpPr>
          <p:spPr>
            <a:xfrm>
              <a:off x="-1" y="-1"/>
              <a:ext cx="749674" cy="749674"/>
            </a:xfrm>
            <a:prstGeom prst="ellipse">
              <a:avLst/>
            </a:prstGeom>
            <a:gradFill flip="none" rotWithShape="1">
              <a:gsLst>
                <a:gs pos="0">
                  <a:srgbClr val="326698"/>
                </a:gs>
                <a:gs pos="100000">
                  <a:srgbClr val="66CDCC"/>
                </a:gs>
              </a:gsLst>
              <a:lin ang="7199999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11250">
                <a:lnSpc>
                  <a:spcPct val="90000"/>
                </a:lnSpc>
                <a:spcBef>
                  <a:spcPts val="700"/>
                </a:spcBef>
                <a:defRPr sz="2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8" name="Shape 238"/>
            <p:cNvSpPr/>
            <p:nvPr/>
          </p:nvSpPr>
          <p:spPr>
            <a:xfrm>
              <a:off x="24581" y="46027"/>
              <a:ext cx="716110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240" name="Shape 240"/>
          <p:cNvSpPr/>
          <p:nvPr/>
        </p:nvSpPr>
        <p:spPr>
          <a:xfrm>
            <a:off x="4561699" y="1789604"/>
            <a:ext cx="3460741" cy="396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40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Prepare for the conference</a:t>
            </a:r>
          </a:p>
        </p:txBody>
      </p:sp>
      <p:sp>
        <p:nvSpPr>
          <p:cNvPr id="241" name="Shape 241"/>
          <p:cNvSpPr/>
          <p:nvPr/>
        </p:nvSpPr>
        <p:spPr>
          <a:xfrm>
            <a:off x="3414988" y="2700460"/>
            <a:ext cx="4738400" cy="486115"/>
          </a:xfrm>
          <a:prstGeom prst="roundRect">
            <a:avLst>
              <a:gd name="adj" fmla="val 16667"/>
            </a:avLst>
          </a:prstGeom>
          <a:ln>
            <a:solidFill>
              <a:srgbClr val="93CDD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44" name="Group 244"/>
          <p:cNvGrpSpPr/>
          <p:nvPr/>
        </p:nvGrpSpPr>
        <p:grpSpPr>
          <a:xfrm>
            <a:off x="3189192" y="2568681"/>
            <a:ext cx="749673" cy="749673"/>
            <a:chOff x="0" y="0"/>
            <a:chExt cx="749672" cy="749672"/>
          </a:xfrm>
        </p:grpSpPr>
        <p:sp>
          <p:nvSpPr>
            <p:cNvPr id="242" name="Shape 242"/>
            <p:cNvSpPr/>
            <p:nvPr/>
          </p:nvSpPr>
          <p:spPr>
            <a:xfrm>
              <a:off x="-1" y="-1"/>
              <a:ext cx="749674" cy="749674"/>
            </a:xfrm>
            <a:prstGeom prst="ellipse">
              <a:avLst/>
            </a:prstGeom>
            <a:gradFill flip="none" rotWithShape="1">
              <a:gsLst>
                <a:gs pos="0">
                  <a:srgbClr val="326698"/>
                </a:gs>
                <a:gs pos="100000">
                  <a:srgbClr val="66CDCC"/>
                </a:gs>
              </a:gsLst>
              <a:lin ang="7199999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11250">
                <a:lnSpc>
                  <a:spcPct val="90000"/>
                </a:lnSpc>
                <a:spcBef>
                  <a:spcPts val="700"/>
                </a:spcBef>
                <a:defRPr sz="2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3" name="Shape 243"/>
            <p:cNvSpPr/>
            <p:nvPr/>
          </p:nvSpPr>
          <p:spPr>
            <a:xfrm>
              <a:off x="24581" y="46027"/>
              <a:ext cx="716110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245" name="Shape 245"/>
          <p:cNvSpPr/>
          <p:nvPr/>
        </p:nvSpPr>
        <p:spPr>
          <a:xfrm>
            <a:off x="4557344" y="2742143"/>
            <a:ext cx="3460741" cy="396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Your conference mindset</a:t>
            </a:r>
          </a:p>
        </p:txBody>
      </p:sp>
      <p:sp>
        <p:nvSpPr>
          <p:cNvPr id="246" name="Shape 246"/>
          <p:cNvSpPr/>
          <p:nvPr/>
        </p:nvSpPr>
        <p:spPr>
          <a:xfrm>
            <a:off x="3414988" y="3594148"/>
            <a:ext cx="5459722" cy="486115"/>
          </a:xfrm>
          <a:prstGeom prst="roundRect">
            <a:avLst>
              <a:gd name="adj" fmla="val 16667"/>
            </a:avLst>
          </a:prstGeom>
          <a:ln>
            <a:solidFill>
              <a:srgbClr val="93CDD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49" name="Group 249"/>
          <p:cNvGrpSpPr/>
          <p:nvPr/>
        </p:nvGrpSpPr>
        <p:grpSpPr>
          <a:xfrm>
            <a:off x="3189192" y="3462369"/>
            <a:ext cx="749673" cy="749673"/>
            <a:chOff x="0" y="0"/>
            <a:chExt cx="749672" cy="749672"/>
          </a:xfrm>
        </p:grpSpPr>
        <p:sp>
          <p:nvSpPr>
            <p:cNvPr id="247" name="Shape 247"/>
            <p:cNvSpPr/>
            <p:nvPr/>
          </p:nvSpPr>
          <p:spPr>
            <a:xfrm>
              <a:off x="-1" y="-1"/>
              <a:ext cx="749674" cy="749674"/>
            </a:xfrm>
            <a:prstGeom prst="ellipse">
              <a:avLst/>
            </a:prstGeom>
            <a:gradFill flip="none" rotWithShape="1">
              <a:gsLst>
                <a:gs pos="0">
                  <a:srgbClr val="326698"/>
                </a:gs>
                <a:gs pos="100000">
                  <a:srgbClr val="66CDCC"/>
                </a:gs>
              </a:gsLst>
              <a:lin ang="7199999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11250">
                <a:lnSpc>
                  <a:spcPct val="90000"/>
                </a:lnSpc>
                <a:spcBef>
                  <a:spcPts val="700"/>
                </a:spcBef>
                <a:defRPr sz="2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8" name="Shape 248"/>
            <p:cNvSpPr/>
            <p:nvPr/>
          </p:nvSpPr>
          <p:spPr>
            <a:xfrm>
              <a:off x="24581" y="46027"/>
              <a:ext cx="716110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250" name="Shape 250"/>
          <p:cNvSpPr/>
          <p:nvPr/>
        </p:nvSpPr>
        <p:spPr>
          <a:xfrm>
            <a:off x="4557344" y="3635831"/>
            <a:ext cx="4177924" cy="396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Social social social - how?</a:t>
            </a:r>
          </a:p>
        </p:txBody>
      </p:sp>
      <p:sp>
        <p:nvSpPr>
          <p:cNvPr id="251" name="Shape 251"/>
          <p:cNvSpPr/>
          <p:nvPr/>
        </p:nvSpPr>
        <p:spPr>
          <a:xfrm>
            <a:off x="3414988" y="4530252"/>
            <a:ext cx="4738400" cy="486115"/>
          </a:xfrm>
          <a:prstGeom prst="roundRect">
            <a:avLst>
              <a:gd name="adj" fmla="val 16667"/>
            </a:avLst>
          </a:prstGeom>
          <a:ln>
            <a:solidFill>
              <a:srgbClr val="93CDD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54" name="Group 254"/>
          <p:cNvGrpSpPr/>
          <p:nvPr/>
        </p:nvGrpSpPr>
        <p:grpSpPr>
          <a:xfrm>
            <a:off x="3189192" y="4398473"/>
            <a:ext cx="749673" cy="749673"/>
            <a:chOff x="0" y="0"/>
            <a:chExt cx="749672" cy="749672"/>
          </a:xfrm>
        </p:grpSpPr>
        <p:sp>
          <p:nvSpPr>
            <p:cNvPr id="252" name="Shape 252"/>
            <p:cNvSpPr/>
            <p:nvPr/>
          </p:nvSpPr>
          <p:spPr>
            <a:xfrm>
              <a:off x="-1" y="-1"/>
              <a:ext cx="749674" cy="749674"/>
            </a:xfrm>
            <a:prstGeom prst="ellipse">
              <a:avLst/>
            </a:prstGeom>
            <a:gradFill flip="none" rotWithShape="1">
              <a:gsLst>
                <a:gs pos="0">
                  <a:srgbClr val="326698"/>
                </a:gs>
                <a:gs pos="100000">
                  <a:srgbClr val="66CDCC"/>
                </a:gs>
              </a:gsLst>
              <a:lin ang="7199999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11250">
                <a:lnSpc>
                  <a:spcPct val="90000"/>
                </a:lnSpc>
                <a:spcBef>
                  <a:spcPts val="700"/>
                </a:spcBef>
                <a:defRPr sz="2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3" name="Shape 253"/>
            <p:cNvSpPr/>
            <p:nvPr/>
          </p:nvSpPr>
          <p:spPr>
            <a:xfrm>
              <a:off x="24581" y="46027"/>
              <a:ext cx="716110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255" name="Shape 255"/>
          <p:cNvSpPr/>
          <p:nvPr/>
        </p:nvSpPr>
        <p:spPr>
          <a:xfrm>
            <a:off x="4557344" y="4571935"/>
            <a:ext cx="3460741" cy="396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C9AB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What’s next?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5F6F7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4649</Words>
  <Application>WPS Writer</Application>
  <PresentationFormat/>
  <Paragraphs>362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9" baseType="lpstr">
      <vt:lpstr>Arial</vt:lpstr>
      <vt:lpstr>SimSun</vt:lpstr>
      <vt:lpstr>Wingdings</vt:lpstr>
      <vt:lpstr>Calibri</vt:lpstr>
      <vt:lpstr>Helvetica Neue</vt:lpstr>
      <vt:lpstr>Arial</vt:lpstr>
      <vt:lpstr>AvantGarde Md BT</vt:lpstr>
      <vt:lpstr>Thonburi</vt:lpstr>
      <vt:lpstr>微软雅黑</vt:lpstr>
      <vt:lpstr>SimSun</vt:lpstr>
      <vt:lpstr>HYQiHeiKW</vt:lpstr>
      <vt:lpstr>Arial Unicode MS</vt:lpstr>
      <vt:lpstr>Agency FB</vt:lpstr>
      <vt:lpstr>HYShuSongErKW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zoeye51</cp:lastModifiedBy>
  <cp:revision>2</cp:revision>
  <dcterms:created xsi:type="dcterms:W3CDTF">2020-09-23T14:14:29Z</dcterms:created>
  <dcterms:modified xsi:type="dcterms:W3CDTF">2020-09-23T14:14:29Z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1033-2.2.0.3563</vt:lpwstr>
  </property>
</Properties>
</file>