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8ddcde06a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8ddcde06a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t>ppl use ai in entertainment / educational / commercial settings. demand for video generation with </a:t>
            </a:r>
            <a:r>
              <a:rPr lang="zh-CN"/>
              <a:t>coherency rises.</a:t>
            </a:r>
            <a:br>
              <a:rPr lang="zh-CN"/>
            </a:br>
            <a:r>
              <a:rPr lang="zh-CN"/>
              <a:t> Users often want to create engaging videos with just a short description, like a single sentence. However, existing approaches face two major problems: they usually require expensive training, which makes them hard to scale, their performance drop when use need to generate characters they are not trained on.  and they often lack structured narrative with consistent characters across scenes.</a:t>
            </a:r>
            <a:endParaRPr/>
          </a:p>
          <a:p>
            <a:pPr indent="0" lvl="0" marL="0" rtl="0" algn="l">
              <a:lnSpc>
                <a:spcPct val="115000"/>
              </a:lnSpc>
              <a:spcBef>
                <a:spcPts val="1200"/>
              </a:spcBef>
              <a:spcAft>
                <a:spcPts val="0"/>
              </a:spcAft>
              <a:buClr>
                <a:schemeClr val="dk1"/>
              </a:buClr>
              <a:buSzPts val="1100"/>
              <a:buFont typeface="Arial"/>
              <a:buNone/>
            </a:pPr>
            <a:r>
              <a:rPr lang="zh-CN"/>
              <a:t>Our goal is to take a one-sentence input and turn it into a fully coherent video with text, images, and audio. To achieve this, we designed a hierarchical multi-agent pipeline that generates stories and characters without any fine-tuning. The system also maintains cross-modal alignment between text, visuals, and audio, and it also features a character grounding module to ensure visual identity and stage-specific appearance across the story.</a:t>
            </a:r>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8ddcde06a3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8ddcde06a3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t>Here’s a high-level overview of our system. the overall inputs and outputs are straightforward. and there are 4 major modules to </a:t>
            </a:r>
            <a:r>
              <a:rPr lang="zh-CN"/>
              <a:t>cooperatively</a:t>
            </a:r>
            <a:r>
              <a:rPr lang="zh-CN"/>
              <a:t> handle the task. </a:t>
            </a:r>
            <a:endParaRPr/>
          </a:p>
          <a:p>
            <a:pPr indent="0" lvl="0" marL="0" rtl="0" algn="l">
              <a:lnSpc>
                <a:spcPct val="115000"/>
              </a:lnSpc>
              <a:spcBef>
                <a:spcPts val="1200"/>
              </a:spcBef>
              <a:spcAft>
                <a:spcPts val="0"/>
              </a:spcAft>
              <a:buClr>
                <a:schemeClr val="dk1"/>
              </a:buClr>
              <a:buSzPts val="1100"/>
              <a:buFont typeface="Arial"/>
              <a:buNone/>
            </a:pPr>
            <a:r>
              <a:rPr lang="zh-CN"/>
              <a:t>The process starts with the user’s single-sentence input, which is expanded into a dynamic narrative by a large language model with the narrative expansion module. Then, the character grounding module identifies key characters and generates textual and visual references to ensure consistency.</a:t>
            </a:r>
            <a:endParaRPr/>
          </a:p>
          <a:p>
            <a:pPr indent="0" lvl="0" marL="0" rtl="0" algn="l">
              <a:lnSpc>
                <a:spcPct val="115000"/>
              </a:lnSpc>
              <a:spcBef>
                <a:spcPts val="1200"/>
              </a:spcBef>
              <a:spcAft>
                <a:spcPts val="0"/>
              </a:spcAft>
              <a:buClr>
                <a:schemeClr val="dk1"/>
              </a:buClr>
              <a:buSzPts val="1100"/>
              <a:buFont typeface="Arial"/>
              <a:buNone/>
            </a:pPr>
            <a:r>
              <a:rPr lang="zh-CN"/>
              <a:t>Next, the system hierarchically decomposes the narrative into subscripts, scenes, and shots, during this process the number of shots is dynamically adjusted based on the narrative length to maintain smooth pacing. Finally, the refinement and generation module polish the textual prompts, synthesizes each modality. All these components are then assembled into the final synchronized video.</a:t>
            </a:r>
            <a:endParaRPr/>
          </a:p>
          <a:p>
            <a:pPr indent="0" lvl="0" marL="0" rtl="0" algn="l">
              <a:lnSpc>
                <a:spcPct val="115000"/>
              </a:lnSpc>
              <a:spcBef>
                <a:spcPts val="1200"/>
              </a:spcBef>
              <a:spcAft>
                <a:spcPts val="0"/>
              </a:spcAft>
              <a:buClr>
                <a:schemeClr val="dk1"/>
              </a:buClr>
              <a:buSzPts val="1100"/>
              <a:buFont typeface="Arial"/>
              <a:buNone/>
            </a:pPr>
            <a:r>
              <a:rPr lang="zh-CN"/>
              <a:t>This pipeline is fully zero-shot and training-free, and each module contributes to maintaining a coherent story with consistent characters and cross-modal alignment.</a:t>
            </a:r>
            <a:endParaRPr/>
          </a:p>
          <a:p>
            <a:pPr indent="0" lvl="0" marL="0" rtl="0" algn="l">
              <a:spcBef>
                <a:spcPts val="1200"/>
              </a:spcBef>
              <a:spcAft>
                <a:spcPts val="0"/>
              </a:spcAft>
              <a:buClr>
                <a:schemeClr val="dk1"/>
              </a:buClr>
              <a:buSzPts val="1100"/>
              <a:buFont typeface="Arial"/>
              <a:buNone/>
            </a:pPr>
            <a:r>
              <a:rPr b="1" lang="zh-CN">
                <a:solidFill>
                  <a:schemeClr val="dk1"/>
                </a:solidFill>
              </a:rPr>
              <a:t>Narrative Expansion:</a:t>
            </a:r>
            <a:r>
              <a:rPr lang="zh-CN">
                <a:solidFill>
                  <a:schemeClr val="dk1"/>
                </a:solidFill>
              </a:rPr>
              <a:t> LLM generates a dynamic storyline from the input.</a:t>
            </a:r>
            <a:endParaRPr>
              <a:solidFill>
                <a:schemeClr val="dk1"/>
              </a:solidFill>
            </a:endParaRPr>
          </a:p>
          <a:p>
            <a:pPr indent="0" lvl="0" marL="0" rtl="0" algn="l">
              <a:spcBef>
                <a:spcPts val="0"/>
              </a:spcBef>
              <a:spcAft>
                <a:spcPts val="0"/>
              </a:spcAft>
              <a:buClr>
                <a:schemeClr val="dk1"/>
              </a:buClr>
              <a:buSzPts val="1100"/>
              <a:buFont typeface="Arial"/>
              <a:buNone/>
            </a:pPr>
            <a:r>
              <a:rPr b="1" lang="zh-CN">
                <a:solidFill>
                  <a:schemeClr val="dk1"/>
                </a:solidFill>
              </a:rPr>
              <a:t>Character Grounding:</a:t>
            </a:r>
            <a:r>
              <a:rPr lang="zh-CN">
                <a:solidFill>
                  <a:schemeClr val="dk1"/>
                </a:solidFill>
              </a:rPr>
              <a:t> Stage-aware character identification + visual references.</a:t>
            </a:r>
            <a:endParaRPr>
              <a:solidFill>
                <a:schemeClr val="dk1"/>
              </a:solidFill>
            </a:endParaRPr>
          </a:p>
          <a:p>
            <a:pPr indent="0" lvl="0" marL="0" rtl="0" algn="l">
              <a:spcBef>
                <a:spcPts val="0"/>
              </a:spcBef>
              <a:spcAft>
                <a:spcPts val="0"/>
              </a:spcAft>
              <a:buClr>
                <a:schemeClr val="dk1"/>
              </a:buClr>
              <a:buSzPts val="1100"/>
              <a:buFont typeface="Arial"/>
              <a:buNone/>
            </a:pPr>
            <a:r>
              <a:rPr b="1" lang="zh-CN">
                <a:solidFill>
                  <a:schemeClr val="dk1"/>
                </a:solidFill>
              </a:rPr>
              <a:t>Hierarchical Script Planning:</a:t>
            </a:r>
            <a:r>
              <a:rPr lang="zh-CN">
                <a:solidFill>
                  <a:schemeClr val="dk1"/>
                </a:solidFill>
              </a:rPr>
              <a:t> Decompose narrative into </a:t>
            </a:r>
            <a:r>
              <a:rPr b="1" lang="zh-CN">
                <a:solidFill>
                  <a:schemeClr val="dk1"/>
                </a:solidFill>
              </a:rPr>
              <a:t>subscripts → scenes → shots</a:t>
            </a:r>
            <a:r>
              <a:rPr lang="zh-CN">
                <a:solidFill>
                  <a:schemeClr val="dk1"/>
                </a:solidFill>
              </a:rPr>
              <a:t>.</a:t>
            </a:r>
            <a:endParaRPr>
              <a:solidFill>
                <a:schemeClr val="dk1"/>
              </a:solidFill>
            </a:endParaRPr>
          </a:p>
          <a:p>
            <a:pPr indent="0" lvl="0" marL="0" rtl="0" algn="l">
              <a:spcBef>
                <a:spcPts val="0"/>
              </a:spcBef>
              <a:spcAft>
                <a:spcPts val="0"/>
              </a:spcAft>
              <a:buClr>
                <a:schemeClr val="dk1"/>
              </a:buClr>
              <a:buSzPts val="1100"/>
              <a:buFont typeface="Arial"/>
              <a:buNone/>
            </a:pPr>
            <a:r>
              <a:rPr b="1" lang="zh-CN">
                <a:solidFill>
                  <a:schemeClr val="dk1"/>
                </a:solidFill>
              </a:rPr>
              <a:t>Refinement &amp; Multimodal Generation: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zh-CN">
                <a:solidFill>
                  <a:schemeClr val="dk1"/>
                </a:solidFill>
              </a:rPr>
              <a:t>Refine shots for logical consistency.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zh-CN">
                <a:solidFill>
                  <a:schemeClr val="dk1"/>
                </a:solidFill>
              </a:rPr>
              <a:t>Generate images, audio (TTS), and subtitles.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zh-CN">
                <a:solidFill>
                  <a:schemeClr val="dk1"/>
                </a:solidFill>
              </a:rPr>
              <a:t>Video Assembly:</a:t>
            </a:r>
            <a:r>
              <a:rPr lang="zh-CN">
                <a:solidFill>
                  <a:schemeClr val="dk1"/>
                </a:solidFill>
              </a:rPr>
              <a:t> Synchronize modalities into a coherent final video.</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38ddcde06a3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38ddcde06a3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t>Now, let’s look closer at the character grounding module, which is one of key contributions to coherency in the final video. Its purpose is to maintain consistent visual identity for all characters across the video.</a:t>
            </a:r>
            <a:endParaRPr/>
          </a:p>
          <a:p>
            <a:pPr indent="0" lvl="0" marL="0" rtl="0" algn="l">
              <a:lnSpc>
                <a:spcPct val="115000"/>
              </a:lnSpc>
              <a:spcBef>
                <a:spcPts val="1200"/>
              </a:spcBef>
              <a:spcAft>
                <a:spcPts val="0"/>
              </a:spcAft>
              <a:buClr>
                <a:schemeClr val="dk1"/>
              </a:buClr>
              <a:buSzPts val="1100"/>
              <a:buFont typeface="Arial"/>
              <a:buNone/>
            </a:pPr>
            <a:r>
              <a:rPr lang="zh-CN"/>
              <a:t>The first step is stage-aware character extraction. The system identifies the main characters and recognizes their life stages or major story transitions, such as aging or significant events.</a:t>
            </a:r>
            <a:endParaRPr/>
          </a:p>
          <a:p>
            <a:pPr indent="0" lvl="0" marL="0" rtl="0" algn="l">
              <a:lnSpc>
                <a:spcPct val="115000"/>
              </a:lnSpc>
              <a:spcBef>
                <a:spcPts val="1200"/>
              </a:spcBef>
              <a:spcAft>
                <a:spcPts val="0"/>
              </a:spcAft>
              <a:buClr>
                <a:schemeClr val="dk1"/>
              </a:buClr>
              <a:buSzPts val="1100"/>
              <a:buFont typeface="Arial"/>
              <a:buNone/>
            </a:pPr>
            <a:r>
              <a:rPr lang="zh-CN"/>
              <a:t>The second step is visual reference generation. We create textual descriptions for each character for their specific stages, which guide the text modality, and generate portrait images using diffusion models, which guide the visual modality. These references are then used in downstream modules to ensure that characters remain visually and narratively consistent throughout the story.</a:t>
            </a:r>
            <a:endParaRPr/>
          </a:p>
          <a:p>
            <a:pPr indent="0" lvl="0" marL="0" rtl="0" algn="l">
              <a:lnSpc>
                <a:spcPct val="115000"/>
              </a:lnSpc>
              <a:spcBef>
                <a:spcPts val="1200"/>
              </a:spcBef>
              <a:spcAft>
                <a:spcPts val="0"/>
              </a:spcAft>
              <a:buClr>
                <a:schemeClr val="dk1"/>
              </a:buClr>
              <a:buSzPts val="1100"/>
              <a:buFont typeface="Arial"/>
              <a:buNone/>
            </a:pPr>
            <a:r>
              <a:rPr lang="zh-CN"/>
              <a:t>In short, this module ensures that viewers always recognize the characters, even as they evolve over time.</a:t>
            </a:r>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38ddcde06a3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38ddcde06a3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Next, we decompose the narrative into a structured visual plan using our Script and Scene Planning module.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the </a:t>
            </a:r>
            <a:r>
              <a:rPr b="1" lang="zh-CN">
                <a:solidFill>
                  <a:schemeClr val="dk1"/>
                </a:solidFill>
              </a:rPr>
              <a:t>subscript level</a:t>
            </a:r>
            <a:r>
              <a:rPr lang="zh-CN">
                <a:solidFill>
                  <a:schemeClr val="dk1"/>
                </a:solidFill>
              </a:rPr>
              <a:t>, the system breaks the narrative into major events or story arcs, providing a high-level roadmap for the story.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At the </a:t>
            </a:r>
            <a:r>
              <a:rPr b="1" lang="zh-CN">
                <a:solidFill>
                  <a:schemeClr val="dk1"/>
                </a:solidFill>
              </a:rPr>
              <a:t>scene level</a:t>
            </a:r>
            <a:r>
              <a:rPr lang="zh-CN">
                <a:solidFill>
                  <a:schemeClr val="dk1"/>
                </a:solidFill>
              </a:rPr>
              <a:t>, each subscript is split into scenes with consistent emotional tone and temporal setting, like morning versus evening or indoor versus outdoor.</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Finally, at the </a:t>
            </a:r>
            <a:r>
              <a:rPr b="1" lang="zh-CN">
                <a:solidFill>
                  <a:schemeClr val="dk1"/>
                </a:solidFill>
              </a:rPr>
              <a:t>shot level</a:t>
            </a:r>
            <a:r>
              <a:rPr lang="zh-CN">
                <a:solidFill>
                  <a:schemeClr val="dk1"/>
                </a:solidFill>
              </a:rPr>
              <a:t>, each scene is further divided into detailed shots. Each shot includes the characters involved, spatiotemporal tags, and visual descriptions. The number of shots is </a:t>
            </a:r>
            <a:r>
              <a:rPr b="1" lang="zh-CN">
                <a:solidFill>
                  <a:schemeClr val="dk1"/>
                </a:solidFill>
              </a:rPr>
              <a:t>adaptively estimated</a:t>
            </a:r>
            <a:r>
              <a:rPr lang="zh-CN">
                <a:solidFill>
                  <a:schemeClr val="dk1"/>
                </a:solidFill>
              </a:rPr>
              <a:t> based on the length of the narrative, ensuring smooth pacing and transitions.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This hierarchical decomposition ensures that the video maintains a logical flow, proper pacing, and visual coherence across scenes.</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38ddcde06a3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38ddcde06a3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Once the shots are planned, we refine them using the Visual Coherence Refinement module.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which includes a </a:t>
            </a:r>
            <a:r>
              <a:rPr b="1" lang="zh-CN">
                <a:solidFill>
                  <a:schemeClr val="dk1"/>
                </a:solidFill>
              </a:rPr>
              <a:t>logical consistency check</a:t>
            </a:r>
            <a:r>
              <a:rPr lang="zh-CN">
                <a:solidFill>
                  <a:schemeClr val="dk1"/>
                </a:solidFill>
              </a:rPr>
              <a:t> to detect potential conflicts, like whether actions or clothings align with the story setting or the character’s age.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then we </a:t>
            </a:r>
            <a:r>
              <a:rPr b="1" lang="zh-CN">
                <a:solidFill>
                  <a:schemeClr val="dk1"/>
                </a:solidFill>
              </a:rPr>
              <a:t>refines textual prompts</a:t>
            </a:r>
            <a:r>
              <a:rPr lang="zh-CN">
                <a:solidFill>
                  <a:schemeClr val="dk1"/>
                </a:solidFill>
              </a:rPr>
              <a:t> for image and video generation</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together they ensure that each shot is visually coherent, logically consistent, and ready for high-quality multimodal generation.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8ddcde06a3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8ddcde06a3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next comes to the Synchronization and Video Assembly module.</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first to generate each modalities: including Images for each shot, convert narrative transcript to </a:t>
            </a:r>
            <a:r>
              <a:rPr b="1" lang="zh-CN">
                <a:solidFill>
                  <a:schemeClr val="dk1"/>
                </a:solidFill>
              </a:rPr>
              <a:t>speech </a:t>
            </a:r>
            <a:r>
              <a:rPr lang="zh-CN">
                <a:solidFill>
                  <a:schemeClr val="dk1"/>
                </a:solidFill>
              </a:rPr>
              <a:t>using</a:t>
            </a:r>
            <a:r>
              <a:rPr b="1" lang="zh-CN">
                <a:solidFill>
                  <a:schemeClr val="dk1"/>
                </a:solidFill>
              </a:rPr>
              <a:t> TTS</a:t>
            </a:r>
            <a:r>
              <a:rPr lang="zh-CN">
                <a:solidFill>
                  <a:schemeClr val="dk1"/>
                </a:solidFill>
              </a:rPr>
              <a:t>. after audio is generated, we take the duration for each clip to </a:t>
            </a:r>
            <a:r>
              <a:rPr lang="zh-CN">
                <a:solidFill>
                  <a:schemeClr val="dk1"/>
                </a:solidFill>
              </a:rPr>
              <a:t>calculate</a:t>
            </a:r>
            <a:r>
              <a:rPr lang="zh-CN">
                <a:solidFill>
                  <a:schemeClr val="dk1"/>
                </a:solidFill>
              </a:rPr>
              <a:t> duration of each clip. and then use this information as parameter while generating video clips. this process ensures the </a:t>
            </a:r>
            <a:r>
              <a:rPr lang="zh-CN">
                <a:solidFill>
                  <a:schemeClr val="dk1"/>
                </a:solidFill>
              </a:rPr>
              <a:t>audio</a:t>
            </a:r>
            <a:r>
              <a:rPr lang="zh-CN">
                <a:solidFill>
                  <a:schemeClr val="dk1"/>
                </a:solidFill>
              </a:rPr>
              <a:t> and visual are coherent in the final output video.</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in </a:t>
            </a:r>
            <a:r>
              <a:rPr lang="zh-CN">
                <a:solidFill>
                  <a:schemeClr val="dk1"/>
                </a:solidFill>
              </a:rPr>
              <a:t>general</a:t>
            </a:r>
            <a:r>
              <a:rPr lang="zh-CN">
                <a:solidFill>
                  <a:schemeClr val="dk1"/>
                </a:solidFill>
              </a:rPr>
              <a:t> this module works with the upstream modules to produces a coherent, multimodal video that is visually, audibly, and narratively aligned.</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8ddcde06a3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8ddcde06a3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To evaluate our system, we conducted both </a:t>
            </a:r>
            <a:r>
              <a:rPr b="1" lang="zh-CN">
                <a:solidFill>
                  <a:schemeClr val="dk1"/>
                </a:solidFill>
              </a:rPr>
              <a:t>automatic quantitative evaluation</a:t>
            </a:r>
            <a:r>
              <a:rPr lang="zh-CN">
                <a:solidFill>
                  <a:schemeClr val="dk1"/>
                </a:solidFill>
              </a:rPr>
              <a:t> and </a:t>
            </a:r>
            <a:r>
              <a:rPr b="1" lang="zh-CN">
                <a:solidFill>
                  <a:schemeClr val="dk1"/>
                </a:solidFill>
              </a:rPr>
              <a:t>human evaluation</a:t>
            </a:r>
            <a:r>
              <a:rPr lang="zh-CN">
                <a:solidFill>
                  <a:schemeClr val="dk1"/>
                </a:solidFill>
              </a:rPr>
              <a: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Using VBench, we measured </a:t>
            </a:r>
            <a:r>
              <a:rPr b="1" lang="zh-CN">
                <a:solidFill>
                  <a:schemeClr val="dk1"/>
                </a:solidFill>
              </a:rPr>
              <a:t>imaging quality, human identity, anatomy, and subject consistency</a:t>
            </a:r>
            <a:r>
              <a:rPr lang="zh-CN">
                <a:solidFill>
                  <a:schemeClr val="dk1"/>
                </a:solidFill>
              </a:rPr>
              <a:t>. Our system shows improvements of </a:t>
            </a:r>
            <a:r>
              <a:rPr b="1" lang="zh-CN">
                <a:solidFill>
                  <a:schemeClr val="dk1"/>
                </a:solidFill>
              </a:rPr>
              <a:t>5 to 18 percent over baselines</a:t>
            </a:r>
            <a:r>
              <a:rPr lang="zh-CN">
                <a:solidFill>
                  <a:schemeClr val="dk1"/>
                </a:solidFill>
              </a:rPr>
              <a:t> across these dimensions.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For </a:t>
            </a:r>
            <a:r>
              <a:rPr b="1" lang="zh-CN">
                <a:solidFill>
                  <a:schemeClr val="dk1"/>
                </a:solidFill>
              </a:rPr>
              <a:t>human evaluation</a:t>
            </a:r>
            <a:r>
              <a:rPr lang="zh-CN">
                <a:solidFill>
                  <a:schemeClr val="dk1"/>
                </a:solidFill>
              </a:rPr>
              <a:t>, two participants rated 17 videos in scale of 1 to 5 on </a:t>
            </a:r>
            <a:r>
              <a:rPr b="1" lang="zh-CN">
                <a:solidFill>
                  <a:schemeClr val="dk1"/>
                </a:solidFill>
              </a:rPr>
              <a:t>narrative coherence, cross-modal alignment, character consistency, and temporal synchronization</a:t>
            </a:r>
            <a:r>
              <a:rPr lang="zh-CN">
                <a:solidFill>
                  <a:schemeClr val="dk1"/>
                </a:solidFill>
              </a:rPr>
              <a:t>. Across all dimensions, our system was consistently preferred, particularly for cross-modal alignment and character consistency. </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Overall, these results show that our system effectively produces high-quality, coherent, and temporally aligned videos, outperforming baseline approaches without requiring any additional training.</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8ddcde06a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8ddcde06a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In conclusion, our system demonstrates that it’s possible to generate coherent, engaging videos from just a single sentence without any training or fine-tuning.</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our work features a </a:t>
            </a:r>
            <a:r>
              <a:rPr b="1" lang="zh-CN">
                <a:solidFill>
                  <a:schemeClr val="dk1"/>
                </a:solidFill>
              </a:rPr>
              <a:t>hierarchical multi-agent pipeline</a:t>
            </a:r>
            <a:r>
              <a:rPr lang="zh-CN">
                <a:solidFill>
                  <a:schemeClr val="dk1"/>
                </a:solidFill>
              </a:rPr>
              <a:t>, </a:t>
            </a:r>
            <a:r>
              <a:rPr b="1" lang="zh-CN">
                <a:solidFill>
                  <a:schemeClr val="dk1"/>
                </a:solidFill>
              </a:rPr>
              <a:t>stage-aware character grounding modul,</a:t>
            </a:r>
            <a:r>
              <a:rPr lang="zh-CN">
                <a:solidFill>
                  <a:schemeClr val="dk1"/>
                </a:solidFill>
              </a:rPr>
              <a:t> </a:t>
            </a:r>
            <a:r>
              <a:rPr b="1" lang="zh-CN">
                <a:solidFill>
                  <a:schemeClr val="dk1"/>
                </a:solidFill>
              </a:rPr>
              <a:t>cross-modal alignment</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zh-CN">
                <a:solidFill>
                  <a:schemeClr val="dk1"/>
                </a:solidFill>
              </a:rPr>
              <a:t>Evaluation results show clear improvements over baseline methods, both in objective metrics and human preference studies.</a:t>
            </a:r>
            <a:endParaRPr>
              <a:solidFill>
                <a:schemeClr val="dk1"/>
              </a:solidFill>
            </a:endParaRPr>
          </a:p>
          <a:p>
            <a:pPr indent="0" lvl="0" marL="0" rtl="0" algn="l">
              <a:lnSpc>
                <a:spcPct val="115000"/>
              </a:lnSpc>
              <a:spcBef>
                <a:spcPts val="1200"/>
              </a:spcBef>
              <a:spcAft>
                <a:spcPts val="1200"/>
              </a:spcAft>
              <a:buNone/>
            </a:pPr>
            <a:r>
              <a:rPr lang="zh-CN">
                <a:solidFill>
                  <a:schemeClr val="dk1"/>
                </a:solidFill>
              </a:rPr>
              <a:t>This framework opens up exciting applications in storytelling, education, marketing, and entertainment, and in the future, we aim to handle more complex narratives and integrate external context from web search for factual correctness check and richer contents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 Id="rId4" Type="http://schemas.openxmlformats.org/officeDocument/2006/relationships/image" Target="../media/image6.jpg"/><Relationship Id="rId5" Type="http://schemas.openxmlformats.org/officeDocument/2006/relationships/image" Target="../media/image5.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744575"/>
            <a:ext cx="8520600" cy="16524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zh-CN" sz="2800"/>
              <a:t>ACM MM LGM3A’25</a:t>
            </a:r>
            <a:endParaRPr/>
          </a:p>
        </p:txBody>
      </p:sp>
      <p:sp>
        <p:nvSpPr>
          <p:cNvPr id="55" name="Google Shape;55;p13"/>
          <p:cNvSpPr txBox="1"/>
          <p:nvPr>
            <p:ph idx="1" type="subTitle"/>
          </p:nvPr>
        </p:nvSpPr>
        <p:spPr>
          <a:xfrm>
            <a:off x="311700" y="2834125"/>
            <a:ext cx="8520600" cy="1142400"/>
          </a:xfrm>
          <a:prstGeom prst="rect">
            <a:avLst/>
          </a:prstGeom>
        </p:spPr>
        <p:txBody>
          <a:bodyPr anchorCtr="0" anchor="t" bIns="91425" lIns="91425" spcFirstLastPara="1" rIns="91425" wrap="square" tIns="91425">
            <a:normAutofit fontScale="70000"/>
          </a:bodyPr>
          <a:lstStyle/>
          <a:p>
            <a:pPr indent="0" lvl="0" marL="0" rtl="0" algn="l">
              <a:spcBef>
                <a:spcPts val="0"/>
              </a:spcBef>
              <a:spcAft>
                <a:spcPts val="0"/>
              </a:spcAft>
              <a:buNone/>
            </a:pPr>
            <a:r>
              <a:rPr lang="zh-CN">
                <a:solidFill>
                  <a:schemeClr val="dk1"/>
                </a:solidFill>
              </a:rPr>
              <a:t>Dynamic Storytelling with Multimodal Synchronized Video Generation</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Clr>
                <a:schemeClr val="dk1"/>
              </a:buClr>
              <a:buSzPct val="39285"/>
              <a:buFont typeface="Arial"/>
              <a:buNone/>
            </a:pPr>
            <a:r>
              <a:rPr lang="zh-CN">
                <a:solidFill>
                  <a:schemeClr val="dk1"/>
                </a:solidFill>
              </a:rPr>
              <a:t>Ye Zhiqiu</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178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Introduction</a:t>
            </a:r>
            <a:endParaRPr/>
          </a:p>
        </p:txBody>
      </p:sp>
      <p:sp>
        <p:nvSpPr>
          <p:cNvPr id="61" name="Google Shape;61;p14"/>
          <p:cNvSpPr txBox="1"/>
          <p:nvPr>
            <p:ph idx="1" type="body"/>
          </p:nvPr>
        </p:nvSpPr>
        <p:spPr>
          <a:xfrm>
            <a:off x="311700" y="939186"/>
            <a:ext cx="8520600" cy="3750900"/>
          </a:xfrm>
          <a:prstGeom prst="rect">
            <a:avLst/>
          </a:prstGeom>
        </p:spPr>
        <p:txBody>
          <a:bodyPr anchorCtr="0" anchor="t" bIns="91425" lIns="91425" spcFirstLastPara="1" rIns="91425" wrap="square" tIns="91425">
            <a:noAutofit/>
          </a:bodyPr>
          <a:lstStyle/>
          <a:p>
            <a:pPr indent="0" lvl="0" marL="0" rtl="0" algn="l">
              <a:lnSpc>
                <a:spcPct val="150000"/>
              </a:lnSpc>
              <a:spcBef>
                <a:spcPts val="1200"/>
              </a:spcBef>
              <a:spcAft>
                <a:spcPts val="0"/>
              </a:spcAft>
              <a:buNone/>
            </a:pPr>
            <a:r>
              <a:rPr b="1" lang="zh-CN" sz="1400">
                <a:solidFill>
                  <a:schemeClr val="dk1"/>
                </a:solidFill>
              </a:rPr>
              <a:t>Why it’s challenging</a:t>
            </a:r>
            <a:endParaRPr b="1"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zh-CN" sz="1400">
                <a:solidFill>
                  <a:schemeClr val="dk1"/>
                </a:solidFill>
              </a:rPr>
              <a:t>Users want </a:t>
            </a:r>
            <a:r>
              <a:rPr b="1" lang="zh-CN" sz="1400">
                <a:solidFill>
                  <a:schemeClr val="dk1"/>
                </a:solidFill>
              </a:rPr>
              <a:t>coherent, engaging videos</a:t>
            </a:r>
            <a:r>
              <a:rPr lang="zh-CN" sz="1400">
                <a:solidFill>
                  <a:schemeClr val="dk1"/>
                </a:solidFill>
              </a:rPr>
              <a:t> from concise input (e.g., one sentence).</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zh-CN" sz="1400">
                <a:solidFill>
                  <a:schemeClr val="dk1"/>
                </a:solidFill>
              </a:rPr>
              <a:t>Existing methods often:</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zh-CN">
                <a:solidFill>
                  <a:schemeClr val="dk1"/>
                </a:solidFill>
              </a:rPr>
              <a:t>Requires training  (expensive, hard to scale).</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zh-CN">
                <a:solidFill>
                  <a:schemeClr val="dk1"/>
                </a:solidFill>
              </a:rPr>
              <a:t>Lack </a:t>
            </a:r>
            <a:r>
              <a:rPr b="1" lang="zh-CN">
                <a:solidFill>
                  <a:schemeClr val="dk1"/>
                </a:solidFill>
              </a:rPr>
              <a:t>structured narrative across scenes</a:t>
            </a:r>
            <a:r>
              <a:rPr lang="zh-CN">
                <a:solidFill>
                  <a:schemeClr val="dk1"/>
                </a:solidFill>
              </a:rPr>
              <a:t>.</a:t>
            </a:r>
            <a:endParaRPr sz="1400">
              <a:solidFill>
                <a:schemeClr val="dk1"/>
              </a:solidFill>
            </a:endParaRPr>
          </a:p>
          <a:p>
            <a:pPr indent="0" lvl="0" marL="0" rtl="0" algn="l">
              <a:lnSpc>
                <a:spcPct val="150000"/>
              </a:lnSpc>
              <a:spcBef>
                <a:spcPts val="1200"/>
              </a:spcBef>
              <a:spcAft>
                <a:spcPts val="0"/>
              </a:spcAft>
              <a:buClr>
                <a:schemeClr val="dk1"/>
              </a:buClr>
              <a:buSzPts val="1100"/>
              <a:buFont typeface="Arial"/>
              <a:buNone/>
            </a:pPr>
            <a:r>
              <a:rPr b="1" lang="zh-CN" sz="1400">
                <a:solidFill>
                  <a:schemeClr val="dk1"/>
                </a:solidFill>
              </a:rPr>
              <a:t>Goal:</a:t>
            </a:r>
            <a:endParaRPr b="1"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zh-CN" sz="1400">
                <a:solidFill>
                  <a:schemeClr val="dk1"/>
                </a:solidFill>
              </a:rPr>
              <a:t>Turn a </a:t>
            </a:r>
            <a:r>
              <a:rPr b="1" lang="zh-CN" sz="1400">
                <a:solidFill>
                  <a:schemeClr val="dk1"/>
                </a:solidFill>
              </a:rPr>
              <a:t>one-sentence input</a:t>
            </a:r>
            <a:r>
              <a:rPr lang="zh-CN" sz="1400">
                <a:solidFill>
                  <a:schemeClr val="dk1"/>
                </a:solidFill>
              </a:rPr>
              <a:t> into a </a:t>
            </a:r>
            <a:r>
              <a:rPr b="1" lang="zh-CN" sz="1400">
                <a:solidFill>
                  <a:schemeClr val="dk1"/>
                </a:solidFill>
              </a:rPr>
              <a:t>full, coherent, multimodal video</a:t>
            </a:r>
            <a:r>
              <a:rPr lang="zh-CN" sz="1400">
                <a:solidFill>
                  <a:schemeClr val="dk1"/>
                </a:solidFill>
              </a:rPr>
              <a:t> (text + image + audio).</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zh-CN" sz="1400">
                <a:solidFill>
                  <a:schemeClr val="dk1"/>
                </a:solidFill>
              </a:rPr>
              <a:t>Key features:</a:t>
            </a:r>
            <a:endParaRPr sz="1400">
              <a:solidFill>
                <a:schemeClr val="dk1"/>
              </a:solidFill>
            </a:endParaRPr>
          </a:p>
          <a:p>
            <a:pPr indent="-317500" lvl="1" marL="914400" rtl="0" algn="l">
              <a:lnSpc>
                <a:spcPct val="150000"/>
              </a:lnSpc>
              <a:spcBef>
                <a:spcPts val="0"/>
              </a:spcBef>
              <a:spcAft>
                <a:spcPts val="0"/>
              </a:spcAft>
              <a:buClr>
                <a:schemeClr val="dk1"/>
              </a:buClr>
              <a:buSzPts val="1400"/>
              <a:buAutoNum type="alphaLcPeriod"/>
            </a:pPr>
            <a:r>
              <a:rPr b="1" lang="zh-CN">
                <a:solidFill>
                  <a:schemeClr val="dk1"/>
                </a:solidFill>
              </a:rPr>
              <a:t>Training-free hierarchical multi-agent pipeline</a:t>
            </a:r>
            <a:r>
              <a:rPr lang="zh-CN">
                <a:solidFill>
                  <a:schemeClr val="dk1"/>
                </a:solidFill>
              </a:rPr>
              <a:t> for story &amp; character generation.</a:t>
            </a:r>
            <a:endParaRPr>
              <a:solidFill>
                <a:schemeClr val="dk1"/>
              </a:solidFill>
            </a:endParaRPr>
          </a:p>
          <a:p>
            <a:pPr indent="-317500" lvl="1" marL="914400" rtl="0" algn="l">
              <a:lnSpc>
                <a:spcPct val="150000"/>
              </a:lnSpc>
              <a:spcBef>
                <a:spcPts val="0"/>
              </a:spcBef>
              <a:spcAft>
                <a:spcPts val="0"/>
              </a:spcAft>
              <a:buClr>
                <a:schemeClr val="dk1"/>
              </a:buClr>
              <a:buSzPts val="1400"/>
              <a:buAutoNum type="alphaLcPeriod"/>
            </a:pPr>
            <a:r>
              <a:rPr b="1" lang="zh-CN">
                <a:solidFill>
                  <a:schemeClr val="dk1"/>
                </a:solidFill>
              </a:rPr>
              <a:t>Cross-modal alignment</a:t>
            </a:r>
            <a:r>
              <a:rPr lang="zh-CN">
                <a:solidFill>
                  <a:schemeClr val="dk1"/>
                </a:solidFill>
              </a:rPr>
              <a:t> for text, visual, and audio coherence.</a:t>
            </a:r>
            <a:endParaRPr>
              <a:solidFill>
                <a:schemeClr val="dk1"/>
              </a:solidFill>
            </a:endParaRPr>
          </a:p>
          <a:p>
            <a:pPr indent="-317500" lvl="1" marL="914400" rtl="0" algn="l">
              <a:lnSpc>
                <a:spcPct val="150000"/>
              </a:lnSpc>
              <a:spcBef>
                <a:spcPts val="0"/>
              </a:spcBef>
              <a:spcAft>
                <a:spcPts val="0"/>
              </a:spcAft>
              <a:buClr>
                <a:schemeClr val="dk1"/>
              </a:buClr>
              <a:buSzPts val="1400"/>
              <a:buAutoNum type="alphaLcPeriod"/>
            </a:pPr>
            <a:r>
              <a:rPr b="1" lang="zh-CN">
                <a:solidFill>
                  <a:schemeClr val="dk1"/>
                </a:solidFill>
              </a:rPr>
              <a:t>Stage-aware character grounding</a:t>
            </a:r>
            <a:r>
              <a:rPr lang="zh-CN">
                <a:solidFill>
                  <a:schemeClr val="dk1"/>
                </a:solidFill>
              </a:rPr>
              <a:t> for consistent identity and appearance.</a:t>
            </a:r>
            <a:endParaRPr sz="1400">
              <a:solidFill>
                <a:schemeClr val="dk1"/>
              </a:solidFill>
            </a:endParaRPr>
          </a:p>
          <a:p>
            <a:pPr indent="0" lvl="0" marL="0" rtl="0" algn="l">
              <a:lnSpc>
                <a:spcPct val="150000"/>
              </a:lnSpc>
              <a:spcBef>
                <a:spcPts val="1200"/>
              </a:spcBef>
              <a:spcAft>
                <a:spcPts val="1200"/>
              </a:spcAft>
              <a:buNone/>
            </a:pPr>
            <a:r>
              <a:t/>
            </a:r>
            <a:endParaRPr sz="140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1929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System Overview</a:t>
            </a:r>
            <a:endParaRPr/>
          </a:p>
        </p:txBody>
      </p:sp>
      <p:sp>
        <p:nvSpPr>
          <p:cNvPr id="67" name="Google Shape;67;p15"/>
          <p:cNvSpPr txBox="1"/>
          <p:nvPr>
            <p:ph idx="1" type="body"/>
          </p:nvPr>
        </p:nvSpPr>
        <p:spPr>
          <a:xfrm>
            <a:off x="311700" y="765600"/>
            <a:ext cx="8520600" cy="41910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Clr>
                <a:schemeClr val="dk1"/>
              </a:buClr>
              <a:buSzPts val="1100"/>
              <a:buFont typeface="Arial"/>
              <a:buNone/>
            </a:pPr>
            <a:r>
              <a:rPr b="1" lang="zh-CN" sz="1400">
                <a:solidFill>
                  <a:schemeClr val="dk1"/>
                </a:solidFill>
              </a:rPr>
              <a:t>Overall Input:</a:t>
            </a:r>
            <a:r>
              <a:rPr lang="zh-CN" sz="1400">
                <a:solidFill>
                  <a:schemeClr val="dk1"/>
                </a:solidFill>
              </a:rPr>
              <a:t> Single-sentence user request. → </a:t>
            </a:r>
            <a:r>
              <a:rPr b="1" lang="zh-CN" sz="1400">
                <a:solidFill>
                  <a:schemeClr val="dk1"/>
                </a:solidFill>
              </a:rPr>
              <a:t>Overall output:</a:t>
            </a:r>
            <a:r>
              <a:rPr lang="zh-CN" sz="1400">
                <a:solidFill>
                  <a:schemeClr val="dk1"/>
                </a:solidFill>
              </a:rPr>
              <a:t> Video with </a:t>
            </a:r>
            <a:r>
              <a:rPr lang="zh-CN" sz="1400">
                <a:solidFill>
                  <a:schemeClr val="dk1"/>
                </a:solidFill>
              </a:rPr>
              <a:t>narrative</a:t>
            </a:r>
            <a:r>
              <a:rPr lang="zh-CN" sz="1400">
                <a:solidFill>
                  <a:schemeClr val="dk1"/>
                </a:solidFill>
              </a:rPr>
              <a:t> and audios.</a:t>
            </a:r>
            <a:endParaRPr/>
          </a:p>
        </p:txBody>
      </p:sp>
      <p:pic>
        <p:nvPicPr>
          <p:cNvPr id="68" name="Google Shape;68;p15" title="Diagram-paper-architect.jpg"/>
          <p:cNvPicPr preferRelativeResize="0"/>
          <p:nvPr/>
        </p:nvPicPr>
        <p:blipFill>
          <a:blip r:embed="rId3">
            <a:alphaModFix/>
          </a:blip>
          <a:stretch>
            <a:fillRect/>
          </a:stretch>
        </p:blipFill>
        <p:spPr>
          <a:xfrm>
            <a:off x="2563050" y="1373598"/>
            <a:ext cx="6479381" cy="3416400"/>
          </a:xfrm>
          <a:prstGeom prst="rect">
            <a:avLst/>
          </a:prstGeom>
          <a:noFill/>
          <a:ln>
            <a:noFill/>
          </a:ln>
        </p:spPr>
      </p:pic>
      <p:sp>
        <p:nvSpPr>
          <p:cNvPr id="69" name="Google Shape;69;p15"/>
          <p:cNvSpPr txBox="1"/>
          <p:nvPr/>
        </p:nvSpPr>
        <p:spPr>
          <a:xfrm>
            <a:off x="311700" y="1690225"/>
            <a:ext cx="2329500" cy="2288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zh-CN">
                <a:solidFill>
                  <a:schemeClr val="dk1"/>
                </a:solidFill>
              </a:rPr>
              <a:t>4</a:t>
            </a:r>
            <a:r>
              <a:rPr b="1" lang="zh-CN">
                <a:solidFill>
                  <a:schemeClr val="dk1"/>
                </a:solidFill>
              </a:rPr>
              <a:t> modules:</a:t>
            </a:r>
            <a:endParaRPr b="1">
              <a:solidFill>
                <a:schemeClr val="dk1"/>
              </a:solidFill>
            </a:endParaRPr>
          </a:p>
          <a:p>
            <a:pPr indent="-317500" lvl="0" marL="457200" rtl="0" algn="l">
              <a:lnSpc>
                <a:spcPct val="115000"/>
              </a:lnSpc>
              <a:spcBef>
                <a:spcPts val="1200"/>
              </a:spcBef>
              <a:spcAft>
                <a:spcPts val="0"/>
              </a:spcAft>
              <a:buClr>
                <a:schemeClr val="dk1"/>
              </a:buClr>
              <a:buSzPts val="1400"/>
              <a:buChar char="●"/>
            </a:pPr>
            <a:r>
              <a:rPr lang="zh-CN">
                <a:solidFill>
                  <a:schemeClr val="dk1"/>
                </a:solidFill>
              </a:rPr>
              <a:t>Narrative Expansion</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zh-CN">
                <a:solidFill>
                  <a:schemeClr val="dk1"/>
                </a:solidFill>
              </a:rPr>
              <a:t>Character Grounding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zh-CN">
                <a:solidFill>
                  <a:schemeClr val="dk1"/>
                </a:solidFill>
              </a:rPr>
              <a:t>Hierarchical Script Planning</a:t>
            </a:r>
            <a:endParaRPr>
              <a:solidFill>
                <a:schemeClr val="dk1"/>
              </a:solidFill>
            </a:endParaRPr>
          </a:p>
          <a:p>
            <a:pPr indent="-317500" lvl="0" marL="457200" rtl="0" algn="l">
              <a:lnSpc>
                <a:spcPct val="115000"/>
              </a:lnSpc>
              <a:spcBef>
                <a:spcPts val="0"/>
              </a:spcBef>
              <a:spcAft>
                <a:spcPts val="0"/>
              </a:spcAft>
              <a:buClr>
                <a:schemeClr val="dk1"/>
              </a:buClr>
              <a:buSzPts val="1400"/>
              <a:buChar char="●"/>
            </a:pPr>
            <a:r>
              <a:rPr lang="zh-CN">
                <a:solidFill>
                  <a:schemeClr val="dk1"/>
                </a:solidFill>
              </a:rPr>
              <a:t>Refinement &amp; Multimodal Generation</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noFill/>
      </p:bgPr>
    </p:bg>
    <p:spTree>
      <p:nvGrpSpPr>
        <p:cNvPr id="73" name="Shape 73"/>
        <p:cNvGrpSpPr/>
        <p:nvPr/>
      </p:nvGrpSpPr>
      <p:grpSpPr>
        <a:xfrm>
          <a:off x="0" y="0"/>
          <a:ext cx="0" cy="0"/>
          <a:chOff x="0" y="0"/>
          <a:chExt cx="0" cy="0"/>
        </a:xfrm>
      </p:grpSpPr>
      <p:sp>
        <p:nvSpPr>
          <p:cNvPr id="74" name="Google Shape;74;p16"/>
          <p:cNvSpPr txBox="1"/>
          <p:nvPr>
            <p:ph type="title"/>
          </p:nvPr>
        </p:nvSpPr>
        <p:spPr>
          <a:xfrm>
            <a:off x="311700" y="276950"/>
            <a:ext cx="8520600" cy="572700"/>
          </a:xfrm>
          <a:prstGeom prst="rect">
            <a:avLst/>
          </a:prstGeom>
        </p:spPr>
        <p:txBody>
          <a:bodyPr anchorCtr="0" anchor="t" bIns="91425" lIns="91425" spcFirstLastPara="1" rIns="91425" wrap="square" tIns="91425">
            <a:normAutofit fontScale="90000"/>
          </a:bodyPr>
          <a:lstStyle/>
          <a:p>
            <a:pPr indent="0" lvl="0" marL="0" marR="0" rtl="0" algn="l">
              <a:lnSpc>
                <a:spcPct val="100000"/>
              </a:lnSpc>
              <a:spcBef>
                <a:spcPts val="0"/>
              </a:spcBef>
              <a:spcAft>
                <a:spcPts val="0"/>
              </a:spcAft>
              <a:buNone/>
            </a:pPr>
            <a:r>
              <a:rPr lang="zh-CN"/>
              <a:t>Character Grounding -</a:t>
            </a:r>
            <a:r>
              <a:rPr lang="zh-CN" sz="2000"/>
              <a:t> Maintains </a:t>
            </a:r>
            <a:r>
              <a:rPr b="1" lang="zh-CN" sz="2000"/>
              <a:t>consistent identity</a:t>
            </a:r>
            <a:r>
              <a:rPr lang="zh-CN" sz="2000"/>
              <a:t> of characters</a:t>
            </a:r>
            <a:endParaRPr sz="2000"/>
          </a:p>
        </p:txBody>
      </p:sp>
      <p:sp>
        <p:nvSpPr>
          <p:cNvPr id="75" name="Google Shape;75;p16"/>
          <p:cNvSpPr txBox="1"/>
          <p:nvPr>
            <p:ph idx="1" type="body"/>
          </p:nvPr>
        </p:nvSpPr>
        <p:spPr>
          <a:xfrm>
            <a:off x="311700" y="863550"/>
            <a:ext cx="8520600" cy="28719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zh-CN" sz="1400">
                <a:solidFill>
                  <a:schemeClr val="dk1"/>
                </a:solidFill>
              </a:rPr>
              <a:t>Key steps:</a:t>
            </a:r>
            <a:endParaRPr b="1" sz="1400">
              <a:solidFill>
                <a:schemeClr val="dk1"/>
              </a:solidFill>
            </a:endParaRPr>
          </a:p>
          <a:p>
            <a:pPr indent="-317500" lvl="0" marL="457200" rtl="0" algn="l">
              <a:lnSpc>
                <a:spcPct val="100000"/>
              </a:lnSpc>
              <a:spcBef>
                <a:spcPts val="1200"/>
              </a:spcBef>
              <a:spcAft>
                <a:spcPts val="0"/>
              </a:spcAft>
              <a:buClr>
                <a:schemeClr val="dk1"/>
              </a:buClr>
              <a:buSzPts val="1400"/>
              <a:buChar char="●"/>
            </a:pPr>
            <a:r>
              <a:rPr lang="zh-CN" sz="1400">
                <a:solidFill>
                  <a:schemeClr val="dk1"/>
                </a:solidFill>
              </a:rPr>
              <a:t>Stage-Aware Character Extraction</a:t>
            </a:r>
            <a:endParaRPr sz="1400">
              <a:solidFill>
                <a:schemeClr val="dk1"/>
              </a:solidFill>
            </a:endParaRPr>
          </a:p>
          <a:p>
            <a:pPr indent="457200" lvl="0" marL="0" rtl="0" algn="l">
              <a:lnSpc>
                <a:spcPct val="100000"/>
              </a:lnSpc>
              <a:spcBef>
                <a:spcPts val="1200"/>
              </a:spcBef>
              <a:spcAft>
                <a:spcPts val="0"/>
              </a:spcAft>
              <a:buNone/>
            </a:pPr>
            <a:r>
              <a:rPr lang="zh-CN" sz="1400">
                <a:solidFill>
                  <a:schemeClr val="dk1"/>
                </a:solidFill>
              </a:rPr>
              <a:t>Identify the key characters and r</a:t>
            </a:r>
            <a:r>
              <a:rPr lang="zh-CN" sz="1400">
                <a:solidFill>
                  <a:schemeClr val="dk1"/>
                </a:solidFill>
              </a:rPr>
              <a:t>ecognizes </a:t>
            </a:r>
            <a:r>
              <a:rPr b="1" lang="zh-CN" sz="1400">
                <a:solidFill>
                  <a:schemeClr val="dk1"/>
                </a:solidFill>
              </a:rPr>
              <a:t>life stages or major transitions</a:t>
            </a:r>
            <a:r>
              <a:rPr lang="zh-CN" sz="1400">
                <a:solidFill>
                  <a:schemeClr val="dk1"/>
                </a:solidFill>
              </a:rPr>
              <a:t> (e.g., aging, events in storyline).</a:t>
            </a:r>
            <a:endParaRPr sz="1400">
              <a:solidFill>
                <a:schemeClr val="dk1"/>
              </a:solidFill>
            </a:endParaRPr>
          </a:p>
          <a:p>
            <a:pPr indent="-317500" lvl="0" marL="457200" rtl="0" algn="l">
              <a:lnSpc>
                <a:spcPct val="100000"/>
              </a:lnSpc>
              <a:spcBef>
                <a:spcPts val="1200"/>
              </a:spcBef>
              <a:spcAft>
                <a:spcPts val="0"/>
              </a:spcAft>
              <a:buClr>
                <a:schemeClr val="dk1"/>
              </a:buClr>
              <a:buSzPts val="1400"/>
              <a:buChar char="●"/>
            </a:pPr>
            <a:r>
              <a:rPr lang="zh-CN" sz="1400">
                <a:solidFill>
                  <a:schemeClr val="dk1"/>
                </a:solidFill>
              </a:rPr>
              <a:t>Visual Reference Generation</a:t>
            </a:r>
            <a:endParaRPr sz="1400">
              <a:solidFill>
                <a:schemeClr val="dk1"/>
              </a:solidFill>
            </a:endParaRPr>
          </a:p>
          <a:p>
            <a:pPr indent="0" lvl="0" marL="457200" rtl="0" algn="l">
              <a:lnSpc>
                <a:spcPct val="100000"/>
              </a:lnSpc>
              <a:spcBef>
                <a:spcPts val="1200"/>
              </a:spcBef>
              <a:spcAft>
                <a:spcPts val="1200"/>
              </a:spcAft>
              <a:buNone/>
            </a:pPr>
            <a:r>
              <a:t/>
            </a:r>
            <a:endParaRPr sz="1400"/>
          </a:p>
        </p:txBody>
      </p:sp>
      <p:pic>
        <p:nvPicPr>
          <p:cNvPr id="76" name="Google Shape;76;p16"/>
          <p:cNvPicPr preferRelativeResize="0"/>
          <p:nvPr/>
        </p:nvPicPr>
        <p:blipFill>
          <a:blip r:embed="rId3">
            <a:alphaModFix/>
          </a:blip>
          <a:stretch>
            <a:fillRect/>
          </a:stretch>
        </p:blipFill>
        <p:spPr>
          <a:xfrm>
            <a:off x="1168388" y="2969550"/>
            <a:ext cx="6807225" cy="2173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Script &amp; Scene Planning - </a:t>
            </a:r>
            <a:r>
              <a:rPr lang="zh-CN" sz="2000"/>
              <a:t>Breakdown narrative for smooth generation</a:t>
            </a:r>
            <a:endParaRPr sz="2000"/>
          </a:p>
        </p:txBody>
      </p:sp>
      <p:sp>
        <p:nvSpPr>
          <p:cNvPr id="82" name="Google Shape;82;p17"/>
          <p:cNvSpPr txBox="1"/>
          <p:nvPr>
            <p:ph idx="1" type="body"/>
          </p:nvPr>
        </p:nvSpPr>
        <p:spPr>
          <a:xfrm>
            <a:off x="311700" y="938250"/>
            <a:ext cx="4662600" cy="28719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zh-CN" sz="1400">
                <a:solidFill>
                  <a:schemeClr val="dk1"/>
                </a:solidFill>
              </a:rPr>
              <a:t>Key steps:</a:t>
            </a:r>
            <a:endParaRPr b="1" sz="1400">
              <a:solidFill>
                <a:schemeClr val="dk1"/>
              </a:solidFill>
            </a:endParaRPr>
          </a:p>
          <a:p>
            <a:pPr indent="-317500" lvl="0" marL="457200" rtl="0" algn="l">
              <a:spcBef>
                <a:spcPts val="400"/>
              </a:spcBef>
              <a:spcAft>
                <a:spcPts val="0"/>
              </a:spcAft>
              <a:buClr>
                <a:schemeClr val="dk1"/>
              </a:buClr>
              <a:buSzPts val="1400"/>
              <a:buChar char="●"/>
            </a:pPr>
            <a:r>
              <a:rPr lang="zh-CN" sz="1400">
                <a:solidFill>
                  <a:schemeClr val="dk1"/>
                </a:solidFill>
              </a:rPr>
              <a:t>Hierarchical decomposition: </a:t>
            </a:r>
            <a:r>
              <a:rPr b="1" lang="zh-CN" sz="1400">
                <a:solidFill>
                  <a:schemeClr val="dk1"/>
                </a:solidFill>
              </a:rPr>
              <a:t>Subscripts → Scenes → Shots</a:t>
            </a:r>
            <a:endParaRPr sz="1400">
              <a:solidFill>
                <a:schemeClr val="dk1"/>
              </a:solidFill>
            </a:endParaRPr>
          </a:p>
          <a:p>
            <a:pPr indent="-317500" lvl="0" marL="457200" rtl="0" algn="l">
              <a:spcBef>
                <a:spcPts val="0"/>
              </a:spcBef>
              <a:spcAft>
                <a:spcPts val="0"/>
              </a:spcAft>
              <a:buClr>
                <a:schemeClr val="dk1"/>
              </a:buClr>
              <a:buSzPts val="1400"/>
              <a:buChar char="●"/>
            </a:pPr>
            <a:r>
              <a:rPr lang="zh-CN" sz="1400">
                <a:solidFill>
                  <a:schemeClr val="dk1"/>
                </a:solidFill>
              </a:rPr>
              <a:t>Subscript Level</a:t>
            </a:r>
            <a:endParaRPr sz="1400">
              <a:solidFill>
                <a:schemeClr val="dk1"/>
              </a:solidFill>
            </a:endParaRPr>
          </a:p>
          <a:p>
            <a:pPr indent="-317500" lvl="1" marL="914400" rtl="0" algn="l">
              <a:spcBef>
                <a:spcPts val="0"/>
              </a:spcBef>
              <a:spcAft>
                <a:spcPts val="0"/>
              </a:spcAft>
              <a:buClr>
                <a:schemeClr val="dk1"/>
              </a:buClr>
              <a:buSzPts val="1400"/>
              <a:buChar char="○"/>
            </a:pPr>
            <a:r>
              <a:rPr lang="zh-CN">
                <a:solidFill>
                  <a:schemeClr val="dk1"/>
                </a:solidFill>
              </a:rPr>
              <a:t>Base on </a:t>
            </a:r>
            <a:r>
              <a:rPr b="1" lang="zh-CN">
                <a:solidFill>
                  <a:schemeClr val="dk1"/>
                </a:solidFill>
              </a:rPr>
              <a:t>major events or story arcs</a:t>
            </a:r>
            <a:r>
              <a:rPr lang="zh-CN">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zh-CN" sz="1400">
                <a:solidFill>
                  <a:schemeClr val="dk1"/>
                </a:solidFill>
              </a:rPr>
              <a:t>Provides a high-level roadmap for the story.</a:t>
            </a:r>
            <a:endParaRPr sz="1400">
              <a:solidFill>
                <a:schemeClr val="dk1"/>
              </a:solidFill>
            </a:endParaRPr>
          </a:p>
          <a:p>
            <a:pPr indent="-317500" lvl="0" marL="457200" rtl="0" algn="l">
              <a:spcBef>
                <a:spcPts val="0"/>
              </a:spcBef>
              <a:spcAft>
                <a:spcPts val="0"/>
              </a:spcAft>
              <a:buClr>
                <a:schemeClr val="dk1"/>
              </a:buClr>
              <a:buSzPts val="1400"/>
              <a:buChar char="●"/>
            </a:pPr>
            <a:r>
              <a:rPr lang="zh-CN" sz="1400">
                <a:solidFill>
                  <a:schemeClr val="dk1"/>
                </a:solidFill>
              </a:rPr>
              <a:t>Scene Level</a:t>
            </a:r>
            <a:endParaRPr b="1" sz="1400">
              <a:solidFill>
                <a:schemeClr val="dk1"/>
              </a:solidFill>
            </a:endParaRPr>
          </a:p>
          <a:p>
            <a:pPr indent="-317500" lvl="1" marL="914400" rtl="0" algn="l">
              <a:spcBef>
                <a:spcPts val="0"/>
              </a:spcBef>
              <a:spcAft>
                <a:spcPts val="0"/>
              </a:spcAft>
              <a:buClr>
                <a:schemeClr val="dk1"/>
              </a:buClr>
              <a:buSzPts val="1400"/>
              <a:buChar char="○"/>
            </a:pPr>
            <a:r>
              <a:rPr lang="zh-CN">
                <a:solidFill>
                  <a:schemeClr val="dk1"/>
                </a:solidFill>
              </a:rPr>
              <a:t>Base on </a:t>
            </a:r>
            <a:r>
              <a:rPr b="1" lang="zh-CN" sz="1400">
                <a:solidFill>
                  <a:schemeClr val="dk1"/>
                </a:solidFill>
              </a:rPr>
              <a:t>emotional tone</a:t>
            </a:r>
            <a:r>
              <a:rPr lang="zh-CN" sz="1400">
                <a:solidFill>
                  <a:schemeClr val="dk1"/>
                </a:solidFill>
              </a:rPr>
              <a:t> and </a:t>
            </a:r>
            <a:r>
              <a:rPr b="1" lang="zh-CN" sz="1400">
                <a:solidFill>
                  <a:schemeClr val="dk1"/>
                </a:solidFill>
              </a:rPr>
              <a:t>temporal setting</a:t>
            </a:r>
            <a:r>
              <a:rPr lang="zh-CN" sz="1400">
                <a:solidFill>
                  <a:schemeClr val="dk1"/>
                </a:solidFill>
              </a:rPr>
              <a:t>.</a:t>
            </a:r>
            <a:endParaRPr>
              <a:solidFill>
                <a:schemeClr val="dk1"/>
              </a:solidFill>
            </a:endParaRPr>
          </a:p>
          <a:p>
            <a:pPr indent="-317500" lvl="1" marL="914400" rtl="0" algn="l">
              <a:spcBef>
                <a:spcPts val="0"/>
              </a:spcBef>
              <a:spcAft>
                <a:spcPts val="0"/>
              </a:spcAft>
              <a:buClr>
                <a:schemeClr val="dk1"/>
              </a:buClr>
              <a:buSzPts val="1400"/>
              <a:buChar char="○"/>
            </a:pPr>
            <a:r>
              <a:rPr lang="zh-CN" sz="1400">
                <a:solidFill>
                  <a:schemeClr val="dk1"/>
                </a:solidFill>
              </a:rPr>
              <a:t>Examples: morning vs evening, indoor vs outdoor.</a:t>
            </a:r>
            <a:endParaRPr sz="1400">
              <a:solidFill>
                <a:schemeClr val="dk1"/>
              </a:solidFill>
            </a:endParaRPr>
          </a:p>
          <a:p>
            <a:pPr indent="-317500" lvl="0" marL="457200" rtl="0" algn="l">
              <a:spcBef>
                <a:spcPts val="0"/>
              </a:spcBef>
              <a:spcAft>
                <a:spcPts val="0"/>
              </a:spcAft>
              <a:buClr>
                <a:schemeClr val="dk1"/>
              </a:buClr>
              <a:buSzPts val="1400"/>
              <a:buChar char="●"/>
            </a:pPr>
            <a:r>
              <a:rPr lang="zh-CN" sz="1400">
                <a:solidFill>
                  <a:schemeClr val="dk1"/>
                </a:solidFill>
              </a:rPr>
              <a:t>Shot Level</a:t>
            </a:r>
            <a:endParaRPr sz="1400">
              <a:solidFill>
                <a:schemeClr val="dk1"/>
              </a:solidFill>
            </a:endParaRPr>
          </a:p>
          <a:p>
            <a:pPr indent="-317500" lvl="1" marL="914400" rtl="0" algn="l">
              <a:spcBef>
                <a:spcPts val="0"/>
              </a:spcBef>
              <a:spcAft>
                <a:spcPts val="0"/>
              </a:spcAft>
              <a:buClr>
                <a:schemeClr val="dk1"/>
              </a:buClr>
              <a:buSzPts val="1400"/>
              <a:buChar char="○"/>
            </a:pPr>
            <a:r>
              <a:rPr lang="zh-CN">
                <a:solidFill>
                  <a:schemeClr val="dk1"/>
                </a:solidFill>
              </a:rPr>
              <a:t>Provide details like: Characters involved; time, location tags; Visual description</a:t>
            </a:r>
            <a:endParaRPr>
              <a:solidFill>
                <a:schemeClr val="dk1"/>
              </a:solidFill>
            </a:endParaRPr>
          </a:p>
          <a:p>
            <a:pPr indent="-298450" lvl="1" marL="914400" rtl="0" algn="l">
              <a:spcBef>
                <a:spcPts val="0"/>
              </a:spcBef>
              <a:spcAft>
                <a:spcPts val="0"/>
              </a:spcAft>
              <a:buClr>
                <a:schemeClr val="dk1"/>
              </a:buClr>
              <a:buSzPts val="1100"/>
              <a:buChar char="○"/>
            </a:pPr>
            <a:r>
              <a:rPr b="1" lang="zh-CN">
                <a:solidFill>
                  <a:schemeClr val="dk1"/>
                </a:solidFill>
              </a:rPr>
              <a:t>Number of shots is adaptively estimated based on narrative length.</a:t>
            </a:r>
            <a:endParaRPr b="1"/>
          </a:p>
          <a:p>
            <a:pPr indent="0" lvl="0" marL="457200" rtl="0" algn="l">
              <a:lnSpc>
                <a:spcPct val="100000"/>
              </a:lnSpc>
              <a:spcBef>
                <a:spcPts val="1200"/>
              </a:spcBef>
              <a:spcAft>
                <a:spcPts val="1200"/>
              </a:spcAft>
              <a:buNone/>
            </a:pPr>
            <a:r>
              <a:t/>
            </a:r>
            <a:endParaRPr sz="1400"/>
          </a:p>
        </p:txBody>
      </p:sp>
      <p:sp>
        <p:nvSpPr>
          <p:cNvPr id="83" name="Google Shape;83;p17"/>
          <p:cNvSpPr txBox="1"/>
          <p:nvPr/>
        </p:nvSpPr>
        <p:spPr>
          <a:xfrm>
            <a:off x="5565575" y="1762950"/>
            <a:ext cx="3000000" cy="354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100">
              <a:solidFill>
                <a:schemeClr val="dk1"/>
              </a:solidFill>
            </a:endParaRPr>
          </a:p>
        </p:txBody>
      </p:sp>
      <p:sp>
        <p:nvSpPr>
          <p:cNvPr id="84" name="Google Shape;84;p17"/>
          <p:cNvSpPr/>
          <p:nvPr/>
        </p:nvSpPr>
        <p:spPr>
          <a:xfrm>
            <a:off x="5492425" y="1636300"/>
            <a:ext cx="2887500" cy="31401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1100">
                <a:solidFill>
                  <a:schemeClr val="dk1"/>
                </a:solidFill>
              </a:rPr>
              <a:t>Shot example</a:t>
            </a:r>
            <a:endParaRPr b="1" sz="1100">
              <a:solidFill>
                <a:schemeClr val="dk1"/>
              </a:solidFill>
            </a:endParaRPr>
          </a:p>
          <a:p>
            <a:pPr indent="0" lvl="0" marL="0" rtl="0" algn="l">
              <a:spcBef>
                <a:spcPts val="0"/>
              </a:spcBef>
              <a:spcAft>
                <a:spcPts val="0"/>
              </a:spcAft>
              <a:buClr>
                <a:schemeClr val="dk1"/>
              </a:buClr>
              <a:buSzPts val="1100"/>
              <a:buFont typeface="Arial"/>
              <a:buNone/>
            </a:pPr>
            <a:r>
              <a:t/>
            </a:r>
            <a:endParaRPr b="1" sz="1100">
              <a:solidFill>
                <a:schemeClr val="dk1"/>
              </a:solidFill>
            </a:endParaRPr>
          </a:p>
          <a:p>
            <a:pPr indent="0" lvl="0" marL="0" rtl="0" algn="l">
              <a:spcBef>
                <a:spcPts val="0"/>
              </a:spcBef>
              <a:spcAft>
                <a:spcPts val="0"/>
              </a:spcAft>
              <a:buClr>
                <a:schemeClr val="dk1"/>
              </a:buClr>
              <a:buSzPts val="1100"/>
              <a:buFont typeface="Arial"/>
              <a:buNone/>
            </a:pPr>
            <a:r>
              <a:rPr b="1" lang="zh-CN" sz="1100">
                <a:solidFill>
                  <a:schemeClr val="dk1"/>
                </a:solidFill>
              </a:rPr>
              <a:t>Character:</a:t>
            </a:r>
            <a:r>
              <a:rPr lang="zh-CN" sz="1100">
                <a:solidFill>
                  <a:schemeClr val="dk1"/>
                </a:solidFill>
              </a:rPr>
              <a:t> Marie Curie (lab work period)</a:t>
            </a:r>
            <a:br>
              <a:rPr lang="zh-CN" sz="1100">
                <a:solidFill>
                  <a:schemeClr val="dk1"/>
                </a:solidFill>
              </a:rPr>
            </a:br>
            <a:endParaRPr sz="1100">
              <a:solidFill>
                <a:schemeClr val="dk1"/>
              </a:solidFill>
            </a:endParaRPr>
          </a:p>
          <a:p>
            <a:pPr indent="0" lvl="0" marL="0" rtl="0" algn="l">
              <a:spcBef>
                <a:spcPts val="0"/>
              </a:spcBef>
              <a:spcAft>
                <a:spcPts val="0"/>
              </a:spcAft>
              <a:buClr>
                <a:schemeClr val="dk1"/>
              </a:buClr>
              <a:buSzPts val="1100"/>
              <a:buFont typeface="Arial"/>
              <a:buNone/>
            </a:pPr>
            <a:r>
              <a:rPr b="1" lang="zh-CN" sz="1100">
                <a:solidFill>
                  <a:schemeClr val="dk1"/>
                </a:solidFill>
              </a:rPr>
              <a:t>Visual Description:</a:t>
            </a:r>
            <a:r>
              <a:rPr lang="zh-CN" sz="1100">
                <a:solidFill>
                  <a:schemeClr val="dk1"/>
                </a:solidFill>
              </a:rPr>
              <a:t> Marie Curie stands at the table, stirring a boiling solution, focused and determined.</a:t>
            </a:r>
            <a:br>
              <a:rPr lang="zh-CN" sz="1100">
                <a:solidFill>
                  <a:schemeClr val="dk1"/>
                </a:solidFill>
              </a:rPr>
            </a:br>
            <a:endParaRPr sz="1100">
              <a:solidFill>
                <a:schemeClr val="dk1"/>
              </a:solidFill>
            </a:endParaRPr>
          </a:p>
          <a:p>
            <a:pPr indent="0" lvl="0" marL="0" rtl="0" algn="l">
              <a:spcBef>
                <a:spcPts val="0"/>
              </a:spcBef>
              <a:spcAft>
                <a:spcPts val="0"/>
              </a:spcAft>
              <a:buClr>
                <a:schemeClr val="dk1"/>
              </a:buClr>
              <a:buSzPts val="1100"/>
              <a:buFont typeface="Arial"/>
              <a:buNone/>
            </a:pPr>
            <a:r>
              <a:rPr b="1" lang="zh-CN" sz="1100">
                <a:solidFill>
                  <a:schemeClr val="dk1"/>
                </a:solidFill>
              </a:rPr>
              <a:t>Shot Type:</a:t>
            </a:r>
            <a:r>
              <a:rPr lang="zh-CN" sz="1100">
                <a:solidFill>
                  <a:schemeClr val="dk1"/>
                </a:solidFill>
              </a:rPr>
              <a:t> Close-up, static</a:t>
            </a:r>
            <a:br>
              <a:rPr lang="zh-CN" sz="1100">
                <a:solidFill>
                  <a:schemeClr val="dk1"/>
                </a:solidFill>
              </a:rPr>
            </a:br>
            <a:endParaRPr sz="1100">
              <a:solidFill>
                <a:schemeClr val="dk1"/>
              </a:solidFill>
            </a:endParaRPr>
          </a:p>
          <a:p>
            <a:pPr indent="0" lvl="0" marL="0" rtl="0" algn="l">
              <a:spcBef>
                <a:spcPts val="0"/>
              </a:spcBef>
              <a:spcAft>
                <a:spcPts val="0"/>
              </a:spcAft>
              <a:buNone/>
            </a:pPr>
            <a:r>
              <a:rPr b="1" lang="zh-CN" sz="1100">
                <a:solidFill>
                  <a:schemeClr val="dk1"/>
                </a:solidFill>
              </a:rPr>
              <a:t>Emotional Highlight:</a:t>
            </a:r>
            <a:r>
              <a:rPr lang="zh-CN" sz="1100">
                <a:solidFill>
                  <a:schemeClr val="dk1"/>
                </a:solidFill>
              </a:rPr>
              <a:t> Close-up captures her concentration, emphasizing dedication and persistence.</a:t>
            </a:r>
            <a:endParaRPr sz="1100">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Clr>
                <a:schemeClr val="dk1"/>
              </a:buClr>
              <a:buSzPts val="1100"/>
              <a:buFont typeface="Arial"/>
              <a:buNone/>
            </a:pPr>
            <a:r>
              <a:rPr lang="zh-CN" sz="1100">
                <a:solidFill>
                  <a:schemeClr val="dk1"/>
                </a:solidFill>
              </a:rPr>
              <a:t>……</a:t>
            </a:r>
            <a:endParaRPr sz="1100">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Visual Coherence Refinement - </a:t>
            </a:r>
            <a:r>
              <a:rPr lang="zh-CN" sz="2000"/>
              <a:t>logical consistency</a:t>
            </a:r>
            <a:endParaRPr sz="2000"/>
          </a:p>
        </p:txBody>
      </p:sp>
      <p:sp>
        <p:nvSpPr>
          <p:cNvPr id="90" name="Google Shape;90;p18"/>
          <p:cNvSpPr txBox="1"/>
          <p:nvPr>
            <p:ph idx="1" type="body"/>
          </p:nvPr>
        </p:nvSpPr>
        <p:spPr>
          <a:xfrm>
            <a:off x="311700" y="863550"/>
            <a:ext cx="8520600" cy="28719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zh-CN" sz="1400">
                <a:solidFill>
                  <a:schemeClr val="dk1"/>
                </a:solidFill>
              </a:rPr>
              <a:t>Key steps:</a:t>
            </a:r>
            <a:endParaRPr b="1"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zh-CN" sz="1400">
                <a:solidFill>
                  <a:schemeClr val="dk1"/>
                </a:solidFill>
              </a:rPr>
              <a:t>Logical Consistency Check</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zh-CN">
                <a:solidFill>
                  <a:schemeClr val="dk1"/>
                </a:solidFill>
              </a:rPr>
              <a:t>Detects conflicts in actions, props, or scene elements.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zh-CN">
                <a:solidFill>
                  <a:schemeClr val="dk1"/>
                </a:solidFill>
              </a:rPr>
              <a:t>Example: character age or attire matches the story context.</a:t>
            </a:r>
            <a:endParaRPr>
              <a:solidFill>
                <a:schemeClr val="dk1"/>
              </a:solidFill>
            </a:endParaRPr>
          </a:p>
          <a:p>
            <a:pPr indent="-317500" lvl="0" marL="457200" rtl="0" algn="l">
              <a:lnSpc>
                <a:spcPct val="150000"/>
              </a:lnSpc>
              <a:spcBef>
                <a:spcPts val="0"/>
              </a:spcBef>
              <a:spcAft>
                <a:spcPts val="0"/>
              </a:spcAft>
              <a:buClr>
                <a:schemeClr val="dk1"/>
              </a:buClr>
              <a:buSzPts val="1400"/>
              <a:buChar char="●"/>
            </a:pPr>
            <a:r>
              <a:rPr lang="zh-CN" sz="1400">
                <a:solidFill>
                  <a:schemeClr val="dk1"/>
                </a:solidFill>
              </a:rPr>
              <a:t>Prompt Refinement for Image/Video Generation</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zh-CN">
                <a:solidFill>
                  <a:schemeClr val="dk1"/>
                </a:solidFill>
              </a:rPr>
              <a:t>Ensures </a:t>
            </a:r>
            <a:r>
              <a:rPr b="1" lang="zh-CN">
                <a:solidFill>
                  <a:schemeClr val="dk1"/>
                </a:solidFill>
              </a:rPr>
              <a:t>high-quality, visually coherent results</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Synchronization &amp; Video Assembly</a:t>
            </a:r>
            <a:endParaRPr/>
          </a:p>
        </p:txBody>
      </p:sp>
      <p:sp>
        <p:nvSpPr>
          <p:cNvPr id="96" name="Google Shape;96;p19"/>
          <p:cNvSpPr txBox="1"/>
          <p:nvPr>
            <p:ph idx="1" type="body"/>
          </p:nvPr>
        </p:nvSpPr>
        <p:spPr>
          <a:xfrm>
            <a:off x="311700" y="1017725"/>
            <a:ext cx="8520600" cy="2871900"/>
          </a:xfrm>
          <a:prstGeom prst="rect">
            <a:avLst/>
          </a:prstGeom>
        </p:spPr>
        <p:txBody>
          <a:bodyPr anchorCtr="0" anchor="t" bIns="91425" lIns="91425" spcFirstLastPara="1" rIns="91425" wrap="square" tIns="91425">
            <a:noAutofit/>
          </a:bodyPr>
          <a:lstStyle/>
          <a:p>
            <a:pPr indent="0" lvl="0" marL="0" rtl="0" algn="l">
              <a:lnSpc>
                <a:spcPct val="100000"/>
              </a:lnSpc>
              <a:spcBef>
                <a:spcPts val="1400"/>
              </a:spcBef>
              <a:spcAft>
                <a:spcPts val="0"/>
              </a:spcAft>
              <a:buNone/>
            </a:pPr>
            <a:r>
              <a:rPr b="1" lang="zh-CN" sz="1400">
                <a:solidFill>
                  <a:schemeClr val="dk1"/>
                </a:solidFill>
              </a:rPr>
              <a:t>Key steps:</a:t>
            </a:r>
            <a:endParaRPr b="1" sz="1400">
              <a:solidFill>
                <a:schemeClr val="dk1"/>
              </a:solidFill>
            </a:endParaRPr>
          </a:p>
          <a:p>
            <a:pPr indent="-317500" lvl="0" marL="457200" rtl="0" algn="l">
              <a:lnSpc>
                <a:spcPct val="150000"/>
              </a:lnSpc>
              <a:spcBef>
                <a:spcPts val="1200"/>
              </a:spcBef>
              <a:spcAft>
                <a:spcPts val="0"/>
              </a:spcAft>
              <a:buClr>
                <a:schemeClr val="dk1"/>
              </a:buClr>
              <a:buSzPts val="1400"/>
              <a:buChar char="●"/>
            </a:pPr>
            <a:r>
              <a:rPr b="1" lang="zh-CN" sz="1400">
                <a:solidFill>
                  <a:schemeClr val="dk1"/>
                </a:solidFill>
              </a:rPr>
              <a:t>Image &amp; Audio Generation</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b="1" lang="zh-CN" sz="1400">
                <a:solidFill>
                  <a:schemeClr val="dk1"/>
                </a:solidFill>
              </a:rPr>
              <a:t>Multimodal Assembly</a:t>
            </a:r>
            <a:endParaRPr b="1"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zh-CN">
                <a:solidFill>
                  <a:schemeClr val="dk1"/>
                </a:solidFill>
              </a:rPr>
              <a:t>Calculate audio time after TTS generation → synchronized audio and visual elements</a:t>
            </a:r>
            <a:endParaRPr sz="1400">
              <a:solidFill>
                <a:schemeClr val="dk1"/>
              </a:solidFill>
            </a:endParaRPr>
          </a:p>
        </p:txBody>
      </p:sp>
      <p:pic>
        <p:nvPicPr>
          <p:cNvPr id="97" name="Google Shape;97;p19" title="screenshot_0018.jpg"/>
          <p:cNvPicPr preferRelativeResize="0"/>
          <p:nvPr/>
        </p:nvPicPr>
        <p:blipFill>
          <a:blip r:embed="rId3">
            <a:alphaModFix/>
          </a:blip>
          <a:stretch>
            <a:fillRect/>
          </a:stretch>
        </p:blipFill>
        <p:spPr>
          <a:xfrm>
            <a:off x="791962" y="2686925"/>
            <a:ext cx="2520026" cy="1771075"/>
          </a:xfrm>
          <a:prstGeom prst="rect">
            <a:avLst/>
          </a:prstGeom>
          <a:noFill/>
          <a:ln>
            <a:noFill/>
          </a:ln>
        </p:spPr>
      </p:pic>
      <p:pic>
        <p:nvPicPr>
          <p:cNvPr id="98" name="Google Shape;98;p19" title="screenshot_0020.jpg"/>
          <p:cNvPicPr preferRelativeResize="0"/>
          <p:nvPr/>
        </p:nvPicPr>
        <p:blipFill>
          <a:blip r:embed="rId4">
            <a:alphaModFix/>
          </a:blip>
          <a:stretch>
            <a:fillRect/>
          </a:stretch>
        </p:blipFill>
        <p:spPr>
          <a:xfrm>
            <a:off x="3311984" y="2686930"/>
            <a:ext cx="2520026" cy="1771069"/>
          </a:xfrm>
          <a:prstGeom prst="rect">
            <a:avLst/>
          </a:prstGeom>
          <a:noFill/>
          <a:ln>
            <a:noFill/>
          </a:ln>
        </p:spPr>
      </p:pic>
      <p:pic>
        <p:nvPicPr>
          <p:cNvPr id="99" name="Google Shape;99;p19" title="screenshot_0032.jpg"/>
          <p:cNvPicPr preferRelativeResize="0"/>
          <p:nvPr/>
        </p:nvPicPr>
        <p:blipFill>
          <a:blip r:embed="rId5">
            <a:alphaModFix/>
          </a:blip>
          <a:stretch>
            <a:fillRect/>
          </a:stretch>
        </p:blipFill>
        <p:spPr>
          <a:xfrm>
            <a:off x="5832012" y="2686925"/>
            <a:ext cx="2520026" cy="1771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Results &amp; Evaluation</a:t>
            </a:r>
            <a:endParaRPr/>
          </a:p>
        </p:txBody>
      </p:sp>
      <p:sp>
        <p:nvSpPr>
          <p:cNvPr id="105" name="Google Shape;105;p20"/>
          <p:cNvSpPr txBox="1"/>
          <p:nvPr>
            <p:ph idx="1" type="body"/>
          </p:nvPr>
        </p:nvSpPr>
        <p:spPr>
          <a:xfrm>
            <a:off x="311700" y="1152475"/>
            <a:ext cx="3307800" cy="34164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chemeClr val="dk1"/>
              </a:buClr>
              <a:buSzPts val="1400"/>
              <a:buChar char="●"/>
            </a:pPr>
            <a:r>
              <a:rPr lang="zh-CN" sz="1400">
                <a:solidFill>
                  <a:schemeClr val="dk1"/>
                </a:solidFill>
              </a:rPr>
              <a:t>Automatic evaluation (VBench)</a:t>
            </a:r>
            <a:endParaRPr sz="1400">
              <a:solidFill>
                <a:schemeClr val="dk1"/>
              </a:solidFill>
            </a:endParaRPr>
          </a:p>
          <a:p>
            <a:pPr indent="0" lvl="0" marL="0" rtl="0" algn="l">
              <a:spcBef>
                <a:spcPts val="1200"/>
              </a:spcBef>
              <a:spcAft>
                <a:spcPts val="1200"/>
              </a:spcAft>
              <a:buNone/>
            </a:pPr>
            <a:r>
              <a:t/>
            </a:r>
            <a:endParaRPr sz="1400">
              <a:solidFill>
                <a:schemeClr val="dk1"/>
              </a:solidFill>
            </a:endParaRPr>
          </a:p>
        </p:txBody>
      </p:sp>
      <p:pic>
        <p:nvPicPr>
          <p:cNvPr id="106" name="Google Shape;106;p20"/>
          <p:cNvPicPr preferRelativeResize="0"/>
          <p:nvPr/>
        </p:nvPicPr>
        <p:blipFill>
          <a:blip r:embed="rId3">
            <a:alphaModFix/>
          </a:blip>
          <a:stretch>
            <a:fillRect/>
          </a:stretch>
        </p:blipFill>
        <p:spPr>
          <a:xfrm>
            <a:off x="3619500" y="445025"/>
            <a:ext cx="5388776" cy="2322750"/>
          </a:xfrm>
          <a:prstGeom prst="rect">
            <a:avLst/>
          </a:prstGeom>
          <a:noFill/>
          <a:ln>
            <a:noFill/>
          </a:ln>
        </p:spPr>
      </p:pic>
      <p:sp>
        <p:nvSpPr>
          <p:cNvPr id="107" name="Google Shape;107;p20"/>
          <p:cNvSpPr txBox="1"/>
          <p:nvPr/>
        </p:nvSpPr>
        <p:spPr>
          <a:xfrm>
            <a:off x="311700" y="3680825"/>
            <a:ext cx="3000000" cy="4002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Clr>
                <a:schemeClr val="dk1"/>
              </a:buClr>
              <a:buSzPts val="1400"/>
              <a:buChar char="●"/>
            </a:pPr>
            <a:r>
              <a:rPr lang="zh-CN">
                <a:solidFill>
                  <a:schemeClr val="dk1"/>
                </a:solidFill>
              </a:rPr>
              <a:t>Human evaluation: </a:t>
            </a:r>
            <a:endParaRPr/>
          </a:p>
        </p:txBody>
      </p:sp>
      <p:pic>
        <p:nvPicPr>
          <p:cNvPr id="108" name="Google Shape;108;p20"/>
          <p:cNvPicPr preferRelativeResize="0"/>
          <p:nvPr/>
        </p:nvPicPr>
        <p:blipFill>
          <a:blip r:embed="rId4">
            <a:alphaModFix/>
          </a:blip>
          <a:stretch>
            <a:fillRect/>
          </a:stretch>
        </p:blipFill>
        <p:spPr>
          <a:xfrm>
            <a:off x="3932325" y="2845475"/>
            <a:ext cx="4763127" cy="2070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zh-CN"/>
              <a:t>Conclusion &amp; Takeaways</a:t>
            </a:r>
            <a:endParaRPr/>
          </a:p>
        </p:txBody>
      </p:sp>
      <p:sp>
        <p:nvSpPr>
          <p:cNvPr id="114" name="Google Shape;114;p21"/>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zh-CN" sz="1400">
                <a:solidFill>
                  <a:schemeClr val="dk1"/>
                </a:solidFill>
              </a:rPr>
              <a:t>Contributions:</a:t>
            </a:r>
            <a:br>
              <a:rPr b="1" lang="zh-CN" sz="1400">
                <a:solidFill>
                  <a:schemeClr val="dk1"/>
                </a:solidFill>
              </a:rPr>
            </a:br>
            <a:endParaRPr b="1" sz="1400">
              <a:solidFill>
                <a:schemeClr val="dk1"/>
              </a:solidFill>
            </a:endParaRPr>
          </a:p>
          <a:p>
            <a:pPr indent="-317500" lvl="0" marL="457200" rtl="0" algn="l">
              <a:spcBef>
                <a:spcPts val="1200"/>
              </a:spcBef>
              <a:spcAft>
                <a:spcPts val="0"/>
              </a:spcAft>
              <a:buClr>
                <a:schemeClr val="dk1"/>
              </a:buClr>
              <a:buSzPts val="1400"/>
              <a:buChar char="●"/>
            </a:pPr>
            <a:r>
              <a:rPr lang="zh-CN" sz="1400">
                <a:solidFill>
                  <a:schemeClr val="dk1"/>
                </a:solidFill>
              </a:rPr>
              <a:t>Training-free hierarchical multimodal video generation.</a:t>
            </a:r>
            <a:br>
              <a:rPr lang="zh-C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zh-CN" sz="1400">
                <a:solidFill>
                  <a:schemeClr val="dk1"/>
                </a:solidFill>
              </a:rPr>
              <a:t>Stage-aware character grounding.</a:t>
            </a:r>
            <a:br>
              <a:rPr lang="zh-CN" sz="1400">
                <a:solidFill>
                  <a:schemeClr val="dk1"/>
                </a:solidFill>
              </a:rPr>
            </a:br>
            <a:endParaRPr sz="1400">
              <a:solidFill>
                <a:schemeClr val="dk1"/>
              </a:solidFill>
            </a:endParaRPr>
          </a:p>
          <a:p>
            <a:pPr indent="-317500" lvl="0" marL="457200" rtl="0" algn="l">
              <a:spcBef>
                <a:spcPts val="0"/>
              </a:spcBef>
              <a:spcAft>
                <a:spcPts val="0"/>
              </a:spcAft>
              <a:buClr>
                <a:schemeClr val="dk1"/>
              </a:buClr>
              <a:buSzPts val="1400"/>
              <a:buChar char="●"/>
            </a:pPr>
            <a:r>
              <a:rPr lang="zh-CN" sz="1400">
                <a:solidFill>
                  <a:schemeClr val="dk1"/>
                </a:solidFill>
              </a:rPr>
              <a:t>Cross-modal alignment across text, image, audio.</a:t>
            </a:r>
            <a:br>
              <a:rPr lang="zh-CN" sz="1400">
                <a:solidFill>
                  <a:schemeClr val="dk1"/>
                </a:solidFill>
              </a:rPr>
            </a:br>
            <a:endParaRPr sz="1400">
              <a:solidFill>
                <a:schemeClr val="dk1"/>
              </a:solidFill>
            </a:endParaRPr>
          </a:p>
          <a:p>
            <a:pPr indent="0" lvl="0" marL="0" rtl="0" algn="l">
              <a:spcBef>
                <a:spcPts val="1200"/>
              </a:spcBef>
              <a:spcAft>
                <a:spcPts val="0"/>
              </a:spcAft>
              <a:buClr>
                <a:schemeClr val="dk1"/>
              </a:buClr>
              <a:buSzPts val="1100"/>
              <a:buFont typeface="Arial"/>
              <a:buNone/>
            </a:pPr>
            <a:r>
              <a:rPr b="1" lang="zh-CN" sz="1400">
                <a:solidFill>
                  <a:schemeClr val="dk1"/>
                </a:solidFill>
              </a:rPr>
              <a:t>Future work:</a:t>
            </a:r>
            <a:r>
              <a:rPr lang="zh-CN" sz="1400">
                <a:solidFill>
                  <a:schemeClr val="dk1"/>
                </a:solidFill>
              </a:rPr>
              <a:t> </a:t>
            </a:r>
            <a:endParaRPr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zh-CN" sz="1400">
                <a:solidFill>
                  <a:schemeClr val="dk1"/>
                </a:solidFill>
              </a:rPr>
              <a:t>More complex narratives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zh-CN" sz="1400">
                <a:solidFill>
                  <a:schemeClr val="dk1"/>
                </a:solidFill>
              </a:rPr>
              <a:t>web search integration</a:t>
            </a:r>
            <a:br>
              <a:rPr lang="zh-CN" sz="1400">
                <a:solidFill>
                  <a:schemeClr val="dk1"/>
                </a:solidFill>
              </a:rPr>
            </a:br>
            <a:endParaRPr sz="1400">
              <a:solidFill>
                <a:schemeClr val="dk1"/>
              </a:solidFill>
            </a:endParaRPr>
          </a:p>
          <a:p>
            <a:pPr indent="0" lvl="0" marL="0" rtl="0" algn="l">
              <a:spcBef>
                <a:spcPts val="1200"/>
              </a:spcBef>
              <a:spcAft>
                <a:spcPts val="0"/>
              </a:spcAft>
              <a:buClr>
                <a:schemeClr val="dk1"/>
              </a:buClr>
              <a:buSzPts val="1100"/>
              <a:buFont typeface="Arial"/>
              <a:buNone/>
            </a:pPr>
            <a:r>
              <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