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Launa Greer"/>
  <p:cmAuthor clrIdx="1" id="1" initials="" lastIdx="1" name="Brinda Sap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18T15:53:30.934">
    <p:pos x="196" y="280"/>
    <p:text>This should be something like, "Plotting Buoy Locations". Hazel and Aurora researched the known geography and current patterns in their analysis.</p:text>
  </p:cm>
  <p:cm authorId="0" idx="2" dt="2022-10-18T14:54:49.412">
    <p:pos x="6000" y="0"/>
    <p:text>Make sure to summarize which buoys were in California, mainland Canada, and off the coast of Africa.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0-18T14:56:01.597">
    <p:pos x="196" y="280"/>
    <p:text>We actually are only expecting buoys to be off the coast of Maine, Massachusetts, and New Brunswick (Canada). Seeing buoys off the coast of North and South Carolina is unexpected. We should ask Kortney and Will about that and mention which buoys are in that region.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10-18T20:43:49.877">
    <p:pos x="6000" y="0"/>
    <p:text>Enlarge this chart and make the axis labels easier to read (oriented horizontally instead of vertically).</p:text>
  </p:cm>
  <p:cm authorId="1" idx="1" dt="2022-10-18T20:43:49.877">
    <p:pos x="6000" y="0"/>
    <p:text>Hi Launa, wasn't able to display the buoy ids. Its an interactive map. OnHover, it displays teh range of buoy ids that have this count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10-18T15:09:28.998">
    <p:pos x="6000" y="0"/>
    <p:text>Be ready to summarize what specific buoys are represented by these outliers.  Can you show maps of what those deployments looked like?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10-18T15:13:38.730">
    <p:pos x="6000" y="0"/>
    <p:text>How does the reported temperature intersect with time?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aa3aa076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aa3aa076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aa3aa07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aa3aa07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8cac17b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8cac17b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Plot distribution by fishery_id before removing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Breakaway points - buoy motion path?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8cac17b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8cac17b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afd35a5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afd35a58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8cac17b1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8cac17b1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8cac17b1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8cac17b1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8cac17b1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8cac17b1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68cac17b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8cac17b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8cac17b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8cac17b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aa3aa076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aa3aa07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8cac17b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8cac17b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0000"/>
              </a:buClr>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aa3aa076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aa3aa076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8cac17b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8cac17b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aa3aa07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aa3aa07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afd35a5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afd35a5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4.xml"/><Relationship Id="rId4" Type="http://schemas.openxmlformats.org/officeDocument/2006/relationships/image" Target="../media/image11.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5.xml"/><Relationship Id="rId4" Type="http://schemas.openxmlformats.org/officeDocument/2006/relationships/image" Target="../media/image5.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ceanparcel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Blue Ocean Gear</a:t>
            </a:r>
            <a:br>
              <a:rPr lang="en"/>
            </a:br>
            <a:r>
              <a:rPr lang="en"/>
              <a:t>Exploratory Data Analysis </a:t>
            </a:r>
            <a:endParaRPr/>
          </a:p>
        </p:txBody>
      </p:sp>
      <p:sp>
        <p:nvSpPr>
          <p:cNvPr id="55" name="Google Shape;55;p13"/>
          <p:cNvSpPr txBox="1"/>
          <p:nvPr>
            <p:ph idx="1" type="subTitle"/>
          </p:nvPr>
        </p:nvSpPr>
        <p:spPr>
          <a:xfrm>
            <a:off x="311700" y="2898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University</a:t>
            </a:r>
            <a:r>
              <a:rPr lang="en"/>
              <a:t> of Chicago - Data Science Clinic</a:t>
            </a:r>
            <a:endParaRPr/>
          </a:p>
        </p:txBody>
      </p:sp>
      <p:sp>
        <p:nvSpPr>
          <p:cNvPr id="56" name="Google Shape;56;p13"/>
          <p:cNvSpPr txBox="1"/>
          <p:nvPr>
            <p:ph idx="1" type="subTitle"/>
          </p:nvPr>
        </p:nvSpPr>
        <p:spPr>
          <a:xfrm>
            <a:off x="2284725" y="3503125"/>
            <a:ext cx="3654600" cy="123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Zoey Jiao</a:t>
            </a:r>
            <a:endParaRPr sz="2000"/>
          </a:p>
          <a:p>
            <a:pPr indent="0" lvl="0" marL="0" rtl="0" algn="ctr">
              <a:spcBef>
                <a:spcPts val="0"/>
              </a:spcBef>
              <a:spcAft>
                <a:spcPts val="0"/>
              </a:spcAft>
              <a:buNone/>
            </a:pPr>
            <a:r>
              <a:rPr lang="en" sz="2000"/>
              <a:t>Brinda Sapra</a:t>
            </a:r>
            <a:endParaRPr sz="2000"/>
          </a:p>
          <a:p>
            <a:pPr indent="0" lvl="0" marL="0" rtl="0" algn="ctr">
              <a:spcBef>
                <a:spcPts val="0"/>
              </a:spcBef>
              <a:spcAft>
                <a:spcPts val="0"/>
              </a:spcAft>
              <a:buNone/>
            </a:pPr>
            <a:r>
              <a:rPr lang="en" sz="2000"/>
              <a:t>18th Oct, 2022</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Counts </a:t>
            </a:r>
            <a:endParaRPr/>
          </a:p>
        </p:txBody>
      </p:sp>
      <p:sp>
        <p:nvSpPr>
          <p:cNvPr id="114" name="Google Shape;114;p22"/>
          <p:cNvSpPr txBox="1"/>
          <p:nvPr/>
        </p:nvSpPr>
        <p:spPr>
          <a:xfrm>
            <a:off x="304750" y="880600"/>
            <a:ext cx="570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Buoy messages across time </a:t>
            </a:r>
            <a:endParaRPr b="1" sz="2000"/>
          </a:p>
          <a:p>
            <a:pPr indent="0" lvl="0" marL="0" rtl="0" algn="l">
              <a:spcBef>
                <a:spcPts val="0"/>
              </a:spcBef>
              <a:spcAft>
                <a:spcPts val="0"/>
              </a:spcAft>
              <a:buNone/>
            </a:pPr>
            <a:r>
              <a:rPr b="1" lang="en" sz="2000"/>
              <a:t>(12th April to 4th Oct 2022)</a:t>
            </a:r>
            <a:endParaRPr b="1" sz="2000"/>
          </a:p>
        </p:txBody>
      </p:sp>
      <p:pic>
        <p:nvPicPr>
          <p:cNvPr id="115" name="Google Shape;115;p22"/>
          <p:cNvPicPr preferRelativeResize="0"/>
          <p:nvPr/>
        </p:nvPicPr>
        <p:blipFill>
          <a:blip r:embed="rId3">
            <a:alphaModFix/>
          </a:blip>
          <a:stretch>
            <a:fillRect/>
          </a:stretch>
        </p:blipFill>
        <p:spPr>
          <a:xfrm>
            <a:off x="152400" y="1754200"/>
            <a:ext cx="6661590" cy="323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Counts </a:t>
            </a:r>
            <a:endParaRPr/>
          </a:p>
        </p:txBody>
      </p:sp>
      <p:sp>
        <p:nvSpPr>
          <p:cNvPr id="121" name="Google Shape;121;p23"/>
          <p:cNvSpPr txBox="1"/>
          <p:nvPr/>
        </p:nvSpPr>
        <p:spPr>
          <a:xfrm>
            <a:off x="304750" y="1109200"/>
            <a:ext cx="570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M</a:t>
            </a:r>
            <a:r>
              <a:rPr b="1" lang="en" sz="2000"/>
              <a:t>essages across Buoy IDs</a:t>
            </a:r>
            <a:endParaRPr b="1" sz="2000"/>
          </a:p>
        </p:txBody>
      </p:sp>
      <p:pic>
        <p:nvPicPr>
          <p:cNvPr id="122" name="Google Shape;122;p23"/>
          <p:cNvPicPr preferRelativeResize="0"/>
          <p:nvPr/>
        </p:nvPicPr>
        <p:blipFill>
          <a:blip r:embed="rId4">
            <a:alphaModFix/>
          </a:blip>
          <a:stretch>
            <a:fillRect/>
          </a:stretch>
        </p:blipFill>
        <p:spPr>
          <a:xfrm>
            <a:off x="152400" y="1601800"/>
            <a:ext cx="6870612" cy="3389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Buoy Swing Range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rotWithShape="1">
          <a:blip r:embed="rId4">
            <a:alphaModFix/>
          </a:blip>
          <a:srcRect b="0" l="0" r="5213" t="0"/>
          <a:stretch/>
        </p:blipFill>
        <p:spPr>
          <a:xfrm>
            <a:off x="106850" y="1460175"/>
            <a:ext cx="4808300" cy="2703775"/>
          </a:xfrm>
          <a:prstGeom prst="rect">
            <a:avLst/>
          </a:prstGeom>
          <a:noFill/>
          <a:ln>
            <a:noFill/>
          </a:ln>
        </p:spPr>
      </p:pic>
      <p:sp>
        <p:nvSpPr>
          <p:cNvPr id="130" name="Google Shape;130;p24"/>
          <p:cNvSpPr txBox="1"/>
          <p:nvPr/>
        </p:nvSpPr>
        <p:spPr>
          <a:xfrm>
            <a:off x="106838" y="4606400"/>
            <a:ext cx="448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Swing Range Across Deployments before filtering outliers</a:t>
            </a:r>
            <a:r>
              <a:rPr lang="en">
                <a:latin typeface="Times"/>
                <a:ea typeface="Times"/>
                <a:cs typeface="Times"/>
                <a:sym typeface="Times"/>
              </a:rPr>
              <a:t> </a:t>
            </a:r>
            <a:endParaRPr>
              <a:latin typeface="Times"/>
              <a:ea typeface="Times"/>
              <a:cs typeface="Times"/>
              <a:sym typeface="Times"/>
            </a:endParaRPr>
          </a:p>
        </p:txBody>
      </p:sp>
      <p:pic>
        <p:nvPicPr>
          <p:cNvPr id="131" name="Google Shape;131;p24"/>
          <p:cNvPicPr preferRelativeResize="0"/>
          <p:nvPr/>
        </p:nvPicPr>
        <p:blipFill rotWithShape="1">
          <a:blip r:embed="rId5">
            <a:alphaModFix/>
          </a:blip>
          <a:srcRect b="0" l="0" r="7749" t="0"/>
          <a:stretch/>
        </p:blipFill>
        <p:spPr>
          <a:xfrm>
            <a:off x="4663200" y="1133950"/>
            <a:ext cx="4480800" cy="3248525"/>
          </a:xfrm>
          <a:prstGeom prst="rect">
            <a:avLst/>
          </a:prstGeom>
          <a:noFill/>
          <a:ln>
            <a:noFill/>
          </a:ln>
        </p:spPr>
      </p:pic>
      <p:sp>
        <p:nvSpPr>
          <p:cNvPr id="132" name="Google Shape;132;p24"/>
          <p:cNvSpPr txBox="1"/>
          <p:nvPr/>
        </p:nvSpPr>
        <p:spPr>
          <a:xfrm>
            <a:off x="4975650" y="4498700"/>
            <a:ext cx="416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Swing Range Across Deployments after removing outliers 2 standard deviations away from mean </a:t>
            </a:r>
            <a:endParaRPr b="1">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outliers </a:t>
            </a:r>
            <a:endParaRPr/>
          </a:p>
        </p:txBody>
      </p:sp>
      <p:sp>
        <p:nvSpPr>
          <p:cNvPr id="138" name="Google Shape;138;p2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5"/>
          <p:cNvPicPr preferRelativeResize="0"/>
          <p:nvPr/>
        </p:nvPicPr>
        <p:blipFill rotWithShape="1">
          <a:blip r:embed="rId3">
            <a:alphaModFix/>
          </a:blip>
          <a:srcRect b="0" l="0" r="7364" t="6898"/>
          <a:stretch/>
        </p:blipFill>
        <p:spPr>
          <a:xfrm>
            <a:off x="3788425" y="926075"/>
            <a:ext cx="5355574" cy="3599725"/>
          </a:xfrm>
          <a:prstGeom prst="rect">
            <a:avLst/>
          </a:prstGeom>
          <a:noFill/>
          <a:ln>
            <a:noFill/>
          </a:ln>
        </p:spPr>
      </p:pic>
      <p:sp>
        <p:nvSpPr>
          <p:cNvPr id="140" name="Google Shape;140;p25"/>
          <p:cNvSpPr txBox="1"/>
          <p:nvPr/>
        </p:nvSpPr>
        <p:spPr>
          <a:xfrm>
            <a:off x="4572000" y="4434150"/>
            <a:ext cx="733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Swing Range Across Deployments after removing outliers </a:t>
            </a:r>
            <a:endParaRPr b="1">
              <a:latin typeface="Times"/>
              <a:ea typeface="Times"/>
              <a:cs typeface="Times"/>
              <a:sym typeface="Times"/>
            </a:endParaRPr>
          </a:p>
          <a:p>
            <a:pPr indent="0" lvl="0" marL="0" rtl="0" algn="l">
              <a:spcBef>
                <a:spcPts val="0"/>
              </a:spcBef>
              <a:spcAft>
                <a:spcPts val="0"/>
              </a:spcAft>
              <a:buNone/>
            </a:pPr>
            <a:r>
              <a:rPr b="1" lang="en">
                <a:latin typeface="Times"/>
                <a:ea typeface="Times"/>
                <a:cs typeface="Times"/>
                <a:sym typeface="Times"/>
              </a:rPr>
              <a:t>Whose circle_radius_in_km &gt; 0.3km</a:t>
            </a:r>
            <a:endParaRPr b="1">
              <a:latin typeface="Times"/>
              <a:ea typeface="Times"/>
              <a:cs typeface="Times"/>
              <a:sym typeface="Times"/>
            </a:endParaRPr>
          </a:p>
        </p:txBody>
      </p:sp>
      <p:pic>
        <p:nvPicPr>
          <p:cNvPr id="141" name="Google Shape;141;p25"/>
          <p:cNvPicPr preferRelativeResize="0"/>
          <p:nvPr/>
        </p:nvPicPr>
        <p:blipFill rotWithShape="1">
          <a:blip r:embed="rId4">
            <a:alphaModFix/>
          </a:blip>
          <a:srcRect b="0" l="0" r="7749" t="0"/>
          <a:stretch/>
        </p:blipFill>
        <p:spPr>
          <a:xfrm>
            <a:off x="0" y="1101663"/>
            <a:ext cx="4480800" cy="3248525"/>
          </a:xfrm>
          <a:prstGeom prst="rect">
            <a:avLst/>
          </a:prstGeom>
          <a:noFill/>
          <a:ln>
            <a:noFill/>
          </a:ln>
        </p:spPr>
      </p:pic>
      <p:sp>
        <p:nvSpPr>
          <p:cNvPr id="142" name="Google Shape;142;p25"/>
          <p:cNvSpPr txBox="1"/>
          <p:nvPr/>
        </p:nvSpPr>
        <p:spPr>
          <a:xfrm>
            <a:off x="0" y="4434150"/>
            <a:ext cx="733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Swing Range Across Deployments after removing outliers </a:t>
            </a:r>
            <a:endParaRPr b="1">
              <a:latin typeface="Times"/>
              <a:ea typeface="Times"/>
              <a:cs typeface="Times"/>
              <a:sym typeface="Times"/>
            </a:endParaRPr>
          </a:p>
          <a:p>
            <a:pPr indent="0" lvl="0" marL="0" rtl="0" algn="l">
              <a:spcBef>
                <a:spcPts val="0"/>
              </a:spcBef>
              <a:spcAft>
                <a:spcPts val="0"/>
              </a:spcAft>
              <a:buNone/>
            </a:pPr>
            <a:r>
              <a:rPr b="1" lang="en">
                <a:latin typeface="Times"/>
                <a:ea typeface="Times"/>
                <a:cs typeface="Times"/>
                <a:sym typeface="Times"/>
              </a:rPr>
              <a:t>2 standard deviations away from mean </a:t>
            </a:r>
            <a:endParaRPr b="1">
              <a:latin typeface="Times"/>
              <a:ea typeface="Times"/>
              <a:cs typeface="Times"/>
              <a:sym typeface="Times"/>
            </a:endParaRPr>
          </a:p>
        </p:txBody>
      </p:sp>
      <p:sp>
        <p:nvSpPr>
          <p:cNvPr id="143" name="Google Shape;143;p25"/>
          <p:cNvSpPr txBox="1"/>
          <p:nvPr/>
        </p:nvSpPr>
        <p:spPr>
          <a:xfrm>
            <a:off x="4480800" y="442725"/>
            <a:ext cx="46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Average radius size after removing outliers: 0.0996 km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Outliers in Map</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196 outliers in total </a:t>
            </a:r>
            <a:endParaRPr/>
          </a:p>
        </p:txBody>
      </p:sp>
      <p:pic>
        <p:nvPicPr>
          <p:cNvPr id="150" name="Google Shape;150;p26"/>
          <p:cNvPicPr preferRelativeResize="0"/>
          <p:nvPr/>
        </p:nvPicPr>
        <p:blipFill>
          <a:blip r:embed="rId3">
            <a:alphaModFix/>
          </a:blip>
          <a:stretch>
            <a:fillRect/>
          </a:stretch>
        </p:blipFill>
        <p:spPr>
          <a:xfrm>
            <a:off x="510000" y="1616350"/>
            <a:ext cx="6409806" cy="3416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Buoy Swing Range by Fishery </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7"/>
          <p:cNvPicPr preferRelativeResize="0"/>
          <p:nvPr/>
        </p:nvPicPr>
        <p:blipFill rotWithShape="1">
          <a:blip r:embed="rId3">
            <a:alphaModFix/>
          </a:blip>
          <a:srcRect b="0" l="0" r="6480" t="0"/>
          <a:stretch/>
        </p:blipFill>
        <p:spPr>
          <a:xfrm>
            <a:off x="-65125" y="1152475"/>
            <a:ext cx="5091426" cy="3641176"/>
          </a:xfrm>
          <a:prstGeom prst="rect">
            <a:avLst/>
          </a:prstGeom>
          <a:noFill/>
          <a:ln>
            <a:noFill/>
          </a:ln>
        </p:spPr>
      </p:pic>
      <p:sp>
        <p:nvSpPr>
          <p:cNvPr id="158" name="Google Shape;158;p27"/>
          <p:cNvSpPr txBox="1"/>
          <p:nvPr/>
        </p:nvSpPr>
        <p:spPr>
          <a:xfrm>
            <a:off x="311700" y="4432800"/>
            <a:ext cx="4922100" cy="7107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rPr>
              <a:t>Final Swing Range Across Deployments - </a:t>
            </a:r>
            <a:endParaRPr b="1" sz="1250">
              <a:solidFill>
                <a:schemeClr val="dk1"/>
              </a:solidFill>
              <a:highlight>
                <a:srgbClr val="FFFFFF"/>
              </a:highlight>
            </a:endParaRPr>
          </a:p>
          <a:p>
            <a:pPr indent="0" lvl="0" marL="0" rtl="0" algn="l">
              <a:spcBef>
                <a:spcPts val="1100"/>
              </a:spcBef>
              <a:spcAft>
                <a:spcPts val="0"/>
              </a:spcAft>
              <a:buNone/>
            </a:pPr>
            <a:r>
              <a:rPr b="1" lang="en" sz="1250">
                <a:solidFill>
                  <a:schemeClr val="dk1"/>
                </a:solidFill>
                <a:highlight>
                  <a:srgbClr val="FFFFFF"/>
                </a:highlight>
              </a:rPr>
              <a:t>New Brunswick/Gulf of St. Lawrence </a:t>
            </a:r>
            <a:endParaRPr sz="1600">
              <a:latin typeface="Times"/>
              <a:ea typeface="Times"/>
              <a:cs typeface="Times"/>
              <a:sym typeface="Times"/>
            </a:endParaRPr>
          </a:p>
        </p:txBody>
      </p:sp>
      <p:pic>
        <p:nvPicPr>
          <p:cNvPr id="159" name="Google Shape;159;p27"/>
          <p:cNvPicPr preferRelativeResize="0"/>
          <p:nvPr/>
        </p:nvPicPr>
        <p:blipFill rotWithShape="1">
          <a:blip r:embed="rId4">
            <a:alphaModFix/>
          </a:blip>
          <a:srcRect b="0" l="5626" r="6461" t="0"/>
          <a:stretch/>
        </p:blipFill>
        <p:spPr>
          <a:xfrm>
            <a:off x="4846900" y="1226163"/>
            <a:ext cx="4297100" cy="3269000"/>
          </a:xfrm>
          <a:prstGeom prst="rect">
            <a:avLst/>
          </a:prstGeom>
          <a:noFill/>
          <a:ln>
            <a:noFill/>
          </a:ln>
        </p:spPr>
      </p:pic>
      <p:sp>
        <p:nvSpPr>
          <p:cNvPr id="160" name="Google Shape;160;p27"/>
          <p:cNvSpPr txBox="1"/>
          <p:nvPr/>
        </p:nvSpPr>
        <p:spPr>
          <a:xfrm>
            <a:off x="5152675" y="4495175"/>
            <a:ext cx="54444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rPr>
              <a:t>Final Swing Range Across Deployments - Maine </a:t>
            </a:r>
            <a:endParaRPr sz="1600">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Temperature by Fishery </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8"/>
          <p:cNvPicPr preferRelativeResize="0"/>
          <p:nvPr/>
        </p:nvPicPr>
        <p:blipFill rotWithShape="1">
          <a:blip r:embed="rId4">
            <a:alphaModFix/>
          </a:blip>
          <a:srcRect b="0" l="0" r="34623" t="0"/>
          <a:stretch/>
        </p:blipFill>
        <p:spPr>
          <a:xfrm>
            <a:off x="5324475" y="1185900"/>
            <a:ext cx="3595274" cy="3677874"/>
          </a:xfrm>
          <a:prstGeom prst="rect">
            <a:avLst/>
          </a:prstGeom>
          <a:noFill/>
          <a:ln>
            <a:noFill/>
          </a:ln>
        </p:spPr>
      </p:pic>
      <p:pic>
        <p:nvPicPr>
          <p:cNvPr id="168" name="Google Shape;168;p28"/>
          <p:cNvPicPr preferRelativeResize="0"/>
          <p:nvPr/>
        </p:nvPicPr>
        <p:blipFill>
          <a:blip r:embed="rId5">
            <a:alphaModFix/>
          </a:blip>
          <a:stretch>
            <a:fillRect/>
          </a:stretch>
        </p:blipFill>
        <p:spPr>
          <a:xfrm>
            <a:off x="-3" y="1152475"/>
            <a:ext cx="5599250" cy="3744725"/>
          </a:xfrm>
          <a:prstGeom prst="rect">
            <a:avLst/>
          </a:prstGeom>
          <a:noFill/>
          <a:ln>
            <a:noFill/>
          </a:ln>
        </p:spPr>
      </p:pic>
      <p:sp>
        <p:nvSpPr>
          <p:cNvPr id="169" name="Google Shape;169;p28"/>
          <p:cNvSpPr txBox="1"/>
          <p:nvPr/>
        </p:nvSpPr>
        <p:spPr>
          <a:xfrm>
            <a:off x="438875" y="4703625"/>
            <a:ext cx="54444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rPr>
              <a:t>Water temperature mean across three fishery locations </a:t>
            </a:r>
            <a:endParaRPr sz="1600">
              <a:latin typeface="Times"/>
              <a:ea typeface="Times"/>
              <a:cs typeface="Times"/>
              <a:sym typeface="Times"/>
            </a:endParaRPr>
          </a:p>
        </p:txBody>
      </p:sp>
      <p:sp>
        <p:nvSpPr>
          <p:cNvPr id="170" name="Google Shape;170;p28"/>
          <p:cNvSpPr txBox="1"/>
          <p:nvPr/>
        </p:nvSpPr>
        <p:spPr>
          <a:xfrm>
            <a:off x="5018600" y="4703625"/>
            <a:ext cx="54444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rPr>
              <a:t>Water temperature mean in Maine v.s. </a:t>
            </a:r>
            <a:r>
              <a:rPr b="1" lang="en" sz="1250">
                <a:solidFill>
                  <a:schemeClr val="dk1"/>
                </a:solidFill>
                <a:highlight>
                  <a:srgbClr val="FFFFFF"/>
                </a:highlight>
              </a:rPr>
              <a:t>Massachusetts</a:t>
            </a:r>
            <a:endParaRPr sz="1600">
              <a:latin typeface="Times"/>
              <a:ea typeface="Times"/>
              <a:cs typeface="Times"/>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2167" lvl="0" marL="457200" rtl="0" algn="l">
              <a:spcBef>
                <a:spcPts val="1200"/>
              </a:spcBef>
              <a:spcAft>
                <a:spcPts val="0"/>
              </a:spcAft>
              <a:buSzPts val="1946"/>
              <a:buFont typeface="Helvetica Neue"/>
              <a:buChar char="●"/>
            </a:pPr>
            <a:r>
              <a:rPr lang="en">
                <a:latin typeface="Helvetica Neue"/>
                <a:ea typeface="Helvetica Neue"/>
                <a:cs typeface="Helvetica Neue"/>
                <a:sym typeface="Helvetica Neue"/>
              </a:rPr>
              <a:t>Start with the smallest enclosing circles developed during EDA as a baseline</a:t>
            </a:r>
            <a:endParaRPr/>
          </a:p>
          <a:p>
            <a:pPr indent="-352167" lvl="0" marL="457200" rtl="0" algn="l">
              <a:spcBef>
                <a:spcPts val="1200"/>
              </a:spcBef>
              <a:spcAft>
                <a:spcPts val="0"/>
              </a:spcAft>
              <a:buSzPts val="1946"/>
              <a:buFont typeface="Helvetica Neue"/>
              <a:buChar char="●"/>
            </a:pPr>
            <a:r>
              <a:rPr lang="en">
                <a:latin typeface="Helvetica Neue"/>
                <a:ea typeface="Helvetica Neue"/>
                <a:cs typeface="Helvetica Neue"/>
                <a:sym typeface="Helvetica Neue"/>
              </a:rPr>
              <a:t>Run hundreds of thousands of simulations of secured buoys in the North Atlantic using </a:t>
            </a:r>
            <a:r>
              <a:rPr lang="en" u="sng">
                <a:solidFill>
                  <a:schemeClr val="accent5"/>
                </a:solidFill>
                <a:latin typeface="Helvetica Neue"/>
                <a:ea typeface="Helvetica Neue"/>
                <a:cs typeface="Helvetica Neue"/>
                <a:sym typeface="Helvetica Neue"/>
                <a:hlinkClick r:id="rId3">
                  <a:extLst>
                    <a:ext uri="{A12FA001-AC4F-418D-AE19-62706E023703}">
                      <ahyp:hlinkClr val="tx"/>
                    </a:ext>
                  </a:extLst>
                </a:hlinkClick>
              </a:rPr>
              <a:t>OceanParcels</a:t>
            </a:r>
            <a:endParaRPr>
              <a:latin typeface="Helvetica Neue"/>
              <a:ea typeface="Helvetica Neue"/>
              <a:cs typeface="Helvetica Neue"/>
              <a:sym typeface="Helvetica Neue"/>
            </a:endParaRPr>
          </a:p>
          <a:p>
            <a:pPr indent="-352167" lvl="0" marL="457200" rtl="0" algn="l">
              <a:spcBef>
                <a:spcPts val="1200"/>
              </a:spcBef>
              <a:spcAft>
                <a:spcPts val="0"/>
              </a:spcAft>
              <a:buSzPts val="1946"/>
              <a:buFont typeface="Helvetica Neue"/>
              <a:buChar char="●"/>
            </a:pPr>
            <a:r>
              <a:rPr lang="en">
                <a:latin typeface="Helvetica Neue"/>
                <a:ea typeface="Helvetica Neue"/>
                <a:cs typeface="Helvetica Neue"/>
                <a:sym typeface="Helvetica Neue"/>
              </a:rPr>
              <a:t>Use simulation data to train random forests (RF), long short-term memory neural networks (LSTM), and/or transformers and then fine-tune models on actual BOG buoy trajectories</a:t>
            </a:r>
            <a:endParaRPr>
              <a:latin typeface="Helvetica Neue"/>
              <a:ea typeface="Helvetica Neue"/>
              <a:cs typeface="Helvetica Neue"/>
              <a:sym typeface="Helvetica Neue"/>
            </a:endParaRPr>
          </a:p>
          <a:p>
            <a:pPr indent="-352167" lvl="0" marL="457200" rtl="0" algn="l">
              <a:spcBef>
                <a:spcPts val="1200"/>
              </a:spcBef>
              <a:spcAft>
                <a:spcPts val="0"/>
              </a:spcAft>
              <a:buSzPts val="1946"/>
              <a:buFont typeface="Helvetica Neue"/>
              <a:buChar char="●"/>
            </a:pPr>
            <a:r>
              <a:rPr lang="en">
                <a:latin typeface="Helvetica Neue"/>
                <a:ea typeface="Helvetica Neue"/>
                <a:cs typeface="Helvetica Neue"/>
                <a:sym typeface="Helvetica Neue"/>
              </a:rPr>
              <a:t>Evaluate and compare model results</a:t>
            </a:r>
            <a:endParaRPr>
              <a:latin typeface="Helvetica Neue"/>
              <a:ea typeface="Helvetica Neue"/>
              <a:cs typeface="Helvetica Neue"/>
              <a:sym typeface="Helvetica Neue"/>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of EDA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had five objectives for this analysis:</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Identify and drop “bad” data prior to the subsequent analysis.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Describe the distribution of buoys and messages across time and by fishery.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Segment buoy messages into deployments according to their system status flags, and describe deployments across time and by fishery.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Compare buoys’ swing range across fisheries and identify outliers.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Examine water temperature by fishery.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 Bad Data </a:t>
            </a:r>
            <a:endParaRPr sz="2355"/>
          </a:p>
        </p:txBody>
      </p:sp>
      <p:sp>
        <p:nvSpPr>
          <p:cNvPr id="68" name="Google Shape;68;p15"/>
          <p:cNvSpPr txBox="1"/>
          <p:nvPr/>
        </p:nvSpPr>
        <p:spPr>
          <a:xfrm>
            <a:off x="457050" y="1337425"/>
            <a:ext cx="80199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AutoNum type="arabicPeriod"/>
            </a:pPr>
            <a:r>
              <a:rPr lang="en" sz="1900">
                <a:solidFill>
                  <a:schemeClr val="dk1"/>
                </a:solidFill>
              </a:rPr>
              <a:t>Bad Data </a:t>
            </a:r>
            <a:r>
              <a:rPr lang="en" sz="1900">
                <a:solidFill>
                  <a:schemeClr val="dk1"/>
                </a:solidFill>
              </a:rPr>
              <a:t>- occur outside of expected geographical zone</a:t>
            </a:r>
            <a:endParaRPr sz="1900">
              <a:solidFill>
                <a:schemeClr val="dk1"/>
              </a:solidFill>
            </a:endParaRPr>
          </a:p>
          <a:p>
            <a:pPr indent="-349250" lvl="1" marL="914400" rtl="0" algn="l">
              <a:spcBef>
                <a:spcPts val="0"/>
              </a:spcBef>
              <a:spcAft>
                <a:spcPts val="0"/>
              </a:spcAft>
              <a:buClr>
                <a:schemeClr val="dk1"/>
              </a:buClr>
              <a:buSzPts val="1900"/>
              <a:buAutoNum type="alphaLcPeriod"/>
            </a:pPr>
            <a:r>
              <a:rPr lang="en" sz="1900">
                <a:solidFill>
                  <a:schemeClr val="dk1"/>
                </a:solidFill>
              </a:rPr>
              <a:t>Any buoy messages that were identified outside this range were dropped: 31.885447 &lt;= latitudes &lt;= 49.237 and -77.60128 &lt;= longitude &lt;= -58.327663</a:t>
            </a:r>
            <a:endParaRPr sz="1900">
              <a:solidFill>
                <a:schemeClr val="dk1"/>
              </a:solidFill>
            </a:endParaRPr>
          </a:p>
          <a:p>
            <a:pPr indent="-349250" lvl="1" marL="914400" rtl="0" algn="l">
              <a:spcBef>
                <a:spcPts val="0"/>
              </a:spcBef>
              <a:spcAft>
                <a:spcPts val="0"/>
              </a:spcAft>
              <a:buClr>
                <a:schemeClr val="dk1"/>
              </a:buClr>
              <a:buSzPts val="1900"/>
              <a:buAutoNum type="alphaLcPeriod"/>
            </a:pPr>
            <a:r>
              <a:rPr lang="en" sz="1900">
                <a:solidFill>
                  <a:schemeClr val="dk1"/>
                </a:solidFill>
              </a:rPr>
              <a:t>This is the range for coastal areas near Maine, Massachusetts and New Brunswick</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Began with 31398 records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Dropped 1589 records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Remaining analysis done on 29809 records </a:t>
            </a:r>
            <a:endParaRPr sz="1900">
              <a:solidFill>
                <a:schemeClr val="dk1"/>
              </a:solidFill>
            </a:endParaRPr>
          </a:p>
          <a:p>
            <a:pPr indent="0" lvl="0" marL="0" rtl="0" algn="l">
              <a:spcBef>
                <a:spcPts val="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a:t>
            </a:r>
            <a:endParaRPr/>
          </a:p>
        </p:txBody>
      </p:sp>
      <p:sp>
        <p:nvSpPr>
          <p:cNvPr id="74" name="Google Shape;74;p16"/>
          <p:cNvSpPr txBox="1"/>
          <p:nvPr/>
        </p:nvSpPr>
        <p:spPr>
          <a:xfrm>
            <a:off x="541750" y="1134400"/>
            <a:ext cx="7698300" cy="3447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AutoNum type="arabicPeriod"/>
            </a:pPr>
            <a:r>
              <a:rPr lang="en" sz="1800"/>
              <a:t>3 fields had all empty values:</a:t>
            </a:r>
            <a:endParaRPr sz="1800"/>
          </a:p>
          <a:p>
            <a:pPr indent="-342900" lvl="1" marL="914400" rtl="0" algn="l">
              <a:spcBef>
                <a:spcPts val="0"/>
              </a:spcBef>
              <a:spcAft>
                <a:spcPts val="0"/>
              </a:spcAft>
              <a:buSzPts val="1800"/>
              <a:buAutoNum type="alphaLcPeriod"/>
            </a:pPr>
            <a:r>
              <a:rPr lang="en" sz="1800"/>
              <a:t>fast_update</a:t>
            </a:r>
            <a:endParaRPr sz="1800"/>
          </a:p>
          <a:p>
            <a:pPr indent="-342900" lvl="1" marL="914400" rtl="0" algn="l">
              <a:spcBef>
                <a:spcPts val="0"/>
              </a:spcBef>
              <a:spcAft>
                <a:spcPts val="0"/>
              </a:spcAft>
              <a:buSzPts val="1800"/>
              <a:buAutoNum type="alphaLcPeriod"/>
            </a:pPr>
            <a:r>
              <a:rPr lang="en" sz="1800"/>
              <a:t>last_updated</a:t>
            </a:r>
            <a:endParaRPr sz="1800"/>
          </a:p>
          <a:p>
            <a:pPr indent="-342900" lvl="1" marL="914400" rtl="0" algn="l">
              <a:spcBef>
                <a:spcPts val="0"/>
              </a:spcBef>
              <a:spcAft>
                <a:spcPts val="0"/>
              </a:spcAft>
              <a:buSzPts val="1800"/>
              <a:buAutoNum type="alphaLcPeriod"/>
            </a:pPr>
            <a:r>
              <a:rPr lang="en" sz="1800"/>
              <a:t>l</a:t>
            </a:r>
            <a:r>
              <a:rPr lang="en" sz="1800"/>
              <a:t>ong_life</a:t>
            </a:r>
            <a:endParaRPr sz="1800"/>
          </a:p>
          <a:p>
            <a:pPr indent="-342900" lvl="0" marL="457200" rtl="0" algn="l">
              <a:spcBef>
                <a:spcPts val="0"/>
              </a:spcBef>
              <a:spcAft>
                <a:spcPts val="0"/>
              </a:spcAft>
              <a:buSzPts val="1800"/>
              <a:buAutoNum type="arabicPeriod"/>
            </a:pPr>
            <a:r>
              <a:rPr lang="en" sz="1800"/>
              <a:t>High correlations emerged among the below fields:</a:t>
            </a:r>
            <a:endParaRPr sz="1800"/>
          </a:p>
          <a:p>
            <a:pPr indent="-342900" lvl="1" marL="914400" rtl="0" algn="l">
              <a:spcBef>
                <a:spcPts val="0"/>
              </a:spcBef>
              <a:spcAft>
                <a:spcPts val="0"/>
              </a:spcAft>
              <a:buSzPts val="1800"/>
              <a:buAutoNum type="alphaLcPeriod"/>
            </a:pPr>
            <a:r>
              <a:rPr lang="en" sz="1800"/>
              <a:t>Cloud_battery_soc and battery_soc = 0.94</a:t>
            </a:r>
            <a:endParaRPr sz="1800"/>
          </a:p>
          <a:p>
            <a:pPr indent="-342900" lvl="1" marL="914400" rtl="0" algn="l">
              <a:spcBef>
                <a:spcPts val="0"/>
              </a:spcBef>
              <a:spcAft>
                <a:spcPts val="0"/>
              </a:spcAft>
              <a:buSzPts val="1800"/>
              <a:buAutoNum type="alphaLcPeriod"/>
            </a:pPr>
            <a:r>
              <a:rPr lang="en" sz="1800"/>
              <a:t>Position_delta and system_status = 0.57</a:t>
            </a:r>
            <a:endParaRPr sz="1800"/>
          </a:p>
          <a:p>
            <a:pPr indent="-342900" lvl="1" marL="914400" rtl="0" algn="l">
              <a:spcBef>
                <a:spcPts val="0"/>
              </a:spcBef>
              <a:spcAft>
                <a:spcPts val="0"/>
              </a:spcAft>
              <a:buSzPts val="1800"/>
              <a:buAutoNum type="alphaLcPeriod"/>
            </a:pPr>
            <a:r>
              <a:rPr lang="en" sz="1800"/>
              <a:t>Water_temperature_q3 and fishery_id = -0.59</a:t>
            </a:r>
            <a:endParaRPr sz="1800"/>
          </a:p>
          <a:p>
            <a:pPr indent="-342900" lvl="1" marL="914400" rtl="0" algn="l">
              <a:spcBef>
                <a:spcPts val="0"/>
              </a:spcBef>
              <a:spcAft>
                <a:spcPts val="0"/>
              </a:spcAft>
              <a:buSzPts val="1800"/>
              <a:buAutoNum type="alphaLcPeriod"/>
            </a:pPr>
            <a:r>
              <a:rPr lang="en" sz="1800"/>
              <a:t>Water_temperature_q3 and water_temperature_mean = 0.7</a:t>
            </a:r>
            <a:endParaRPr sz="1800"/>
          </a:p>
          <a:p>
            <a:pPr indent="-342900" lvl="1" marL="914400" rtl="0" algn="l">
              <a:spcBef>
                <a:spcPts val="0"/>
              </a:spcBef>
              <a:spcAft>
                <a:spcPts val="0"/>
              </a:spcAft>
              <a:buSzPts val="1800"/>
              <a:buAutoNum type="alphaLcPeriod"/>
            </a:pPr>
            <a:r>
              <a:rPr lang="en" sz="1800"/>
              <a:t>Fishery_id and longitude = 0.81</a:t>
            </a:r>
            <a:endParaRPr sz="1800"/>
          </a:p>
          <a:p>
            <a:pPr indent="-342900" lvl="1" marL="914400" rtl="0" algn="l">
              <a:spcBef>
                <a:spcPts val="0"/>
              </a:spcBef>
              <a:spcAft>
                <a:spcPts val="0"/>
              </a:spcAft>
              <a:buSzPts val="1800"/>
              <a:buAutoNum type="alphaLcPeriod"/>
            </a:pPr>
            <a:r>
              <a:rPr lang="en" sz="1800"/>
              <a:t>Fishery_id and latitude = 0.79</a:t>
            </a:r>
            <a:endParaRPr sz="18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Known Geography/Current Patterns</a:t>
            </a:r>
            <a:r>
              <a:rPr lang="en"/>
              <a:t> - </a:t>
            </a:r>
            <a:r>
              <a:rPr lang="en" sz="2022"/>
              <a:t>before dropping bad data </a:t>
            </a:r>
            <a:endParaRPr sz="2022"/>
          </a:p>
        </p:txBody>
      </p:sp>
      <p:pic>
        <p:nvPicPr>
          <p:cNvPr id="80" name="Google Shape;80;p17"/>
          <p:cNvPicPr preferRelativeResize="0"/>
          <p:nvPr/>
        </p:nvPicPr>
        <p:blipFill>
          <a:blip r:embed="rId4">
            <a:alphaModFix/>
          </a:blip>
          <a:stretch>
            <a:fillRect/>
          </a:stretch>
        </p:blipFill>
        <p:spPr>
          <a:xfrm>
            <a:off x="877775" y="1017725"/>
            <a:ext cx="7448474" cy="397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Known Geography/Current Patterns - </a:t>
            </a:r>
            <a:r>
              <a:rPr lang="en" sz="2022"/>
              <a:t>after dropping bad data</a:t>
            </a:r>
            <a:endParaRPr sz="2022"/>
          </a:p>
        </p:txBody>
      </p:sp>
      <p:pic>
        <p:nvPicPr>
          <p:cNvPr id="86" name="Google Shape;86;p18"/>
          <p:cNvPicPr preferRelativeResize="0"/>
          <p:nvPr/>
        </p:nvPicPr>
        <p:blipFill>
          <a:blip r:embed="rId4">
            <a:alphaModFix/>
          </a:blip>
          <a:stretch>
            <a:fillRect/>
          </a:stretch>
        </p:blipFill>
        <p:spPr>
          <a:xfrm>
            <a:off x="829175" y="1194750"/>
            <a:ext cx="7168877"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Buoy Counts </a:t>
            </a:r>
            <a:endParaRPr/>
          </a:p>
        </p:txBody>
      </p:sp>
      <p:sp>
        <p:nvSpPr>
          <p:cNvPr id="92" name="Google Shape;92;p19"/>
          <p:cNvSpPr txBox="1"/>
          <p:nvPr/>
        </p:nvSpPr>
        <p:spPr>
          <a:xfrm>
            <a:off x="254100" y="2039025"/>
            <a:ext cx="595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Buoys by Fishery Id</a:t>
            </a:r>
            <a:endParaRPr sz="2200"/>
          </a:p>
        </p:txBody>
      </p:sp>
      <p:pic>
        <p:nvPicPr>
          <p:cNvPr id="93" name="Google Shape;93;p19"/>
          <p:cNvPicPr preferRelativeResize="0"/>
          <p:nvPr/>
        </p:nvPicPr>
        <p:blipFill>
          <a:blip r:embed="rId3">
            <a:alphaModFix/>
          </a:blip>
          <a:stretch>
            <a:fillRect/>
          </a:stretch>
        </p:blipFill>
        <p:spPr>
          <a:xfrm>
            <a:off x="228600" y="2667825"/>
            <a:ext cx="8839200" cy="1092955"/>
          </a:xfrm>
          <a:prstGeom prst="rect">
            <a:avLst/>
          </a:prstGeom>
          <a:noFill/>
          <a:ln>
            <a:noFill/>
          </a:ln>
        </p:spPr>
      </p:pic>
      <p:sp>
        <p:nvSpPr>
          <p:cNvPr id="94" name="Google Shape;94;p19"/>
          <p:cNvSpPr txBox="1"/>
          <p:nvPr/>
        </p:nvSpPr>
        <p:spPr>
          <a:xfrm>
            <a:off x="372450" y="1151325"/>
            <a:ext cx="7952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900">
                <a:solidFill>
                  <a:schemeClr val="dk1"/>
                </a:solidFill>
              </a:rPr>
              <a:t>29809 buoy messages</a:t>
            </a:r>
            <a:endParaRPr sz="1900">
              <a:solidFill>
                <a:schemeClr val="dk1"/>
              </a:solidFill>
            </a:endParaRPr>
          </a:p>
          <a:p>
            <a:pPr indent="0" lvl="0" marL="0" rtl="0" algn="l">
              <a:spcBef>
                <a:spcPts val="0"/>
              </a:spcBef>
              <a:spcAft>
                <a:spcPts val="0"/>
              </a:spcAft>
              <a:buClr>
                <a:schemeClr val="dk1"/>
              </a:buClr>
              <a:buSzPts val="1100"/>
              <a:buFont typeface="Arial"/>
              <a:buNone/>
            </a:pPr>
            <a:r>
              <a:rPr lang="en" sz="1900">
                <a:solidFill>
                  <a:schemeClr val="dk1"/>
                </a:solidFill>
              </a:rPr>
              <a:t>158 unique buoys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Counts </a:t>
            </a:r>
            <a:endParaRPr/>
          </a:p>
        </p:txBody>
      </p:sp>
      <p:sp>
        <p:nvSpPr>
          <p:cNvPr id="100" name="Google Shape;100;p20"/>
          <p:cNvSpPr txBox="1"/>
          <p:nvPr>
            <p:ph idx="1" type="body"/>
          </p:nvPr>
        </p:nvSpPr>
        <p:spPr>
          <a:xfrm>
            <a:off x="311700" y="1076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Messages counts by Buoy</a:t>
            </a:r>
            <a:endParaRPr b="1">
              <a:solidFill>
                <a:schemeClr val="dk1"/>
              </a:solidFill>
            </a:endParaRPr>
          </a:p>
        </p:txBody>
      </p:sp>
      <p:pic>
        <p:nvPicPr>
          <p:cNvPr id="101" name="Google Shape;101;p20"/>
          <p:cNvPicPr preferRelativeResize="0"/>
          <p:nvPr/>
        </p:nvPicPr>
        <p:blipFill>
          <a:blip r:embed="rId3">
            <a:alphaModFix/>
          </a:blip>
          <a:stretch>
            <a:fillRect/>
          </a:stretch>
        </p:blipFill>
        <p:spPr>
          <a:xfrm>
            <a:off x="457200" y="1572775"/>
            <a:ext cx="6539879" cy="318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Counts </a:t>
            </a:r>
            <a:endParaRPr/>
          </a:p>
        </p:txBody>
      </p:sp>
      <p:sp>
        <p:nvSpPr>
          <p:cNvPr id="107" name="Google Shape;107;p21"/>
          <p:cNvSpPr txBox="1"/>
          <p:nvPr>
            <p:ph idx="1" type="body"/>
          </p:nvPr>
        </p:nvSpPr>
        <p:spPr>
          <a:xfrm>
            <a:off x="311700" y="10762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Messages counts by Fishery</a:t>
            </a:r>
            <a:endParaRPr b="1">
              <a:solidFill>
                <a:schemeClr val="dk1"/>
              </a:solidFill>
            </a:endParaRPr>
          </a:p>
        </p:txBody>
      </p:sp>
      <p:pic>
        <p:nvPicPr>
          <p:cNvPr id="108" name="Google Shape;108;p21"/>
          <p:cNvPicPr preferRelativeResize="0"/>
          <p:nvPr/>
        </p:nvPicPr>
        <p:blipFill>
          <a:blip r:embed="rId3">
            <a:alphaModFix/>
          </a:blip>
          <a:stretch>
            <a:fillRect/>
          </a:stretch>
        </p:blipFill>
        <p:spPr>
          <a:xfrm>
            <a:off x="457200" y="1648975"/>
            <a:ext cx="6615194" cy="3189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