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5" r:id="rId1"/>
  </p:sldMasterIdLst>
  <p:notesMasterIdLst>
    <p:notesMasterId r:id="rId16"/>
  </p:notesMasterIdLst>
  <p:sldIdLst>
    <p:sldId id="256" r:id="rId2"/>
    <p:sldId id="476" r:id="rId3"/>
    <p:sldId id="477" r:id="rId4"/>
    <p:sldId id="482" r:id="rId5"/>
    <p:sldId id="488" r:id="rId6"/>
    <p:sldId id="479" r:id="rId7"/>
    <p:sldId id="480" r:id="rId8"/>
    <p:sldId id="481" r:id="rId9"/>
    <p:sldId id="483" r:id="rId10"/>
    <p:sldId id="484" r:id="rId11"/>
    <p:sldId id="485" r:id="rId12"/>
    <p:sldId id="486" r:id="rId13"/>
    <p:sldId id="487" r:id="rId14"/>
    <p:sldId id="257" r:id="rId1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964"/>
    <a:srgbClr val="5B9BD5"/>
    <a:srgbClr val="A50021"/>
    <a:srgbClr val="D2DEEF"/>
    <a:srgbClr val="EAEFF7"/>
    <a:srgbClr val="C6D9F1"/>
    <a:srgbClr val="004070"/>
    <a:srgbClr val="19388D"/>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3423" autoAdjust="0"/>
  </p:normalViewPr>
  <p:slideViewPr>
    <p:cSldViewPr snapToGrid="0">
      <p:cViewPr varScale="1">
        <p:scale>
          <a:sx n="148" d="100"/>
          <a:sy n="148" d="100"/>
        </p:scale>
        <p:origin x="204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96D40E5-200F-4C72-8D1D-E4D27A9BF92B}" type="datetimeFigureOut">
              <a:rPr lang="zh-CN" altLang="en-US"/>
              <a:pPr>
                <a:defRPr/>
              </a:pPr>
              <a:t>2023/10/25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anose="02010600030101010101" pitchFamily="2" charset="-122"/>
              </a:defRPr>
            </a:lvl1pPr>
          </a:lstStyle>
          <a:p>
            <a:pPr>
              <a:defRPr/>
            </a:pPr>
            <a:fld id="{42E203BB-73C6-4AC6-BBBF-DD52262B7B9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
        <p:nvSpPr>
          <p:cNvPr id="61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C645933-12CC-4733-876E-6962D3BCED91}" type="slidenum">
              <a:rPr lang="zh-CN" altLang="en-US" smtClean="0">
                <a:latin typeface="等线" panose="02010600030101010101" pitchFamily="2" charset="-122"/>
              </a:rPr>
              <a:pPr/>
              <a:t>0</a:t>
            </a:fld>
            <a:endParaRPr lang="zh-CN" altLang="en-US">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6786563"/>
            <a:ext cx="9144000" cy="71437"/>
          </a:xfrm>
          <a:prstGeom prst="rect">
            <a:avLst/>
          </a:prstGeom>
          <a:solidFill>
            <a:srgbClr val="EAEAEA"/>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zh-CN" altLang="en-US">
              <a:solidFill>
                <a:srgbClr val="FFFFFF"/>
              </a:solidFill>
              <a:latin typeface="Arial" panose="020B0604020202020204" pitchFamily="34" charset="0"/>
            </a:endParaRPr>
          </a:p>
        </p:txBody>
      </p:sp>
      <p:sp>
        <p:nvSpPr>
          <p:cNvPr id="3" name="矩形 18"/>
          <p:cNvSpPr>
            <a:spLocks noChangeArrowheads="1"/>
          </p:cNvSpPr>
          <p:nvPr userDrawn="1"/>
        </p:nvSpPr>
        <p:spPr bwMode="auto">
          <a:xfrm>
            <a:off x="0" y="6786563"/>
            <a:ext cx="3311525" cy="71437"/>
          </a:xfrm>
          <a:prstGeom prst="rect">
            <a:avLst/>
          </a:prstGeom>
          <a:solidFill>
            <a:srgbClr val="AA9168"/>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zh-CN" altLang="en-US">
              <a:solidFill>
                <a:srgbClr val="FFFFFF"/>
              </a:solidFill>
              <a:latin typeface="Arial" panose="020B0604020202020204" pitchFamily="34" charset="0"/>
            </a:endParaRPr>
          </a:p>
        </p:txBody>
      </p:sp>
      <p:sp>
        <p:nvSpPr>
          <p:cNvPr id="4" name="矩形 3"/>
          <p:cNvSpPr/>
          <p:nvPr userDrawn="1"/>
        </p:nvSpPr>
        <p:spPr>
          <a:xfrm>
            <a:off x="0" y="2357438"/>
            <a:ext cx="8391525" cy="2085975"/>
          </a:xfrm>
          <a:prstGeom prst="rect">
            <a:avLst/>
          </a:prstGeom>
          <a:solidFill>
            <a:srgbClr val="0039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5" name="矩形 4"/>
          <p:cNvSpPr/>
          <p:nvPr userDrawn="1"/>
        </p:nvSpPr>
        <p:spPr>
          <a:xfrm>
            <a:off x="0" y="2357438"/>
            <a:ext cx="8391525" cy="2084387"/>
          </a:xfrm>
          <a:prstGeom prst="rect">
            <a:avLst/>
          </a:prstGeom>
        </p:spPr>
        <p:txBody>
          <a:bodyPr anchor="ctr"/>
          <a:lstStyle/>
          <a:p>
            <a:pPr algn="ctr" eaLnBrk="1" fontAlgn="auto" hangingPunct="1">
              <a:spcBef>
                <a:spcPts val="0"/>
              </a:spcBef>
              <a:spcAft>
                <a:spcPts val="0"/>
              </a:spcAft>
              <a:defRPr/>
            </a:pPr>
            <a:endParaRPr lang="zh-CN" altLang="en-US" sz="4800" b="1" kern="800" dirty="0">
              <a:gradFill>
                <a:gsLst>
                  <a:gs pos="0">
                    <a:schemeClr val="bg1"/>
                  </a:gs>
                  <a:gs pos="100000">
                    <a:schemeClr val="bg1"/>
                  </a:gs>
                </a:gsLst>
                <a:lin ang="5400000" scaled="0"/>
              </a:gradFill>
              <a:latin typeface="Helvetica" pitchFamily="34" charset="0"/>
              <a:ea typeface="微软雅黑" pitchFamily="34" charset="-122"/>
              <a:cs typeface="Times New Roman" pitchFamily="18" charset="0"/>
            </a:endParaRPr>
          </a:p>
        </p:txBody>
      </p:sp>
      <p:sp>
        <p:nvSpPr>
          <p:cNvPr id="6" name="矩形 5"/>
          <p:cNvSpPr/>
          <p:nvPr userDrawn="1"/>
        </p:nvSpPr>
        <p:spPr>
          <a:xfrm>
            <a:off x="8472488" y="2362200"/>
            <a:ext cx="671512" cy="2081213"/>
          </a:xfrm>
          <a:prstGeom prst="rect">
            <a:avLst/>
          </a:prstGeom>
          <a:solidFill>
            <a:srgbClr val="AA9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7" name="矩形 13"/>
          <p:cNvSpPr>
            <a:spLocks noChangeArrowheads="1"/>
          </p:cNvSpPr>
          <p:nvPr userDrawn="1"/>
        </p:nvSpPr>
        <p:spPr bwMode="auto">
          <a:xfrm>
            <a:off x="0" y="0"/>
            <a:ext cx="9144000" cy="71438"/>
          </a:xfrm>
          <a:prstGeom prst="rect">
            <a:avLst/>
          </a:prstGeom>
          <a:solidFill>
            <a:srgbClr val="EAEAEA"/>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zh-CN" altLang="en-US">
              <a:solidFill>
                <a:srgbClr val="FFFFFF"/>
              </a:solidFill>
              <a:latin typeface="Arial" panose="020B0604020202020204" pitchFamily="34" charset="0"/>
            </a:endParaRPr>
          </a:p>
        </p:txBody>
      </p:sp>
      <p:sp>
        <p:nvSpPr>
          <p:cNvPr id="8" name="矩形 18"/>
          <p:cNvSpPr>
            <a:spLocks noChangeArrowheads="1"/>
          </p:cNvSpPr>
          <p:nvPr userDrawn="1"/>
        </p:nvSpPr>
        <p:spPr bwMode="auto">
          <a:xfrm>
            <a:off x="5830888" y="0"/>
            <a:ext cx="3311525" cy="71438"/>
          </a:xfrm>
          <a:prstGeom prst="rect">
            <a:avLst/>
          </a:prstGeom>
          <a:solidFill>
            <a:srgbClr val="AA9168"/>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zh-CN" altLang="en-US">
              <a:solidFill>
                <a:srgbClr val="FFFFFF"/>
              </a:solidFill>
              <a:latin typeface="Arial" panose="020B0604020202020204" pitchFamily="34" charset="0"/>
            </a:endParaRPr>
          </a:p>
        </p:txBody>
      </p:sp>
      <p:sp>
        <p:nvSpPr>
          <p:cNvPr id="10" name="矩形 9"/>
          <p:cNvSpPr/>
          <p:nvPr userDrawn="1"/>
        </p:nvSpPr>
        <p:spPr>
          <a:xfrm>
            <a:off x="559" y="2971685"/>
            <a:ext cx="8390966" cy="830997"/>
          </a:xfrm>
          <a:prstGeom prst="rect">
            <a:avLst/>
          </a:prstGeom>
        </p:spPr>
        <p:txBody>
          <a:bodyPr>
            <a:spAutoFit/>
          </a:bodyPr>
          <a:lstStyle/>
          <a:p>
            <a:pPr algn="ctr" eaLnBrk="1" fontAlgn="auto" hangingPunct="1">
              <a:spcBef>
                <a:spcPts val="0"/>
              </a:spcBef>
              <a:spcAft>
                <a:spcPts val="0"/>
              </a:spcAft>
              <a:defRPr/>
            </a:pPr>
            <a:r>
              <a:rPr lang="zh-CN" altLang="en-US" sz="4800" b="1" kern="800" dirty="0">
                <a:gradFill>
                  <a:gsLst>
                    <a:gs pos="0">
                      <a:schemeClr val="bg1"/>
                    </a:gs>
                    <a:gs pos="100000">
                      <a:schemeClr val="bg1"/>
                    </a:gs>
                  </a:gsLst>
                  <a:lin ang="5400000" scaled="1"/>
                </a:gradFill>
                <a:latin typeface="Helvetica" pitchFamily="34" charset="0"/>
                <a:ea typeface="微软雅黑" pitchFamily="34" charset="-122"/>
                <a:cs typeface="Times New Roman" pitchFamily="18" charset="0"/>
              </a:rPr>
              <a:t>软件漏洞的主动防御方法</a:t>
            </a:r>
          </a:p>
        </p:txBody>
      </p:sp>
      <p:sp>
        <p:nvSpPr>
          <p:cNvPr id="11" name="矩形 10"/>
          <p:cNvSpPr/>
          <p:nvPr userDrawn="1"/>
        </p:nvSpPr>
        <p:spPr>
          <a:xfrm>
            <a:off x="0" y="4986628"/>
            <a:ext cx="9144000" cy="1017715"/>
          </a:xfrm>
          <a:prstGeom prst="rect">
            <a:avLst/>
          </a:prstGeom>
        </p:spPr>
        <p:txBody>
          <a:bodyPr>
            <a:spAutoFit/>
          </a:bodyPr>
          <a:lstStyle/>
          <a:p>
            <a:pPr algn="ctr" eaLnBrk="1" fontAlgn="auto" hangingPunct="1">
              <a:lnSpc>
                <a:spcPct val="120000"/>
              </a:lnSpc>
              <a:spcBef>
                <a:spcPts val="600"/>
              </a:spcBef>
              <a:spcAft>
                <a:spcPts val="0"/>
              </a:spcAft>
              <a:defRPr/>
            </a:pPr>
            <a:r>
              <a:rPr lang="zh-CN" altLang="en-US" sz="2400" b="0"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cs typeface="Times New Roman" panose="02020603050405020304" pitchFamily="18" charset="0"/>
                <a:sym typeface="Arial" charset="0"/>
              </a:rPr>
              <a:t>孔祥龙</a:t>
            </a:r>
            <a:endParaRPr lang="en-US" altLang="zh-CN" sz="2400" b="0"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cs typeface="Times New Roman" panose="02020603050405020304" pitchFamily="18" charset="0"/>
              <a:sym typeface="Arial" charset="0"/>
            </a:endParaRPr>
          </a:p>
          <a:p>
            <a:pPr algn="ctr" eaLnBrk="1" fontAlgn="auto" hangingPunct="1">
              <a:lnSpc>
                <a:spcPct val="120000"/>
              </a:lnSpc>
              <a:spcBef>
                <a:spcPts val="600"/>
              </a:spcBef>
              <a:spcAft>
                <a:spcPts val="0"/>
              </a:spcAft>
              <a:defRPr/>
            </a:pPr>
            <a:r>
              <a:rPr lang="en-US" altLang="zh-CN" sz="2400" b="1" dirty="0">
                <a:gradFill>
                  <a:gsLst>
                    <a:gs pos="0">
                      <a:srgbClr val="003964"/>
                    </a:gs>
                    <a:gs pos="100000">
                      <a:srgbClr val="003964"/>
                    </a:gs>
                  </a:gsLst>
                  <a:lin ang="5400000" scaled="1"/>
                </a:gradFill>
                <a:latin typeface="Times New Roman" panose="02020603050405020304" pitchFamily="18" charset="0"/>
                <a:ea typeface="华文细黑" panose="02010600040101010101" pitchFamily="2" charset="-122"/>
                <a:cs typeface="Times New Roman" panose="02020603050405020304" pitchFamily="18" charset="0"/>
                <a:sym typeface="Arial" charset="0"/>
              </a:rPr>
              <a:t>2023</a:t>
            </a:r>
            <a:r>
              <a:rPr lang="zh-CN" altLang="en-US" sz="2400" b="1" dirty="0">
                <a:gradFill>
                  <a:gsLst>
                    <a:gs pos="0">
                      <a:srgbClr val="003964"/>
                    </a:gs>
                    <a:gs pos="100000">
                      <a:srgbClr val="003964"/>
                    </a:gs>
                  </a:gsLst>
                  <a:lin ang="5400000" scaled="1"/>
                </a:gradFill>
                <a:latin typeface="华文细黑" panose="02010600040101010101" pitchFamily="2" charset="-122"/>
                <a:ea typeface="华文细黑" panose="02010600040101010101" pitchFamily="2" charset="-122"/>
                <a:sym typeface="Arial" charset="0"/>
              </a:rPr>
              <a:t> </a:t>
            </a:r>
            <a:r>
              <a:rPr lang="zh-CN" altLang="en-US" sz="2400"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sym typeface="Arial" charset="0"/>
              </a:rPr>
              <a:t>年 </a:t>
            </a:r>
            <a:r>
              <a:rPr lang="en-US" altLang="zh-CN" sz="2400" b="1" dirty="0">
                <a:gradFill>
                  <a:gsLst>
                    <a:gs pos="0">
                      <a:srgbClr val="003964"/>
                    </a:gs>
                    <a:gs pos="100000">
                      <a:srgbClr val="003964"/>
                    </a:gs>
                  </a:gsLst>
                  <a:lin ang="5400000" scaled="1"/>
                </a:gradFill>
                <a:latin typeface="Times New Roman" panose="02020603050405020304" pitchFamily="18" charset="0"/>
                <a:ea typeface="华文细黑" panose="02010600040101010101" pitchFamily="2" charset="-122"/>
                <a:cs typeface="Times New Roman" panose="02020603050405020304" pitchFamily="18" charset="0"/>
                <a:sym typeface="Arial" charset="0"/>
              </a:rPr>
              <a:t>10</a:t>
            </a:r>
            <a:r>
              <a:rPr lang="zh-CN" altLang="en-US" sz="2400"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sym typeface="Arial" charset="0"/>
              </a:rPr>
              <a:t>月</a:t>
            </a:r>
          </a:p>
        </p:txBody>
      </p:sp>
      <p:pic>
        <p:nvPicPr>
          <p:cNvPr id="12" name="图片 11">
            <a:extLst>
              <a:ext uri="{FF2B5EF4-FFF2-40B4-BE49-F238E27FC236}">
                <a16:creationId xmlns:a16="http://schemas.microsoft.com/office/drawing/2014/main" id="{FA91B128-FE61-B153-B2C5-61EC7EDF3F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1598" y="1128083"/>
            <a:ext cx="3250976" cy="758793"/>
          </a:xfrm>
          <a:prstGeom prst="rect">
            <a:avLst/>
          </a:prstGeom>
        </p:spPr>
      </p:pic>
    </p:spTree>
    <p:extLst>
      <p:ext uri="{BB962C8B-B14F-4D97-AF65-F5344CB8AC3E}">
        <p14:creationId xmlns:p14="http://schemas.microsoft.com/office/powerpoint/2010/main" val="324373369"/>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6786563"/>
            <a:ext cx="9144000" cy="71437"/>
          </a:xfrm>
          <a:prstGeom prst="rect">
            <a:avLst/>
          </a:prstGeom>
          <a:solidFill>
            <a:srgbClr val="EAEAEA"/>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zh-CN" altLang="en-US">
              <a:solidFill>
                <a:srgbClr val="FFFFFF"/>
              </a:solidFill>
              <a:latin typeface="Arial" panose="020B0604020202020204" pitchFamily="34" charset="0"/>
            </a:endParaRPr>
          </a:p>
        </p:txBody>
      </p:sp>
      <p:sp>
        <p:nvSpPr>
          <p:cNvPr id="3" name="矩形 18"/>
          <p:cNvSpPr>
            <a:spLocks noChangeArrowheads="1"/>
          </p:cNvSpPr>
          <p:nvPr userDrawn="1"/>
        </p:nvSpPr>
        <p:spPr bwMode="auto">
          <a:xfrm>
            <a:off x="0" y="6786563"/>
            <a:ext cx="3311525" cy="71437"/>
          </a:xfrm>
          <a:prstGeom prst="rect">
            <a:avLst/>
          </a:prstGeom>
          <a:solidFill>
            <a:srgbClr val="AA9168"/>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zh-CN" altLang="en-US">
              <a:solidFill>
                <a:srgbClr val="FFFFFF"/>
              </a:solidFill>
              <a:latin typeface="Arial" panose="020B0604020202020204" pitchFamily="34" charset="0"/>
            </a:endParaRPr>
          </a:p>
        </p:txBody>
      </p:sp>
      <p:pic>
        <p:nvPicPr>
          <p:cNvPr id="4" name="矩形 3"/>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349500"/>
            <a:ext cx="83947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2357438"/>
            <a:ext cx="8391525" cy="2084387"/>
          </a:xfrm>
          <a:prstGeom prst="rect">
            <a:avLst/>
          </a:prstGeom>
        </p:spPr>
        <p:txBody>
          <a:bodyPr anchor="ctr"/>
          <a:lstStyle/>
          <a:p>
            <a:pPr algn="ctr" eaLnBrk="1" fontAlgn="auto" hangingPunct="1">
              <a:spcBef>
                <a:spcPts val="0"/>
              </a:spcBef>
              <a:spcAft>
                <a:spcPts val="0"/>
              </a:spcAft>
              <a:defRPr/>
            </a:pPr>
            <a:endParaRPr lang="zh-CN" altLang="en-US" sz="4800" b="1" kern="800" dirty="0">
              <a:gradFill>
                <a:gsLst>
                  <a:gs pos="0">
                    <a:schemeClr val="bg1"/>
                  </a:gs>
                  <a:gs pos="100000">
                    <a:schemeClr val="bg1"/>
                  </a:gs>
                </a:gsLst>
                <a:lin ang="5400000" scaled="0"/>
              </a:gradFill>
              <a:latin typeface="Helvetica" pitchFamily="34" charset="0"/>
              <a:ea typeface="微软雅黑" pitchFamily="34" charset="-122"/>
              <a:cs typeface="Times New Roman" pitchFamily="18" charset="0"/>
            </a:endParaRPr>
          </a:p>
        </p:txBody>
      </p:sp>
      <p:sp>
        <p:nvSpPr>
          <p:cNvPr id="6" name="矩形 5"/>
          <p:cNvSpPr/>
          <p:nvPr userDrawn="1"/>
        </p:nvSpPr>
        <p:spPr>
          <a:xfrm>
            <a:off x="8472488" y="2362200"/>
            <a:ext cx="671512" cy="2081213"/>
          </a:xfrm>
          <a:prstGeom prst="rect">
            <a:avLst/>
          </a:prstGeom>
          <a:solidFill>
            <a:srgbClr val="AA9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7" name="矩形 13"/>
          <p:cNvSpPr>
            <a:spLocks noChangeArrowheads="1"/>
          </p:cNvSpPr>
          <p:nvPr userDrawn="1"/>
        </p:nvSpPr>
        <p:spPr bwMode="auto">
          <a:xfrm>
            <a:off x="0" y="0"/>
            <a:ext cx="9144000" cy="71438"/>
          </a:xfrm>
          <a:prstGeom prst="rect">
            <a:avLst/>
          </a:prstGeom>
          <a:solidFill>
            <a:srgbClr val="EAEAEA"/>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zh-CN" altLang="en-US">
              <a:solidFill>
                <a:srgbClr val="FFFFFF"/>
              </a:solidFill>
              <a:latin typeface="Arial" panose="020B0604020202020204" pitchFamily="34" charset="0"/>
            </a:endParaRPr>
          </a:p>
        </p:txBody>
      </p:sp>
      <p:sp>
        <p:nvSpPr>
          <p:cNvPr id="8" name="矩形 18"/>
          <p:cNvSpPr>
            <a:spLocks noChangeArrowheads="1"/>
          </p:cNvSpPr>
          <p:nvPr userDrawn="1"/>
        </p:nvSpPr>
        <p:spPr bwMode="auto">
          <a:xfrm>
            <a:off x="5830888" y="0"/>
            <a:ext cx="3311525" cy="71438"/>
          </a:xfrm>
          <a:prstGeom prst="rect">
            <a:avLst/>
          </a:prstGeom>
          <a:solidFill>
            <a:srgbClr val="AA9168"/>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zh-CN" altLang="en-US">
              <a:solidFill>
                <a:srgbClr val="FFFFFF"/>
              </a:solidFill>
              <a:latin typeface="Arial" panose="020B0604020202020204" pitchFamily="34" charset="0"/>
            </a:endParaRPr>
          </a:p>
        </p:txBody>
      </p:sp>
      <p:sp>
        <p:nvSpPr>
          <p:cNvPr id="10" name="矩形 9"/>
          <p:cNvSpPr/>
          <p:nvPr userDrawn="1"/>
        </p:nvSpPr>
        <p:spPr>
          <a:xfrm>
            <a:off x="0" y="4986628"/>
            <a:ext cx="9144000" cy="1055674"/>
          </a:xfrm>
          <a:prstGeom prst="rect">
            <a:avLst/>
          </a:prstGeom>
        </p:spPr>
        <p:txBody>
          <a:bodyPr>
            <a:spAutoFit/>
          </a:bodyPr>
          <a:lstStyle/>
          <a:p>
            <a:pPr algn="ctr" eaLnBrk="1" fontAlgn="auto" hangingPunct="1">
              <a:lnSpc>
                <a:spcPct val="120000"/>
              </a:lnSpc>
              <a:spcBef>
                <a:spcPts val="600"/>
              </a:spcBef>
              <a:spcAft>
                <a:spcPts val="0"/>
              </a:spcAft>
              <a:defRPr/>
            </a:pPr>
            <a:r>
              <a:rPr lang="zh-CN" altLang="en-US" sz="2400"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sym typeface="Arial" charset="0"/>
              </a:rPr>
              <a:t>孔祥龙</a:t>
            </a:r>
            <a:endParaRPr lang="en-US" altLang="zh-CN" sz="2400"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sym typeface="Arial" charset="0"/>
            </a:endParaRPr>
          </a:p>
          <a:p>
            <a:pPr algn="ctr" eaLnBrk="1" fontAlgn="auto" hangingPunct="1">
              <a:lnSpc>
                <a:spcPct val="120000"/>
              </a:lnSpc>
              <a:spcBef>
                <a:spcPts val="600"/>
              </a:spcBef>
              <a:spcAft>
                <a:spcPts val="0"/>
              </a:spcAft>
              <a:defRPr/>
            </a:pPr>
            <a:r>
              <a:rPr lang="en-US" altLang="zh-CN" sz="2400" b="1" dirty="0">
                <a:gradFill>
                  <a:gsLst>
                    <a:gs pos="0">
                      <a:srgbClr val="003964"/>
                    </a:gs>
                    <a:gs pos="100000">
                      <a:srgbClr val="003964"/>
                    </a:gs>
                  </a:gsLst>
                  <a:lin ang="5400000" scaled="1"/>
                </a:gradFill>
                <a:latin typeface="Times New Roman" panose="02020603050405020304" pitchFamily="18" charset="0"/>
                <a:ea typeface="华文细黑" panose="02010600040101010101" pitchFamily="2" charset="-122"/>
                <a:cs typeface="Times New Roman" panose="02020603050405020304" pitchFamily="18" charset="0"/>
                <a:sym typeface="Arial" charset="0"/>
              </a:rPr>
              <a:t>xlkong@seu.edu.cn</a:t>
            </a:r>
            <a:endParaRPr lang="zh-CN" altLang="en-US" sz="2400"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sym typeface="Arial" charset="0"/>
            </a:endParaRPr>
          </a:p>
        </p:txBody>
      </p:sp>
      <p:pic>
        <p:nvPicPr>
          <p:cNvPr id="11" name="图片 10">
            <a:extLst>
              <a:ext uri="{FF2B5EF4-FFF2-40B4-BE49-F238E27FC236}">
                <a16:creationId xmlns:a16="http://schemas.microsoft.com/office/drawing/2014/main" id="{7C52855D-7915-DA10-5F22-8C0CB9B06E5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51598" y="1128083"/>
            <a:ext cx="3250976" cy="758793"/>
          </a:xfrm>
          <a:prstGeom prst="rect">
            <a:avLst/>
          </a:prstGeom>
        </p:spPr>
      </p:pic>
    </p:spTree>
    <p:extLst>
      <p:ext uri="{BB962C8B-B14F-4D97-AF65-F5344CB8AC3E}">
        <p14:creationId xmlns:p14="http://schemas.microsoft.com/office/powerpoint/2010/main" val="4022401885"/>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774143"/>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6"/>
          <p:cNvGrpSpPr>
            <a:grpSpLocks/>
          </p:cNvGrpSpPr>
          <p:nvPr userDrawn="1"/>
        </p:nvGrpSpPr>
        <p:grpSpPr bwMode="auto">
          <a:xfrm>
            <a:off x="-1588" y="765175"/>
            <a:ext cx="9145588" cy="71438"/>
            <a:chOff x="-1855" y="4900951"/>
            <a:chExt cx="9145855" cy="144016"/>
          </a:xfrm>
        </p:grpSpPr>
        <p:sp>
          <p:nvSpPr>
            <p:cNvPr id="8" name="平行四边形 9"/>
            <p:cNvSpPr/>
            <p:nvPr userDrawn="1"/>
          </p:nvSpPr>
          <p:spPr>
            <a:xfrm>
              <a:off x="6516611" y="4900951"/>
              <a:ext cx="2627389" cy="144016"/>
            </a:xfrm>
            <a:custGeom>
              <a:avLst/>
              <a:gdLst>
                <a:gd name="connsiteX0" fmla="*/ 0 w 2627784"/>
                <a:gd name="connsiteY0" fmla="*/ 144016 h 144016"/>
                <a:gd name="connsiteX1" fmla="*/ 79565 w 2627784"/>
                <a:gd name="connsiteY1" fmla="*/ 0 h 144016"/>
                <a:gd name="connsiteX2" fmla="*/ 2627784 w 2627784"/>
                <a:gd name="connsiteY2" fmla="*/ 0 h 144016"/>
                <a:gd name="connsiteX3" fmla="*/ 2548219 w 2627784"/>
                <a:gd name="connsiteY3" fmla="*/ 144016 h 144016"/>
                <a:gd name="connsiteX4" fmla="*/ 0 w 2627784"/>
                <a:gd name="connsiteY4" fmla="*/ 144016 h 144016"/>
                <a:gd name="connsiteX0" fmla="*/ 0 w 2627784"/>
                <a:gd name="connsiteY0" fmla="*/ 144016 h 144016"/>
                <a:gd name="connsiteX1" fmla="*/ 79565 w 2627784"/>
                <a:gd name="connsiteY1" fmla="*/ 0 h 144016"/>
                <a:gd name="connsiteX2" fmla="*/ 2627784 w 2627784"/>
                <a:gd name="connsiteY2" fmla="*/ 0 h 144016"/>
                <a:gd name="connsiteX3" fmla="*/ 2626507 w 2627784"/>
                <a:gd name="connsiteY3" fmla="*/ 140885 h 144016"/>
                <a:gd name="connsiteX4" fmla="*/ 0 w 2627784"/>
                <a:gd name="connsiteY4" fmla="*/ 144016 h 144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7784" h="144016">
                  <a:moveTo>
                    <a:pt x="0" y="144016"/>
                  </a:moveTo>
                  <a:lnTo>
                    <a:pt x="79565" y="0"/>
                  </a:lnTo>
                  <a:lnTo>
                    <a:pt x="2627784" y="0"/>
                  </a:lnTo>
                  <a:cubicBezTo>
                    <a:pt x="2627358" y="46962"/>
                    <a:pt x="2626933" y="93923"/>
                    <a:pt x="2626507" y="140885"/>
                  </a:cubicBezTo>
                  <a:lnTo>
                    <a:pt x="0" y="144016"/>
                  </a:lnTo>
                  <a:close/>
                </a:path>
              </a:pathLst>
            </a:custGeom>
            <a:solidFill>
              <a:srgbClr val="AA9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平行四边形 10"/>
            <p:cNvSpPr/>
            <p:nvPr userDrawn="1"/>
          </p:nvSpPr>
          <p:spPr>
            <a:xfrm>
              <a:off x="-1855" y="4900951"/>
              <a:ext cx="6518466" cy="144016"/>
            </a:xfrm>
            <a:custGeom>
              <a:avLst/>
              <a:gdLst>
                <a:gd name="connsiteX0" fmla="*/ 0 w 6516215"/>
                <a:gd name="connsiteY0" fmla="*/ 144016 h 144016"/>
                <a:gd name="connsiteX1" fmla="*/ 79565 w 6516215"/>
                <a:gd name="connsiteY1" fmla="*/ 0 h 144016"/>
                <a:gd name="connsiteX2" fmla="*/ 6516215 w 6516215"/>
                <a:gd name="connsiteY2" fmla="*/ 0 h 144016"/>
                <a:gd name="connsiteX3" fmla="*/ 6436650 w 6516215"/>
                <a:gd name="connsiteY3" fmla="*/ 144016 h 144016"/>
                <a:gd name="connsiteX4" fmla="*/ 0 w 6516215"/>
                <a:gd name="connsiteY4" fmla="*/ 144016 h 144016"/>
                <a:gd name="connsiteX0" fmla="*/ 1855 w 6518070"/>
                <a:gd name="connsiteY0" fmla="*/ 144016 h 144016"/>
                <a:gd name="connsiteX1" fmla="*/ 0 w 6518070"/>
                <a:gd name="connsiteY1" fmla="*/ 0 h 144016"/>
                <a:gd name="connsiteX2" fmla="*/ 6518070 w 6518070"/>
                <a:gd name="connsiteY2" fmla="*/ 0 h 144016"/>
                <a:gd name="connsiteX3" fmla="*/ 6438505 w 6518070"/>
                <a:gd name="connsiteY3" fmla="*/ 144016 h 144016"/>
                <a:gd name="connsiteX4" fmla="*/ 1855 w 6518070"/>
                <a:gd name="connsiteY4" fmla="*/ 144016 h 144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8070" h="144016">
                  <a:moveTo>
                    <a:pt x="1855" y="144016"/>
                  </a:moveTo>
                  <a:cubicBezTo>
                    <a:pt x="1237" y="96011"/>
                    <a:pt x="618" y="48005"/>
                    <a:pt x="0" y="0"/>
                  </a:cubicBezTo>
                  <a:lnTo>
                    <a:pt x="6518070" y="0"/>
                  </a:lnTo>
                  <a:lnTo>
                    <a:pt x="6438505" y="144016"/>
                  </a:lnTo>
                  <a:lnTo>
                    <a:pt x="1855" y="144016"/>
                  </a:lnTo>
                  <a:close/>
                </a:path>
              </a:pathLst>
            </a:custGeom>
            <a:solidFill>
              <a:srgbClr val="0040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 name="Rectangle 16"/>
          <p:cNvSpPr>
            <a:spLocks noChangeArrowheads="1"/>
          </p:cNvSpPr>
          <p:nvPr userDrawn="1"/>
        </p:nvSpPr>
        <p:spPr bwMode="auto">
          <a:xfrm>
            <a:off x="8394320" y="6582580"/>
            <a:ext cx="498855" cy="246221"/>
          </a:xfrm>
          <a:prstGeom prst="rect">
            <a:avLst/>
          </a:prstGeom>
          <a:noFill/>
          <a:ln w="9525">
            <a:noFill/>
            <a:miter lim="800000"/>
            <a:headEnd/>
            <a:tailEnd/>
          </a:ln>
          <a:effectLst/>
        </p:spPr>
        <p:txBody>
          <a:bodyPr wrap="none" anchor="ctr">
            <a:spAutoFit/>
          </a:bodyPr>
          <a:lstStyle/>
          <a:p>
            <a:pPr algn="r" eaLnBrk="1" fontAlgn="auto" hangingPunct="1">
              <a:spcBef>
                <a:spcPts val="0"/>
              </a:spcBef>
              <a:spcAft>
                <a:spcPts val="0"/>
              </a:spcAft>
              <a:defRPr/>
            </a:pPr>
            <a:r>
              <a:rPr lang="en-US" altLang="zh-CN" sz="1000" kern="10" dirty="0">
                <a:ln w="9525">
                  <a:noFill/>
                  <a:round/>
                  <a:headEnd/>
                  <a:tailEnd/>
                </a:ln>
                <a:gradFill rotWithShape="1">
                  <a:gsLst>
                    <a:gs pos="0">
                      <a:srgbClr val="004070"/>
                    </a:gs>
                    <a:gs pos="100000">
                      <a:srgbClr val="004070"/>
                    </a:gs>
                  </a:gsLst>
                  <a:lin ang="5400000" scaled="1"/>
                </a:gradFill>
                <a:latin typeface="Arial" pitchFamily="34" charset="0"/>
                <a:ea typeface="微软雅黑" pitchFamily="34" charset="-122"/>
                <a:cs typeface="Arial" pitchFamily="34" charset="0"/>
              </a:rPr>
              <a:t>- </a:t>
            </a:r>
            <a:fld id="{8FB28860-628D-458E-A03A-90577FC6D11B}" type="slidenum">
              <a:rPr lang="en-US" altLang="zh-CN" sz="1000" kern="10">
                <a:ln w="9525">
                  <a:noFill/>
                  <a:round/>
                  <a:headEnd/>
                  <a:tailEnd/>
                </a:ln>
                <a:gradFill rotWithShape="1">
                  <a:gsLst>
                    <a:gs pos="0">
                      <a:srgbClr val="004070"/>
                    </a:gs>
                    <a:gs pos="100000">
                      <a:srgbClr val="004070"/>
                    </a:gs>
                  </a:gsLst>
                  <a:lin ang="5400000" scaled="1"/>
                </a:gradFill>
                <a:latin typeface="Arial" pitchFamily="34" charset="0"/>
                <a:ea typeface="微软雅黑" pitchFamily="34" charset="-122"/>
                <a:cs typeface="Arial" pitchFamily="34" charset="0"/>
              </a:rPr>
              <a:pPr algn="r" eaLnBrk="1" fontAlgn="auto" hangingPunct="1">
                <a:spcBef>
                  <a:spcPts val="0"/>
                </a:spcBef>
                <a:spcAft>
                  <a:spcPts val="0"/>
                </a:spcAft>
                <a:defRPr/>
              </a:pPr>
              <a:t>‹#›</a:t>
            </a:fld>
            <a:r>
              <a:rPr lang="en-US" altLang="zh-CN" sz="1000" kern="10" dirty="0">
                <a:ln w="9525">
                  <a:noFill/>
                  <a:round/>
                  <a:headEnd/>
                  <a:tailEnd/>
                </a:ln>
                <a:gradFill rotWithShape="1">
                  <a:gsLst>
                    <a:gs pos="0">
                      <a:srgbClr val="004070"/>
                    </a:gs>
                    <a:gs pos="100000">
                      <a:srgbClr val="004070"/>
                    </a:gs>
                  </a:gsLst>
                  <a:lin ang="5400000" scaled="1"/>
                </a:gradFill>
                <a:latin typeface="Arial" pitchFamily="34" charset="0"/>
                <a:ea typeface="微软雅黑" pitchFamily="34" charset="-122"/>
                <a:cs typeface="Arial" pitchFamily="34" charset="0"/>
              </a:rPr>
              <a:t> -</a:t>
            </a:r>
          </a:p>
        </p:txBody>
      </p:sp>
      <p:sp>
        <p:nvSpPr>
          <p:cNvPr id="1028" name="Line 11"/>
          <p:cNvSpPr>
            <a:spLocks noChangeShapeType="1"/>
          </p:cNvSpPr>
          <p:nvPr userDrawn="1"/>
        </p:nvSpPr>
        <p:spPr bwMode="auto">
          <a:xfrm flipH="1">
            <a:off x="250825" y="6553200"/>
            <a:ext cx="8642350" cy="0"/>
          </a:xfrm>
          <a:prstGeom prst="line">
            <a:avLst/>
          </a:prstGeom>
          <a:noFill/>
          <a:ln w="19050">
            <a:solidFill>
              <a:srgbClr val="00407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矩形 12"/>
          <p:cNvSpPr/>
          <p:nvPr userDrawn="1"/>
        </p:nvSpPr>
        <p:spPr>
          <a:xfrm>
            <a:off x="250825" y="6597968"/>
            <a:ext cx="3287134" cy="215444"/>
          </a:xfrm>
          <a:prstGeom prst="rect">
            <a:avLst/>
          </a:prstGeom>
        </p:spPr>
        <p:txBody>
          <a:bodyPr>
            <a:spAutoFit/>
          </a:bodyPr>
          <a:lstStyle/>
          <a:p>
            <a:pPr eaLnBrk="1" fontAlgn="auto" hangingPunct="1">
              <a:spcBef>
                <a:spcPts val="0"/>
              </a:spcBef>
              <a:spcAft>
                <a:spcPts val="0"/>
              </a:spcAft>
              <a:defRPr/>
            </a:pPr>
            <a:r>
              <a:rPr lang="zh-CN" altLang="en-US" sz="800"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sym typeface="Arial" charset="0"/>
              </a:rPr>
              <a:t>专题报告</a:t>
            </a:r>
          </a:p>
        </p:txBody>
      </p:sp>
      <p:pic>
        <p:nvPicPr>
          <p:cNvPr id="2" name="图片 1">
            <a:extLst>
              <a:ext uri="{FF2B5EF4-FFF2-40B4-BE49-F238E27FC236}">
                <a16:creationId xmlns:a16="http://schemas.microsoft.com/office/drawing/2014/main" id="{A7057949-BB31-F03B-DE79-480A984240B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80084" y="165779"/>
            <a:ext cx="1813091" cy="423184"/>
          </a:xfrm>
          <a:prstGeom prst="rect">
            <a:avLst/>
          </a:prstGeom>
        </p:spPr>
      </p:pic>
    </p:spTree>
  </p:cSld>
  <p:clrMap bg1="lt1" tx1="dk1" bg2="lt2" tx2="dk2" accent1="accent1" accent2="accent2" accent3="accent3" accent4="accent4" accent5="accent5" accent6="accent6" hlink="hlink" folHlink="folHlink"/>
  <p:sldLayoutIdLst>
    <p:sldLayoutId id="2147483803" r:id="rId1"/>
    <p:sldLayoutId id="2147483804" r:id="rId2"/>
    <p:sldLayoutId id="2147483799" r:id="rId3"/>
  </p:sldLayoutIdLst>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ADB6FF-246F-4DAA-8D62-C6DBF49B178B}"/>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软件漏洞的主动防御</a:t>
            </a:r>
            <a:endPar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EF76567-E0B5-4313-90F2-3E3851CAD811}"/>
              </a:ext>
            </a:extLst>
          </p:cNvPr>
          <p:cNvSpPr txBox="1"/>
          <p:nvPr/>
        </p:nvSpPr>
        <p:spPr>
          <a:xfrm>
            <a:off x="198380" y="1159629"/>
            <a:ext cx="8675163" cy="3477875"/>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Design Diversity — N-Self Checking</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The n-self checking approach can be considered as a hybrid of the other two approaches. It involves the use of at least two self-checking software components. A component could be made by combining a version of the software and an acceptance test. Alternatively, it could be made by combining several versions of the software with an adjudicator</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The approach of n-self checking software has been studied </a:t>
            </a:r>
            <a:r>
              <a:rPr lang="en-US" altLang="zh-CN" sz="2000" dirty="0">
                <a:solidFill>
                  <a:srgbClr val="C00000"/>
                </a:solidFill>
                <a:latin typeface="微软雅黑" panose="020B0503020204020204" pitchFamily="34" charset="-122"/>
                <a:ea typeface="微软雅黑" panose="020B0503020204020204" pitchFamily="34" charset="-122"/>
              </a:rPr>
              <a:t>less extensively</a:t>
            </a:r>
            <a:r>
              <a:rPr lang="en-US" altLang="zh-CN" sz="2000" dirty="0">
                <a:latin typeface="微软雅黑" panose="020B0503020204020204" pitchFamily="34" charset="-122"/>
                <a:ea typeface="微软雅黑" panose="020B0503020204020204" pitchFamily="34" charset="-122"/>
              </a:rPr>
              <a:t> in academia than either recovery blocks or n-version programming</a:t>
            </a:r>
          </a:p>
        </p:txBody>
      </p:sp>
    </p:spTree>
    <p:extLst>
      <p:ext uri="{BB962C8B-B14F-4D97-AF65-F5344CB8AC3E}">
        <p14:creationId xmlns:p14="http://schemas.microsoft.com/office/powerpoint/2010/main" val="538878595"/>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ADB6FF-246F-4DAA-8D62-C6DBF49B178B}"/>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软件漏洞的主动防御</a:t>
            </a:r>
            <a:endPar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EF76567-E0B5-4313-90F2-3E3851CAD811}"/>
              </a:ext>
            </a:extLst>
          </p:cNvPr>
          <p:cNvSpPr txBox="1"/>
          <p:nvPr/>
        </p:nvSpPr>
        <p:spPr>
          <a:xfrm>
            <a:off x="198380" y="1159629"/>
            <a:ext cx="8675163" cy="4401205"/>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Design Diversity — Different Functionality</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In some applications it may be possible to achieve design diversity by implementing software that achieves the same system-level outcome but using different functionality. </a:t>
            </a:r>
          </a:p>
          <a:p>
            <a:pPr marL="742950" lvl="1"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The use of a different control law in an aircraft flight control system</a:t>
            </a:r>
          </a:p>
          <a:p>
            <a:pPr marL="742950" lvl="1"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Implementing software deliberately intended to manage degraded modes of operation</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In some cases, an easy way of achieving some design diversity may be to </a:t>
            </a:r>
            <a:r>
              <a:rPr lang="en-US" altLang="zh-CN" sz="2000" dirty="0">
                <a:solidFill>
                  <a:srgbClr val="C00000"/>
                </a:solidFill>
                <a:latin typeface="微软雅黑" panose="020B0503020204020204" pitchFamily="34" charset="-122"/>
                <a:ea typeface="微软雅黑" panose="020B0503020204020204" pitchFamily="34" charset="-122"/>
              </a:rPr>
              <a:t>use an older version of software alongside the most recent one</a:t>
            </a:r>
            <a:r>
              <a:rPr lang="en-US" altLang="zh-CN" sz="2000" dirty="0">
                <a:latin typeface="微软雅黑" panose="020B0503020204020204" pitchFamily="34" charset="-122"/>
                <a:ea typeface="微软雅黑" panose="020B0503020204020204" pitchFamily="34" charset="-122"/>
              </a:rPr>
              <a:t>. This might be appropriate if the change between the two software versions was solely related to performance issues. </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It is not appropriate if the new version fixed a safety-related issue.</a:t>
            </a:r>
          </a:p>
        </p:txBody>
      </p:sp>
    </p:spTree>
    <p:extLst>
      <p:ext uri="{BB962C8B-B14F-4D97-AF65-F5344CB8AC3E}">
        <p14:creationId xmlns:p14="http://schemas.microsoft.com/office/powerpoint/2010/main" val="3359871696"/>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ADB6FF-246F-4DAA-8D62-C6DBF49B178B}"/>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软件漏洞的主动防御</a:t>
            </a:r>
            <a:endPar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EF76567-E0B5-4313-90F2-3E3851CAD811}"/>
              </a:ext>
            </a:extLst>
          </p:cNvPr>
          <p:cNvSpPr txBox="1"/>
          <p:nvPr/>
        </p:nvSpPr>
        <p:spPr>
          <a:xfrm>
            <a:off x="198380" y="1159629"/>
            <a:ext cx="8675163" cy="3477875"/>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Watchdog Timers</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In general, the system is designed so that it signals the watchdog once during each prescheduled interval. If the timer is not reset (and, in some cases, if it is reset more than once) during an interval then the watchdog raises an error. This error can be trapped and used, for example, to restart a processor</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Hence, watchdog timers, which are often implemented in hardware, can be used to provide protection against particular types of software error, including those that cause applications to crash and those that result in infinite loops.</a:t>
            </a:r>
          </a:p>
        </p:txBody>
      </p:sp>
    </p:spTree>
    <p:extLst>
      <p:ext uri="{BB962C8B-B14F-4D97-AF65-F5344CB8AC3E}">
        <p14:creationId xmlns:p14="http://schemas.microsoft.com/office/powerpoint/2010/main" val="3104343317"/>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ADB6FF-246F-4DAA-8D62-C6DBF49B178B}"/>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总结</a:t>
            </a:r>
            <a:endPar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EF76567-E0B5-4313-90F2-3E3851CAD811}"/>
              </a:ext>
            </a:extLst>
          </p:cNvPr>
          <p:cNvSpPr txBox="1"/>
          <p:nvPr/>
        </p:nvSpPr>
        <p:spPr>
          <a:xfrm>
            <a:off x="198380" y="1159629"/>
            <a:ext cx="8675163"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There is no reliable way of entirely removing the possibility of software CMF</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When multiple copies of software are used, it will always represent a risk</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Whilst the value of diversity is noted, there is no preferred way of mitigating this risk</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There does not appear to be a standard way of assessing the level of protection (or risk mitigation) provided by a particular approach, or combination of approaches</a:t>
            </a:r>
          </a:p>
        </p:txBody>
      </p:sp>
    </p:spTree>
    <p:extLst>
      <p:ext uri="{BB962C8B-B14F-4D97-AF65-F5344CB8AC3E}">
        <p14:creationId xmlns:p14="http://schemas.microsoft.com/office/powerpoint/2010/main" val="2776136953"/>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45E7EDA-DC13-4BB4-8FEC-A90F9896B11E}"/>
              </a:ext>
            </a:extLst>
          </p:cNvPr>
          <p:cNvPicPr>
            <a:picLocks noChangeAspect="1"/>
          </p:cNvPicPr>
          <p:nvPr/>
        </p:nvPicPr>
        <p:blipFill>
          <a:blip r:embed="rId2"/>
          <a:stretch>
            <a:fillRect/>
          </a:stretch>
        </p:blipFill>
        <p:spPr>
          <a:xfrm>
            <a:off x="5448066" y="3177118"/>
            <a:ext cx="3199339" cy="3374846"/>
          </a:xfrm>
          <a:prstGeom prst="rect">
            <a:avLst/>
          </a:prstGeom>
        </p:spPr>
      </p:pic>
      <p:sp>
        <p:nvSpPr>
          <p:cNvPr id="2" name="文本框 1">
            <a:extLst>
              <a:ext uri="{FF2B5EF4-FFF2-40B4-BE49-F238E27FC236}">
                <a16:creationId xmlns:a16="http://schemas.microsoft.com/office/drawing/2014/main" id="{D474771E-3BF2-4324-A5C8-195D01B72A0A}"/>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研究动机</a:t>
            </a:r>
            <a:endPar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6F75658-3454-471F-9B9A-EC443B875E05}"/>
              </a:ext>
            </a:extLst>
          </p:cNvPr>
          <p:cNvSpPr txBox="1"/>
          <p:nvPr/>
        </p:nvSpPr>
        <p:spPr>
          <a:xfrm>
            <a:off x="145301" y="962154"/>
            <a:ext cx="8741121" cy="2214965"/>
          </a:xfrm>
          <a:prstGeom prst="rect">
            <a:avLst/>
          </a:prstGeom>
          <a:noFill/>
        </p:spPr>
        <p:txBody>
          <a:bodyPr wrap="square" rtlCol="0">
            <a:spAutoFit/>
          </a:bodyPr>
          <a:lstStyle/>
          <a:p>
            <a:pPr>
              <a:lnSpc>
                <a:spcPct val="125000"/>
              </a:lnSpc>
            </a:pPr>
            <a:r>
              <a:rPr lang="en-US" altLang="zh-CN" sz="2000" dirty="0">
                <a:solidFill>
                  <a:srgbClr val="003964"/>
                </a:solidFill>
                <a:latin typeface="微软雅黑" panose="020B0503020204020204" pitchFamily="34" charset="-122"/>
                <a:ea typeface="微软雅黑" panose="020B0503020204020204" pitchFamily="34" charset="-122"/>
              </a:rPr>
              <a:t>Review comments of </a:t>
            </a:r>
            <a:r>
              <a:rPr lang="en-US" altLang="zh-CN" sz="2000" dirty="0">
                <a:latin typeface="微软雅黑" panose="020B0503020204020204" pitchFamily="34" charset="-122"/>
                <a:ea typeface="微软雅黑" panose="020B0503020204020204" pitchFamily="34" charset="-122"/>
              </a:rPr>
              <a:t>"</a:t>
            </a:r>
            <a:r>
              <a:rPr lang="en-US" altLang="zh-CN" sz="2000" u="sng" dirty="0">
                <a:latin typeface="微软雅黑" panose="020B0503020204020204" pitchFamily="34" charset="-122"/>
                <a:ea typeface="微软雅黑" panose="020B0503020204020204" pitchFamily="34" charset="-122"/>
              </a:rPr>
              <a:t>Boosting Multimode Ruling in DHR Architecture with Metamorphic Relations</a:t>
            </a:r>
            <a:r>
              <a:rPr lang="en-US" altLang="zh-CN" sz="2000" dirty="0">
                <a:latin typeface="微软雅黑" panose="020B0503020204020204" pitchFamily="34" charset="-122"/>
                <a:ea typeface="微软雅黑" panose="020B0503020204020204" pitchFamily="34" charset="-122"/>
              </a:rPr>
              <a:t>"</a:t>
            </a:r>
          </a:p>
          <a:p>
            <a:pPr marL="285750" indent="-285750">
              <a:lnSpc>
                <a:spcPct val="125000"/>
              </a:lnSpc>
              <a:buFont typeface="Arial" panose="020B0604020202020204" pitchFamily="34" charset="0"/>
              <a:buChar char="•"/>
            </a:pPr>
            <a:r>
              <a:rPr lang="en-US" altLang="zh-CN" sz="1800" kern="0" dirty="0">
                <a:solidFill>
                  <a:srgbClr val="000000"/>
                </a:solidFill>
                <a:effectLst/>
                <a:latin typeface="Times New Roman" panose="02020603050405020304" pitchFamily="18" charset="0"/>
                <a:ea typeface="宋体" panose="02010600030101010101" pitchFamily="2" charset="-122"/>
              </a:rPr>
              <a:t>Despite different names, the reviewer cannot see any fundamental difference between DHR and </a:t>
            </a:r>
            <a:r>
              <a:rPr lang="en-US" altLang="zh-CN" sz="1800" b="1" kern="0" dirty="0">
                <a:solidFill>
                  <a:srgbClr val="C00000"/>
                </a:solidFill>
                <a:effectLst/>
                <a:latin typeface="Times New Roman" panose="02020603050405020304" pitchFamily="18" charset="0"/>
                <a:ea typeface="宋体" panose="02010600030101010101" pitchFamily="2" charset="-122"/>
              </a:rPr>
              <a:t>N-version programming </a:t>
            </a:r>
            <a:r>
              <a:rPr lang="en-US" altLang="zh-CN" sz="1800" kern="0" dirty="0">
                <a:solidFill>
                  <a:srgbClr val="000000"/>
                </a:solidFill>
                <a:effectLst/>
                <a:latin typeface="Times New Roman" panose="02020603050405020304" pitchFamily="18" charset="0"/>
                <a:ea typeface="宋体" panose="02010600030101010101" pitchFamily="2" charset="-122"/>
              </a:rPr>
              <a:t>(Knight, J. C. and Leveson, N. G. 1986), which is a traditional software engineering approach and has been investigated in numerous studies. The authors should give clear comparison between these two approaches…</a:t>
            </a: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064B9D7-9F66-4D8E-82A3-C9993BE7CA80}"/>
              </a:ext>
            </a:extLst>
          </p:cNvPr>
          <p:cNvPicPr>
            <a:picLocks noChangeAspect="1"/>
          </p:cNvPicPr>
          <p:nvPr/>
        </p:nvPicPr>
        <p:blipFill>
          <a:blip r:embed="rId3"/>
          <a:stretch>
            <a:fillRect/>
          </a:stretch>
        </p:blipFill>
        <p:spPr>
          <a:xfrm>
            <a:off x="146766" y="3366387"/>
            <a:ext cx="4617076" cy="1135215"/>
          </a:xfrm>
          <a:prstGeom prst="rect">
            <a:avLst/>
          </a:prstGeom>
        </p:spPr>
      </p:pic>
      <p:pic>
        <p:nvPicPr>
          <p:cNvPr id="7" name="图片 6">
            <a:extLst>
              <a:ext uri="{FF2B5EF4-FFF2-40B4-BE49-F238E27FC236}">
                <a16:creationId xmlns:a16="http://schemas.microsoft.com/office/drawing/2014/main" id="{3444ED72-1129-406E-BEBA-AE0AFF8FCE27}"/>
              </a:ext>
            </a:extLst>
          </p:cNvPr>
          <p:cNvPicPr>
            <a:picLocks noChangeAspect="1"/>
          </p:cNvPicPr>
          <p:nvPr/>
        </p:nvPicPr>
        <p:blipFill>
          <a:blip r:embed="rId4"/>
          <a:stretch>
            <a:fillRect/>
          </a:stretch>
        </p:blipFill>
        <p:spPr>
          <a:xfrm>
            <a:off x="801277" y="4459332"/>
            <a:ext cx="3308053" cy="631308"/>
          </a:xfrm>
          <a:prstGeom prst="rect">
            <a:avLst/>
          </a:prstGeom>
        </p:spPr>
      </p:pic>
      <p:pic>
        <p:nvPicPr>
          <p:cNvPr id="9" name="图片 8">
            <a:extLst>
              <a:ext uri="{FF2B5EF4-FFF2-40B4-BE49-F238E27FC236}">
                <a16:creationId xmlns:a16="http://schemas.microsoft.com/office/drawing/2014/main" id="{E6658B93-4736-4E86-8073-D552F5EB9579}"/>
              </a:ext>
            </a:extLst>
          </p:cNvPr>
          <p:cNvPicPr>
            <a:picLocks noChangeAspect="1"/>
          </p:cNvPicPr>
          <p:nvPr/>
        </p:nvPicPr>
        <p:blipFill>
          <a:blip r:embed="rId5"/>
          <a:stretch>
            <a:fillRect/>
          </a:stretch>
        </p:blipFill>
        <p:spPr>
          <a:xfrm>
            <a:off x="423460" y="5333219"/>
            <a:ext cx="4340382" cy="969715"/>
          </a:xfrm>
          <a:prstGeom prst="rect">
            <a:avLst/>
          </a:prstGeom>
        </p:spPr>
      </p:pic>
      <p:cxnSp>
        <p:nvCxnSpPr>
          <p:cNvPr id="11" name="直接连接符 10">
            <a:extLst>
              <a:ext uri="{FF2B5EF4-FFF2-40B4-BE49-F238E27FC236}">
                <a16:creationId xmlns:a16="http://schemas.microsoft.com/office/drawing/2014/main" id="{59DC597D-CB5F-4132-BCA6-18E0008592DB}"/>
              </a:ext>
            </a:extLst>
          </p:cNvPr>
          <p:cNvCxnSpPr/>
          <p:nvPr/>
        </p:nvCxnSpPr>
        <p:spPr>
          <a:xfrm>
            <a:off x="212501" y="3177119"/>
            <a:ext cx="8474299"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A12114E2-D256-4663-B5F8-A260566BDBDC}"/>
              </a:ext>
            </a:extLst>
          </p:cNvPr>
          <p:cNvSpPr/>
          <p:nvPr/>
        </p:nvSpPr>
        <p:spPr>
          <a:xfrm>
            <a:off x="240551" y="3303431"/>
            <a:ext cx="4896778" cy="178719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1DC9C9C-4040-4D78-9F07-F77C8093A4B2}"/>
              </a:ext>
            </a:extLst>
          </p:cNvPr>
          <p:cNvSpPr/>
          <p:nvPr/>
        </p:nvSpPr>
        <p:spPr>
          <a:xfrm>
            <a:off x="2530830" y="4428181"/>
            <a:ext cx="359136" cy="2404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C850670-8020-4E4E-B70F-3957B917F537}"/>
              </a:ext>
            </a:extLst>
          </p:cNvPr>
          <p:cNvSpPr/>
          <p:nvPr/>
        </p:nvSpPr>
        <p:spPr>
          <a:xfrm>
            <a:off x="240551" y="5279889"/>
            <a:ext cx="4896778" cy="104233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9008682"/>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9490A5-B1CD-477F-B693-BD10A780BE91}"/>
              </a:ext>
            </a:extLst>
          </p:cNvPr>
          <p:cNvPicPr>
            <a:picLocks noChangeAspect="1"/>
          </p:cNvPicPr>
          <p:nvPr/>
        </p:nvPicPr>
        <p:blipFill>
          <a:blip r:embed="rId2"/>
          <a:stretch>
            <a:fillRect/>
          </a:stretch>
        </p:blipFill>
        <p:spPr>
          <a:xfrm>
            <a:off x="6286655" y="937917"/>
            <a:ext cx="2579209" cy="2088618"/>
          </a:xfrm>
          <a:prstGeom prst="rect">
            <a:avLst/>
          </a:prstGeom>
        </p:spPr>
      </p:pic>
      <p:sp>
        <p:nvSpPr>
          <p:cNvPr id="2" name="文本框 1">
            <a:extLst>
              <a:ext uri="{FF2B5EF4-FFF2-40B4-BE49-F238E27FC236}">
                <a16:creationId xmlns:a16="http://schemas.microsoft.com/office/drawing/2014/main" id="{5F9D51F0-472C-47CC-BB35-098BCC832A10}"/>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研究动机</a:t>
            </a:r>
            <a:endPar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095CC9E-132E-475D-A9D9-A5954C4FD5FE}"/>
              </a:ext>
            </a:extLst>
          </p:cNvPr>
          <p:cNvPicPr>
            <a:picLocks noChangeAspect="1"/>
          </p:cNvPicPr>
          <p:nvPr/>
        </p:nvPicPr>
        <p:blipFill>
          <a:blip r:embed="rId3"/>
          <a:stretch>
            <a:fillRect/>
          </a:stretch>
        </p:blipFill>
        <p:spPr>
          <a:xfrm>
            <a:off x="83713" y="1346265"/>
            <a:ext cx="4591318" cy="1100724"/>
          </a:xfrm>
          <a:prstGeom prst="rect">
            <a:avLst/>
          </a:prstGeom>
        </p:spPr>
      </p:pic>
      <p:pic>
        <p:nvPicPr>
          <p:cNvPr id="4" name="图片 3">
            <a:extLst>
              <a:ext uri="{FF2B5EF4-FFF2-40B4-BE49-F238E27FC236}">
                <a16:creationId xmlns:a16="http://schemas.microsoft.com/office/drawing/2014/main" id="{E9EC97E6-5839-4D2A-A67A-F05B8DCB08D0}"/>
              </a:ext>
            </a:extLst>
          </p:cNvPr>
          <p:cNvPicPr>
            <a:picLocks noChangeAspect="1"/>
          </p:cNvPicPr>
          <p:nvPr/>
        </p:nvPicPr>
        <p:blipFill>
          <a:blip r:embed="rId4"/>
          <a:stretch>
            <a:fillRect/>
          </a:stretch>
        </p:blipFill>
        <p:spPr>
          <a:xfrm>
            <a:off x="83713" y="1010991"/>
            <a:ext cx="5280338" cy="190384"/>
          </a:xfrm>
          <a:prstGeom prst="rect">
            <a:avLst/>
          </a:prstGeom>
        </p:spPr>
      </p:pic>
      <p:sp>
        <p:nvSpPr>
          <p:cNvPr id="5" name="文本框 4">
            <a:extLst>
              <a:ext uri="{FF2B5EF4-FFF2-40B4-BE49-F238E27FC236}">
                <a16:creationId xmlns:a16="http://schemas.microsoft.com/office/drawing/2014/main" id="{1DA5DD6F-42AE-4864-BAAE-D984F4729305}"/>
              </a:ext>
            </a:extLst>
          </p:cNvPr>
          <p:cNvSpPr txBox="1"/>
          <p:nvPr/>
        </p:nvSpPr>
        <p:spPr>
          <a:xfrm>
            <a:off x="2767717" y="2714835"/>
            <a:ext cx="6136783" cy="1323439"/>
          </a:xfrm>
          <a:prstGeom prst="rect">
            <a:avLst/>
          </a:prstGeom>
          <a:noFill/>
        </p:spPr>
        <p:txBody>
          <a:bodyPr wrap="square" rtlCol="0">
            <a:spAutoFit/>
          </a:bodyPr>
          <a:lstStyle/>
          <a:p>
            <a:r>
              <a:rPr lang="zh-CN" altLang="en-US" sz="2000" dirty="0">
                <a:solidFill>
                  <a:srgbClr val="003964"/>
                </a:solidFill>
                <a:latin typeface="微软雅黑" panose="020B0503020204020204" pitchFamily="34" charset="-122"/>
                <a:ea typeface="微软雅黑" panose="020B0503020204020204" pitchFamily="34" charset="-122"/>
              </a:rPr>
              <a:t>异构执行体的来源</a:t>
            </a:r>
            <a:endParaRPr lang="en-US" altLang="zh-CN" sz="2000" dirty="0">
              <a:solidFill>
                <a:srgbClr val="003964"/>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Independent implementations</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Different versions of the same implementation</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System/process level diversity</a:t>
            </a:r>
          </a:p>
        </p:txBody>
      </p:sp>
      <p:cxnSp>
        <p:nvCxnSpPr>
          <p:cNvPr id="7" name="直接连接符 6">
            <a:extLst>
              <a:ext uri="{FF2B5EF4-FFF2-40B4-BE49-F238E27FC236}">
                <a16:creationId xmlns:a16="http://schemas.microsoft.com/office/drawing/2014/main" id="{DA708FF5-A1D0-4EF3-B30B-46C6F5945DA9}"/>
              </a:ext>
            </a:extLst>
          </p:cNvPr>
          <p:cNvCxnSpPr/>
          <p:nvPr/>
        </p:nvCxnSpPr>
        <p:spPr>
          <a:xfrm>
            <a:off x="231819" y="4188110"/>
            <a:ext cx="8474299"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227BDBD-B50A-44C6-A08B-87C26C0417A2}"/>
              </a:ext>
            </a:extLst>
          </p:cNvPr>
          <p:cNvPicPr>
            <a:picLocks noChangeAspect="1"/>
          </p:cNvPicPr>
          <p:nvPr/>
        </p:nvPicPr>
        <p:blipFill>
          <a:blip r:embed="rId5"/>
          <a:stretch>
            <a:fillRect/>
          </a:stretch>
        </p:blipFill>
        <p:spPr>
          <a:xfrm>
            <a:off x="231819" y="4863355"/>
            <a:ext cx="4652162" cy="1046098"/>
          </a:xfrm>
          <a:prstGeom prst="rect">
            <a:avLst/>
          </a:prstGeom>
        </p:spPr>
      </p:pic>
      <p:pic>
        <p:nvPicPr>
          <p:cNvPr id="9" name="图片 8">
            <a:extLst>
              <a:ext uri="{FF2B5EF4-FFF2-40B4-BE49-F238E27FC236}">
                <a16:creationId xmlns:a16="http://schemas.microsoft.com/office/drawing/2014/main" id="{69019A25-CA0D-4193-AB91-0FD2B6465573}"/>
              </a:ext>
            </a:extLst>
          </p:cNvPr>
          <p:cNvPicPr>
            <a:picLocks noChangeAspect="1"/>
          </p:cNvPicPr>
          <p:nvPr/>
        </p:nvPicPr>
        <p:blipFill>
          <a:blip r:embed="rId6"/>
          <a:stretch>
            <a:fillRect/>
          </a:stretch>
        </p:blipFill>
        <p:spPr>
          <a:xfrm>
            <a:off x="231819" y="4501469"/>
            <a:ext cx="6658378" cy="212050"/>
          </a:xfrm>
          <a:prstGeom prst="rect">
            <a:avLst/>
          </a:prstGeom>
        </p:spPr>
      </p:pic>
      <p:sp>
        <p:nvSpPr>
          <p:cNvPr id="10" name="文本框 9">
            <a:extLst>
              <a:ext uri="{FF2B5EF4-FFF2-40B4-BE49-F238E27FC236}">
                <a16:creationId xmlns:a16="http://schemas.microsoft.com/office/drawing/2014/main" id="{2AD99102-47FC-468C-93DB-8CB2CBAB64C7}"/>
              </a:ext>
            </a:extLst>
          </p:cNvPr>
          <p:cNvSpPr txBox="1"/>
          <p:nvPr/>
        </p:nvSpPr>
        <p:spPr>
          <a:xfrm>
            <a:off x="5725261" y="6104008"/>
            <a:ext cx="3140603" cy="338554"/>
          </a:xfrm>
          <a:prstGeom prst="rect">
            <a:avLst/>
          </a:prstGeom>
          <a:noFill/>
        </p:spPr>
        <p:txBody>
          <a:bodyPr wrap="none" rtlCol="0">
            <a:spAutoFit/>
          </a:bodyPr>
          <a:lstStyle/>
          <a:p>
            <a:r>
              <a:rPr lang="en-US" altLang="zh-CN" sz="1600" b="0" i="1" dirty="0">
                <a:solidFill>
                  <a:srgbClr val="333333"/>
                </a:solidFill>
                <a:effectLst/>
                <a:latin typeface="微软雅黑" panose="020B0503020204020204" pitchFamily="34" charset="-122"/>
                <a:ea typeface="微软雅黑" panose="020B0503020204020204" pitchFamily="34" charset="-122"/>
              </a:rPr>
              <a:t>Dstl</a:t>
            </a:r>
            <a:r>
              <a:rPr lang="en-US" altLang="zh-CN" sz="1600" i="1" dirty="0">
                <a:solidFill>
                  <a:srgbClr val="333333"/>
                </a:solidFill>
                <a:latin typeface="微软雅黑" panose="020B0503020204020204" pitchFamily="34" charset="-122"/>
                <a:ea typeface="微软雅黑" panose="020B0503020204020204" pitchFamily="34" charset="-122"/>
              </a:rPr>
              <a:t>:</a:t>
            </a:r>
            <a:r>
              <a:rPr lang="zh-CN" altLang="en-US" sz="1600" i="1" dirty="0">
                <a:solidFill>
                  <a:srgbClr val="333333"/>
                </a:solidFill>
                <a:latin typeface="微软雅黑" panose="020B0503020204020204" pitchFamily="34" charset="-122"/>
                <a:ea typeface="微软雅黑" panose="020B0503020204020204" pitchFamily="34" charset="-122"/>
              </a:rPr>
              <a:t> </a:t>
            </a:r>
            <a:r>
              <a:rPr lang="zh-CN" altLang="en-US" sz="1600" b="0" i="1" dirty="0">
                <a:solidFill>
                  <a:srgbClr val="333333"/>
                </a:solidFill>
                <a:effectLst/>
                <a:latin typeface="微软雅黑" panose="020B0503020204020204" pitchFamily="34" charset="-122"/>
                <a:ea typeface="微软雅黑" panose="020B0503020204020204" pitchFamily="34" charset="-122"/>
              </a:rPr>
              <a:t>英国国防科学与技术实验室</a:t>
            </a:r>
            <a:endParaRPr lang="zh-CN" altLang="en-US" sz="1600" i="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134BD7EA-E452-4B7B-89F8-7B92141258F9}"/>
              </a:ext>
            </a:extLst>
          </p:cNvPr>
          <p:cNvSpPr txBox="1"/>
          <p:nvPr/>
        </p:nvSpPr>
        <p:spPr>
          <a:xfrm>
            <a:off x="335209" y="5950120"/>
            <a:ext cx="1104790" cy="307777"/>
          </a:xfrm>
          <a:prstGeom prst="rect">
            <a:avLst/>
          </a:prstGeom>
          <a:noFill/>
        </p:spPr>
        <p:txBody>
          <a:bodyPr wrap="none" rtlCol="0">
            <a:spAutoFit/>
          </a:bodyPr>
          <a:lstStyle/>
          <a:p>
            <a:r>
              <a:rPr lang="en-US" altLang="zh-CN" sz="1400" b="0" i="0" dirty="0">
                <a:effectLst/>
                <a:latin typeface="Noto Serif" panose="020B0604020202020204" pitchFamily="18" charset="0"/>
              </a:rPr>
              <a:t>2023-08-28</a:t>
            </a:r>
            <a:endParaRPr lang="zh-CN" altLang="en-US" sz="1400" i="1"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332D453C-1CD1-48E3-B468-A5E66E5A9392}"/>
              </a:ext>
            </a:extLst>
          </p:cNvPr>
          <p:cNvSpPr/>
          <p:nvPr/>
        </p:nvSpPr>
        <p:spPr>
          <a:xfrm>
            <a:off x="2146300" y="4816699"/>
            <a:ext cx="2737681" cy="36060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5758841"/>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ADB6FF-246F-4DAA-8D62-C6DBF49B178B}"/>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研究动机</a:t>
            </a:r>
            <a:endPar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069EF89-205C-46D3-81BB-E0BFD0E581E0}"/>
              </a:ext>
            </a:extLst>
          </p:cNvPr>
          <p:cNvSpPr txBox="1"/>
          <p:nvPr/>
        </p:nvSpPr>
        <p:spPr>
          <a:xfrm>
            <a:off x="140427" y="956869"/>
            <a:ext cx="5075517" cy="400110"/>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Common Mode Failure (CMF)</a:t>
            </a:r>
            <a:r>
              <a:rPr lang="zh-CN" altLang="en-US" sz="2000" dirty="0">
                <a:solidFill>
                  <a:srgbClr val="003964"/>
                </a:solidFill>
                <a:latin typeface="微软雅黑" panose="020B0503020204020204" pitchFamily="34" charset="-122"/>
                <a:ea typeface="微软雅黑" panose="020B0503020204020204" pitchFamily="34" charset="-122"/>
              </a:rPr>
              <a:t>的危害</a:t>
            </a:r>
            <a:endParaRPr lang="en-US" altLang="zh-CN" sz="2000" dirty="0">
              <a:solidFill>
                <a:srgbClr val="003964"/>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DE64D75-D4CF-463C-8451-E56400FB4F8F}"/>
              </a:ext>
            </a:extLst>
          </p:cNvPr>
          <p:cNvSpPr txBox="1"/>
          <p:nvPr/>
        </p:nvSpPr>
        <p:spPr>
          <a:xfrm>
            <a:off x="185503" y="1390177"/>
            <a:ext cx="8655112" cy="1323439"/>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Ariane 5 (1996) </a:t>
            </a:r>
            <a:r>
              <a:rPr lang="zh-CN" altLang="en-US" u="sng" dirty="0">
                <a:latin typeface="微软雅黑" panose="020B0503020204020204" pitchFamily="34" charset="-122"/>
                <a:ea typeface="微软雅黑" panose="020B0503020204020204" pitchFamily="34" charset="-122"/>
              </a:rPr>
              <a:t>阿丽亚娜</a:t>
            </a:r>
            <a:r>
              <a:rPr lang="en-US" altLang="zh-CN" u="sng" dirty="0">
                <a:latin typeface="微软雅黑" panose="020B0503020204020204" pitchFamily="34" charset="-122"/>
                <a:ea typeface="微软雅黑" panose="020B0503020204020204" pitchFamily="34" charset="-122"/>
              </a:rPr>
              <a:t>5</a:t>
            </a:r>
            <a:r>
              <a:rPr lang="zh-CN" altLang="en-US" u="sng" dirty="0">
                <a:latin typeface="微软雅黑" panose="020B0503020204020204" pitchFamily="34" charset="-122"/>
                <a:ea typeface="微软雅黑" panose="020B0503020204020204" pitchFamily="34" charset="-122"/>
              </a:rPr>
              <a:t>型火箭</a:t>
            </a:r>
            <a:endParaRPr lang="en-US" altLang="zh-CN" sz="2000" u="sng"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两路惯性制导系统</a:t>
            </a:r>
            <a:r>
              <a:rPr lang="en-US" altLang="zh-CN" sz="2000" dirty="0">
                <a:latin typeface="微软雅黑" panose="020B0503020204020204" pitchFamily="34" charset="-122"/>
                <a:ea typeface="微软雅黑" panose="020B0503020204020204" pitchFamily="34" charset="-122"/>
              </a:rPr>
              <a:t>SRIs (Inertial Reference Systems) </a:t>
            </a:r>
            <a:r>
              <a:rPr lang="zh-CN" altLang="en-US" sz="2000" dirty="0">
                <a:latin typeface="微软雅黑" panose="020B0503020204020204" pitchFamily="34" charset="-122"/>
                <a:ea typeface="微软雅黑" panose="020B0503020204020204" pitchFamily="34" charset="-122"/>
              </a:rPr>
              <a:t>在点火后</a:t>
            </a:r>
            <a:r>
              <a:rPr lang="en-US" altLang="zh-CN" sz="2000" dirty="0">
                <a:latin typeface="微软雅黑" panose="020B0503020204020204" pitchFamily="34" charset="-122"/>
                <a:ea typeface="微软雅黑" panose="020B0503020204020204" pitchFamily="34" charset="-122"/>
              </a:rPr>
              <a:t>36.7</a:t>
            </a:r>
            <a:r>
              <a:rPr lang="zh-CN" altLang="en-US" sz="2000" dirty="0">
                <a:latin typeface="微软雅黑" panose="020B0503020204020204" pitchFamily="34" charset="-122"/>
                <a:ea typeface="微软雅黑" panose="020B0503020204020204" pitchFamily="34" charset="-122"/>
              </a:rPr>
              <a:t>秒遇到异常，从</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位浮点数转换到</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位带符号整数时发生溢出，导致助推剂和主机分离，火箭自毁</a:t>
            </a:r>
            <a:endParaRPr lang="en-US" altLang="zh-CN"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D2B7661C-B9B0-4DE0-A961-815E65544493}"/>
              </a:ext>
            </a:extLst>
          </p:cNvPr>
          <p:cNvSpPr txBox="1"/>
          <p:nvPr/>
        </p:nvSpPr>
        <p:spPr>
          <a:xfrm>
            <a:off x="185503" y="2823075"/>
            <a:ext cx="8655112" cy="1015663"/>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Subsonic / Supersonic Boundary (2010) </a:t>
            </a:r>
            <a:r>
              <a:rPr lang="zh-CN" altLang="en-US" u="sng" dirty="0">
                <a:solidFill>
                  <a:prstClr val="black"/>
                </a:solidFill>
                <a:latin typeface="微软雅黑" panose="020B0503020204020204" pitchFamily="34" charset="-122"/>
                <a:ea typeface="微软雅黑" panose="020B0503020204020204" pitchFamily="34" charset="-122"/>
              </a:rPr>
              <a:t>亚音速边界</a:t>
            </a:r>
            <a:endParaRPr lang="en-US" altLang="zh-CN" sz="2000" dirty="0">
              <a:solidFill>
                <a:srgbClr val="003964"/>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机载武器需要调用遥感系统，调用发生异常导致机载电脑重启，飞机靠滑行挺过去了，飞行员未感知</a:t>
            </a:r>
            <a:endParaRPr lang="en-US" altLang="zh-CN"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8BBE0EC-D86E-4E41-81B8-B64BE2150B44}"/>
              </a:ext>
            </a:extLst>
          </p:cNvPr>
          <p:cNvSpPr txBox="1"/>
          <p:nvPr/>
        </p:nvSpPr>
        <p:spPr>
          <a:xfrm>
            <a:off x="185503" y="3948197"/>
            <a:ext cx="8655112" cy="707886"/>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NATS System Failure (2014) </a:t>
            </a:r>
            <a:r>
              <a:rPr lang="zh-CN" altLang="en-US" u="sng" dirty="0">
                <a:solidFill>
                  <a:prstClr val="black"/>
                </a:solidFill>
                <a:latin typeface="微软雅黑" panose="020B0503020204020204" pitchFamily="34" charset="-122"/>
                <a:ea typeface="微软雅黑" panose="020B0503020204020204" pitchFamily="34" charset="-122"/>
              </a:rPr>
              <a:t>英国空中管制局系统错误</a:t>
            </a:r>
            <a:endParaRPr lang="en-US" altLang="zh-CN" sz="2000" dirty="0">
              <a:solidFill>
                <a:srgbClr val="003964"/>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NATS</a:t>
            </a:r>
            <a:r>
              <a:rPr lang="zh-CN" altLang="en-US" sz="2000" dirty="0">
                <a:latin typeface="微软雅黑" panose="020B0503020204020204" pitchFamily="34" charset="-122"/>
                <a:ea typeface="微软雅黑" panose="020B0503020204020204" pitchFamily="34" charset="-122"/>
              </a:rPr>
              <a:t>的两路</a:t>
            </a:r>
            <a:r>
              <a:rPr lang="en-US" altLang="zh-CN" sz="2000" dirty="0">
                <a:latin typeface="微软雅黑" panose="020B0503020204020204" pitchFamily="34" charset="-122"/>
                <a:ea typeface="微软雅黑" panose="020B0503020204020204" pitchFamily="34" charset="-122"/>
              </a:rPr>
              <a:t>System Flight Server (SFS)</a:t>
            </a:r>
            <a:r>
              <a:rPr lang="zh-CN" altLang="en-US" sz="2000" dirty="0">
                <a:latin typeface="微软雅黑" panose="020B0503020204020204" pitchFamily="34" charset="-122"/>
                <a:ea typeface="微软雅黑" panose="020B0503020204020204" pitchFamily="34" charset="-122"/>
              </a:rPr>
              <a:t>同时失效，影响</a:t>
            </a:r>
            <a:r>
              <a:rPr lang="en-US" altLang="zh-CN" sz="2000" dirty="0">
                <a:latin typeface="微软雅黑" panose="020B0503020204020204" pitchFamily="34" charset="-122"/>
                <a:ea typeface="微软雅黑" panose="020B0503020204020204" pitchFamily="34" charset="-122"/>
              </a:rPr>
              <a:t>1900</a:t>
            </a:r>
            <a:r>
              <a:rPr lang="zh-CN" altLang="en-US" sz="2000" dirty="0">
                <a:latin typeface="微软雅黑" panose="020B0503020204020204" pitchFamily="34" charset="-122"/>
                <a:ea typeface="微软雅黑" panose="020B0503020204020204" pitchFamily="34" charset="-122"/>
              </a:rPr>
              <a:t>航班</a:t>
            </a:r>
            <a:endParaRPr lang="en-US" altLang="zh-CN"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EF1CB3B-8936-42E7-AA87-485A05D86D31}"/>
              </a:ext>
            </a:extLst>
          </p:cNvPr>
          <p:cNvSpPr txBox="1"/>
          <p:nvPr/>
        </p:nvSpPr>
        <p:spPr>
          <a:xfrm>
            <a:off x="185503" y="4833952"/>
            <a:ext cx="8758874" cy="1015663"/>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Airbus A330-302 (2020</a:t>
            </a:r>
            <a:r>
              <a:rPr lang="en-US" altLang="zh-CN" dirty="0">
                <a:solidFill>
                  <a:srgbClr val="003964"/>
                </a:solidFill>
                <a:latin typeface="微软雅黑" panose="020B0503020204020204" pitchFamily="34" charset="-122"/>
                <a:ea typeface="微软雅黑" panose="020B0503020204020204" pitchFamily="34" charset="-122"/>
              </a:rPr>
              <a:t>)</a:t>
            </a:r>
            <a:r>
              <a:rPr lang="zh-CN" altLang="en-US" u="sng" dirty="0">
                <a:solidFill>
                  <a:prstClr val="black"/>
                </a:solidFill>
                <a:latin typeface="微软雅黑" panose="020B0503020204020204" pitchFamily="34" charset="-122"/>
                <a:ea typeface="微软雅黑" panose="020B0503020204020204" pitchFamily="34" charset="-122"/>
              </a:rPr>
              <a:t> 上海飞台北航班，制动系统失灵</a:t>
            </a:r>
            <a:endParaRPr lang="en-US" altLang="zh-CN" sz="2000" dirty="0">
              <a:solidFill>
                <a:srgbClr val="003964"/>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路机载控制系统</a:t>
            </a:r>
            <a:r>
              <a:rPr lang="en-US" altLang="zh-CN" sz="2000" dirty="0">
                <a:latin typeface="微软雅黑" panose="020B0503020204020204" pitchFamily="34" charset="-122"/>
                <a:ea typeface="微软雅黑" panose="020B0503020204020204" pitchFamily="34" charset="-122"/>
              </a:rPr>
              <a:t>Flight Control Primary Computers (FCPCs)</a:t>
            </a:r>
            <a:r>
              <a:rPr lang="zh-CN" altLang="en-US" sz="2000" dirty="0">
                <a:latin typeface="微软雅黑" panose="020B0503020204020204" pitchFamily="34" charset="-122"/>
                <a:ea typeface="微软雅黑" panose="020B0503020204020204" pitchFamily="34" charset="-122"/>
              </a:rPr>
              <a:t>同时失灵，飞行员手动降落。该系统已服务了超过</a:t>
            </a:r>
            <a:r>
              <a:rPr lang="en-US" altLang="zh-CN" sz="2000" dirty="0">
                <a:latin typeface="微软雅黑" panose="020B0503020204020204" pitchFamily="34" charset="-122"/>
                <a:ea typeface="微软雅黑" panose="020B0503020204020204" pitchFamily="34" charset="-122"/>
              </a:rPr>
              <a:t>870</a:t>
            </a:r>
            <a:r>
              <a:rPr lang="zh-CN" altLang="en-US" sz="2000" dirty="0">
                <a:latin typeface="微软雅黑" panose="020B0503020204020204" pitchFamily="34" charset="-122"/>
                <a:ea typeface="微软雅黑" panose="020B0503020204020204" pitchFamily="34" charset="-122"/>
              </a:rPr>
              <a:t>万次航班。</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7801165"/>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0B875C8E-C7F6-44D7-A72D-A71446362422}"/>
              </a:ext>
            </a:extLst>
          </p:cNvPr>
          <p:cNvSpPr/>
          <p:nvPr/>
        </p:nvSpPr>
        <p:spPr>
          <a:xfrm>
            <a:off x="0" y="882650"/>
            <a:ext cx="9144000" cy="5659264"/>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8DED565D-0380-4ECE-844E-4796CCA2DD8E}"/>
              </a:ext>
            </a:extLst>
          </p:cNvPr>
          <p:cNvGrpSpPr/>
          <p:nvPr/>
        </p:nvGrpSpPr>
        <p:grpSpPr>
          <a:xfrm>
            <a:off x="56445" y="1056458"/>
            <a:ext cx="9001275" cy="5485456"/>
            <a:chOff x="2612982" y="1228271"/>
            <a:chExt cx="6794416" cy="4795870"/>
          </a:xfrm>
        </p:grpSpPr>
        <p:sp>
          <p:nvSpPr>
            <p:cNvPr id="3" name="文本框 2">
              <a:extLst>
                <a:ext uri="{FF2B5EF4-FFF2-40B4-BE49-F238E27FC236}">
                  <a16:creationId xmlns:a16="http://schemas.microsoft.com/office/drawing/2014/main" id="{53C16E68-5A01-454C-B402-C5C2D9EBB4A6}"/>
                </a:ext>
              </a:extLst>
            </p:cNvPr>
            <p:cNvSpPr txBox="1"/>
            <p:nvPr/>
          </p:nvSpPr>
          <p:spPr>
            <a:xfrm>
              <a:off x="8132383" y="1228271"/>
              <a:ext cx="1275015" cy="7265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提供等价服务功能的异构执行体或场景</a:t>
              </a:r>
              <a:endParaRPr kumimoji="0" lang="zh-CN" altLang="en-US" sz="12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endParaRPr>
            </a:p>
          </p:txBody>
        </p:sp>
        <p:grpSp>
          <p:nvGrpSpPr>
            <p:cNvPr id="4" name="组合 3">
              <a:extLst>
                <a:ext uri="{FF2B5EF4-FFF2-40B4-BE49-F238E27FC236}">
                  <a16:creationId xmlns:a16="http://schemas.microsoft.com/office/drawing/2014/main" id="{863D02A5-AB7A-4B74-BF3A-A80984721DC4}"/>
                </a:ext>
              </a:extLst>
            </p:cNvPr>
            <p:cNvGrpSpPr/>
            <p:nvPr/>
          </p:nvGrpSpPr>
          <p:grpSpPr>
            <a:xfrm>
              <a:off x="2612982" y="1233858"/>
              <a:ext cx="6765462" cy="4790283"/>
              <a:chOff x="5074127" y="1389039"/>
              <a:chExt cx="6691523" cy="4790283"/>
            </a:xfrm>
          </p:grpSpPr>
          <p:cxnSp>
            <p:nvCxnSpPr>
              <p:cNvPr id="7" name="直接箭头连接符 6">
                <a:extLst>
                  <a:ext uri="{FF2B5EF4-FFF2-40B4-BE49-F238E27FC236}">
                    <a16:creationId xmlns:a16="http://schemas.microsoft.com/office/drawing/2014/main" id="{676C8249-4DAC-4AAC-8C23-D834F3B43913}"/>
                  </a:ext>
                </a:extLst>
              </p:cNvPr>
              <p:cNvCxnSpPr>
                <a:stCxn id="15" idx="0"/>
              </p:cNvCxnSpPr>
              <p:nvPr/>
            </p:nvCxnSpPr>
            <p:spPr>
              <a:xfrm flipV="1">
                <a:off x="8352509" y="4838338"/>
                <a:ext cx="0" cy="438303"/>
              </a:xfrm>
              <a:prstGeom prst="straightConnector1">
                <a:avLst/>
              </a:prstGeom>
              <a:noFill/>
              <a:ln w="38100" cap="flat" cmpd="sng" algn="ctr">
                <a:solidFill>
                  <a:srgbClr val="FF0000"/>
                </a:solidFill>
                <a:prstDash val="solid"/>
                <a:miter lim="800000"/>
                <a:tailEnd type="arrow"/>
              </a:ln>
              <a:effectLst/>
            </p:spPr>
          </p:cxnSp>
          <p:cxnSp>
            <p:nvCxnSpPr>
              <p:cNvPr id="8" name="肘形连接符 3">
                <a:extLst>
                  <a:ext uri="{FF2B5EF4-FFF2-40B4-BE49-F238E27FC236}">
                    <a16:creationId xmlns:a16="http://schemas.microsoft.com/office/drawing/2014/main" id="{F16F7FBE-F664-437E-BC29-CC9A56045AD8}"/>
                  </a:ext>
                </a:extLst>
              </p:cNvPr>
              <p:cNvCxnSpPr>
                <a:stCxn id="15" idx="1"/>
              </p:cNvCxnSpPr>
              <p:nvPr/>
            </p:nvCxnSpPr>
            <p:spPr>
              <a:xfrm rot="10800000">
                <a:off x="6364729" y="4703109"/>
                <a:ext cx="530689" cy="848041"/>
              </a:xfrm>
              <a:prstGeom prst="bentConnector2">
                <a:avLst/>
              </a:prstGeom>
              <a:noFill/>
              <a:ln w="38100" cap="flat" cmpd="sng" algn="ctr">
                <a:solidFill>
                  <a:srgbClr val="FF0000"/>
                </a:solidFill>
                <a:prstDash val="solid"/>
                <a:miter lim="800000"/>
                <a:tailEnd type="arrow"/>
              </a:ln>
              <a:effectLst/>
            </p:spPr>
          </p:cxnSp>
          <p:grpSp>
            <p:nvGrpSpPr>
              <p:cNvPr id="9" name="组合 8">
                <a:extLst>
                  <a:ext uri="{FF2B5EF4-FFF2-40B4-BE49-F238E27FC236}">
                    <a16:creationId xmlns:a16="http://schemas.microsoft.com/office/drawing/2014/main" id="{708F984F-0594-44A2-8D51-3622A440AB47}"/>
                  </a:ext>
                </a:extLst>
              </p:cNvPr>
              <p:cNvGrpSpPr/>
              <p:nvPr/>
            </p:nvGrpSpPr>
            <p:grpSpPr>
              <a:xfrm>
                <a:off x="6531402" y="2397059"/>
                <a:ext cx="3451023" cy="203343"/>
                <a:chOff x="5432823" y="6392341"/>
                <a:chExt cx="10769945" cy="648072"/>
              </a:xfrm>
            </p:grpSpPr>
            <p:sp>
              <p:nvSpPr>
                <p:cNvPr id="58" name="右箭头 7">
                  <a:extLst>
                    <a:ext uri="{FF2B5EF4-FFF2-40B4-BE49-F238E27FC236}">
                      <a16:creationId xmlns:a16="http://schemas.microsoft.com/office/drawing/2014/main" id="{14D51258-3FAF-43CB-9409-26E5BA494C61}"/>
                    </a:ext>
                  </a:extLst>
                </p:cNvPr>
                <p:cNvSpPr/>
                <p:nvPr/>
              </p:nvSpPr>
              <p:spPr>
                <a:xfrm>
                  <a:off x="5432823" y="6429623"/>
                  <a:ext cx="1766564" cy="610790"/>
                </a:xfrm>
                <a:prstGeom prst="rightArrow">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787400" rtl="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右箭头 8">
                  <a:extLst>
                    <a:ext uri="{FF2B5EF4-FFF2-40B4-BE49-F238E27FC236}">
                      <a16:creationId xmlns:a16="http://schemas.microsoft.com/office/drawing/2014/main" id="{DCF784A3-1706-471B-8BD6-DCFFACC5E0B4}"/>
                    </a:ext>
                  </a:extLst>
                </p:cNvPr>
                <p:cNvSpPr/>
                <p:nvPr/>
              </p:nvSpPr>
              <p:spPr>
                <a:xfrm>
                  <a:off x="14436204" y="6392341"/>
                  <a:ext cx="1766564" cy="648072"/>
                </a:xfrm>
                <a:prstGeom prst="rightArrow">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787400" rtl="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0" name="组合 9">
                <a:extLst>
                  <a:ext uri="{FF2B5EF4-FFF2-40B4-BE49-F238E27FC236}">
                    <a16:creationId xmlns:a16="http://schemas.microsoft.com/office/drawing/2014/main" id="{F328516F-EF25-4C23-80B2-0E9798C3C899}"/>
                  </a:ext>
                </a:extLst>
              </p:cNvPr>
              <p:cNvGrpSpPr/>
              <p:nvPr/>
            </p:nvGrpSpPr>
            <p:grpSpPr>
              <a:xfrm>
                <a:off x="6498699" y="4297834"/>
                <a:ext cx="3451023" cy="191021"/>
                <a:chOff x="5432823" y="6392341"/>
                <a:chExt cx="10769945" cy="648072"/>
              </a:xfrm>
            </p:grpSpPr>
            <p:sp>
              <p:nvSpPr>
                <p:cNvPr id="56" name="右箭头 10">
                  <a:extLst>
                    <a:ext uri="{FF2B5EF4-FFF2-40B4-BE49-F238E27FC236}">
                      <a16:creationId xmlns:a16="http://schemas.microsoft.com/office/drawing/2014/main" id="{3E1587DA-52AC-4671-A577-89C570D57B53}"/>
                    </a:ext>
                  </a:extLst>
                </p:cNvPr>
                <p:cNvSpPr/>
                <p:nvPr/>
              </p:nvSpPr>
              <p:spPr>
                <a:xfrm>
                  <a:off x="5432823" y="6392341"/>
                  <a:ext cx="1766564" cy="648072"/>
                </a:xfrm>
                <a:prstGeom prst="rightArrow">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787400" rtl="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 name="右箭头 11">
                  <a:extLst>
                    <a:ext uri="{FF2B5EF4-FFF2-40B4-BE49-F238E27FC236}">
                      <a16:creationId xmlns:a16="http://schemas.microsoft.com/office/drawing/2014/main" id="{DA444152-ADCC-4743-8F53-297B5F43E70D}"/>
                    </a:ext>
                  </a:extLst>
                </p:cNvPr>
                <p:cNvSpPr/>
                <p:nvPr/>
              </p:nvSpPr>
              <p:spPr>
                <a:xfrm>
                  <a:off x="14436204" y="6392341"/>
                  <a:ext cx="1766564" cy="648072"/>
                </a:xfrm>
                <a:prstGeom prst="rightArrow">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787400" rtl="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1" name="组合 10">
                <a:extLst>
                  <a:ext uri="{FF2B5EF4-FFF2-40B4-BE49-F238E27FC236}">
                    <a16:creationId xmlns:a16="http://schemas.microsoft.com/office/drawing/2014/main" id="{AE22F54C-5963-45E3-A6A7-2083150044D8}"/>
                  </a:ext>
                </a:extLst>
              </p:cNvPr>
              <p:cNvGrpSpPr/>
              <p:nvPr/>
            </p:nvGrpSpPr>
            <p:grpSpPr>
              <a:xfrm>
                <a:off x="6523677" y="2849538"/>
                <a:ext cx="3451023" cy="147844"/>
                <a:chOff x="5432823" y="6392341"/>
                <a:chExt cx="10769945" cy="648072"/>
              </a:xfrm>
            </p:grpSpPr>
            <p:sp>
              <p:nvSpPr>
                <p:cNvPr id="54" name="右箭头 13">
                  <a:extLst>
                    <a:ext uri="{FF2B5EF4-FFF2-40B4-BE49-F238E27FC236}">
                      <a16:creationId xmlns:a16="http://schemas.microsoft.com/office/drawing/2014/main" id="{349CEC6B-C7CF-4B3B-86A5-4D72309C4BC5}"/>
                    </a:ext>
                  </a:extLst>
                </p:cNvPr>
                <p:cNvSpPr/>
                <p:nvPr/>
              </p:nvSpPr>
              <p:spPr>
                <a:xfrm>
                  <a:off x="5432823" y="6392341"/>
                  <a:ext cx="1766564" cy="648072"/>
                </a:xfrm>
                <a:prstGeom prst="rightArrow">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787400" rtl="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 name="右箭头 14">
                  <a:extLst>
                    <a:ext uri="{FF2B5EF4-FFF2-40B4-BE49-F238E27FC236}">
                      <a16:creationId xmlns:a16="http://schemas.microsoft.com/office/drawing/2014/main" id="{2385B46A-9B15-448D-8228-DADE6FC2394D}"/>
                    </a:ext>
                  </a:extLst>
                </p:cNvPr>
                <p:cNvSpPr/>
                <p:nvPr/>
              </p:nvSpPr>
              <p:spPr>
                <a:xfrm>
                  <a:off x="14436204" y="6392341"/>
                  <a:ext cx="1766564" cy="648072"/>
                </a:xfrm>
                <a:prstGeom prst="rightArrow">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787400" rtl="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2" name="组合 11">
                <a:extLst>
                  <a:ext uri="{FF2B5EF4-FFF2-40B4-BE49-F238E27FC236}">
                    <a16:creationId xmlns:a16="http://schemas.microsoft.com/office/drawing/2014/main" id="{8AFC48A0-BEB3-42CF-81F1-CAC1C4E5E68D}"/>
                  </a:ext>
                </a:extLst>
              </p:cNvPr>
              <p:cNvGrpSpPr/>
              <p:nvPr/>
            </p:nvGrpSpPr>
            <p:grpSpPr>
              <a:xfrm>
                <a:off x="6514435" y="3169413"/>
                <a:ext cx="3456046" cy="224949"/>
                <a:chOff x="5432823" y="6392341"/>
                <a:chExt cx="10769945" cy="648072"/>
              </a:xfrm>
            </p:grpSpPr>
            <p:sp>
              <p:nvSpPr>
                <p:cNvPr id="52" name="右箭头 16">
                  <a:extLst>
                    <a:ext uri="{FF2B5EF4-FFF2-40B4-BE49-F238E27FC236}">
                      <a16:creationId xmlns:a16="http://schemas.microsoft.com/office/drawing/2014/main" id="{141669E9-5592-4710-8B42-EF06D88BCE2F}"/>
                    </a:ext>
                  </a:extLst>
                </p:cNvPr>
                <p:cNvSpPr/>
                <p:nvPr/>
              </p:nvSpPr>
              <p:spPr>
                <a:xfrm>
                  <a:off x="5432823" y="6392341"/>
                  <a:ext cx="1766564" cy="648072"/>
                </a:xfrm>
                <a:prstGeom prst="rightArrow">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787400" rtl="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右箭头 17">
                  <a:extLst>
                    <a:ext uri="{FF2B5EF4-FFF2-40B4-BE49-F238E27FC236}">
                      <a16:creationId xmlns:a16="http://schemas.microsoft.com/office/drawing/2014/main" id="{280EAE3E-E099-4E0A-81CC-FE161911D740}"/>
                    </a:ext>
                  </a:extLst>
                </p:cNvPr>
                <p:cNvSpPr/>
                <p:nvPr/>
              </p:nvSpPr>
              <p:spPr>
                <a:xfrm>
                  <a:off x="14436204" y="6392341"/>
                  <a:ext cx="1766564" cy="648072"/>
                </a:xfrm>
                <a:prstGeom prst="rightArrow">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787400" rtl="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3" name="矩形 12">
                <a:extLst>
                  <a:ext uri="{FF2B5EF4-FFF2-40B4-BE49-F238E27FC236}">
                    <a16:creationId xmlns:a16="http://schemas.microsoft.com/office/drawing/2014/main" id="{C07DB57F-AF9E-4CE8-ACAB-FD6190D65CEE}"/>
                  </a:ext>
                </a:extLst>
              </p:cNvPr>
              <p:cNvSpPr/>
              <p:nvPr/>
            </p:nvSpPr>
            <p:spPr>
              <a:xfrm>
                <a:off x="6093623" y="2158265"/>
                <a:ext cx="415278" cy="2568062"/>
              </a:xfrm>
              <a:prstGeom prst="rect">
                <a:avLst/>
              </a:prstGeom>
              <a:solidFill>
                <a:srgbClr val="C00000"/>
              </a:solidFill>
              <a:ln w="12700" cap="flat" cmpd="sng" algn="ctr">
                <a:noFill/>
                <a:prstDash val="solid"/>
                <a:miter lim="800000"/>
              </a:ln>
              <a:effectLst/>
            </p:spPr>
            <p:txBody>
              <a:bodyPr lIns="52206" tIns="26103" rIns="52206" bIns="26103" rtlCol="0" anchor="ctr"/>
              <a:lstStyle/>
              <a:p>
                <a:pPr marL="0" marR="0" lvl="0" indent="0" algn="ctr" defTabSz="787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cs typeface="+mn-cs"/>
                  </a:rPr>
                  <a:t>输入代理</a:t>
                </a:r>
              </a:p>
            </p:txBody>
          </p:sp>
          <p:sp>
            <p:nvSpPr>
              <p:cNvPr id="14" name="矩形 13">
                <a:extLst>
                  <a:ext uri="{FF2B5EF4-FFF2-40B4-BE49-F238E27FC236}">
                    <a16:creationId xmlns:a16="http://schemas.microsoft.com/office/drawing/2014/main" id="{AD88AB70-3F70-4BB8-B9AC-DFBCE0720145}"/>
                  </a:ext>
                </a:extLst>
              </p:cNvPr>
              <p:cNvSpPr/>
              <p:nvPr/>
            </p:nvSpPr>
            <p:spPr>
              <a:xfrm>
                <a:off x="9970490" y="2107597"/>
                <a:ext cx="415278" cy="2568062"/>
              </a:xfrm>
              <a:prstGeom prst="rect">
                <a:avLst/>
              </a:prstGeom>
              <a:solidFill>
                <a:srgbClr val="C00000"/>
              </a:solidFill>
              <a:ln w="12700" cap="flat" cmpd="sng" algn="ctr">
                <a:noFill/>
                <a:prstDash val="solid"/>
                <a:miter lim="800000"/>
              </a:ln>
              <a:effectLst/>
            </p:spPr>
            <p:txBody>
              <a:bodyPr lIns="52206" tIns="26103" rIns="52206" bIns="26103" rtlCol="0" anchor="ctr"/>
              <a:lstStyle/>
              <a:p>
                <a:pPr marL="0" marR="0" lvl="0" indent="0" algn="ctr" defTabSz="787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cs typeface="+mn-cs"/>
                  </a:rPr>
                  <a:t>纠错输出</a:t>
                </a:r>
              </a:p>
            </p:txBody>
          </p:sp>
          <p:sp>
            <p:nvSpPr>
              <p:cNvPr id="15" name="矩形 14">
                <a:extLst>
                  <a:ext uri="{FF2B5EF4-FFF2-40B4-BE49-F238E27FC236}">
                    <a16:creationId xmlns:a16="http://schemas.microsoft.com/office/drawing/2014/main" id="{034FE61D-2212-480B-AF2A-10D9FDE5DD83}"/>
                  </a:ext>
                </a:extLst>
              </p:cNvPr>
              <p:cNvSpPr/>
              <p:nvPr/>
            </p:nvSpPr>
            <p:spPr>
              <a:xfrm>
                <a:off x="6895418" y="5276641"/>
                <a:ext cx="2914183" cy="549016"/>
              </a:xfrm>
              <a:prstGeom prst="rect">
                <a:avLst/>
              </a:prstGeom>
              <a:solidFill>
                <a:srgbClr val="C00000"/>
              </a:solidFill>
              <a:ln w="12700" cap="flat" cmpd="sng" algn="ctr">
                <a:noFill/>
                <a:prstDash val="solid"/>
                <a:miter lim="800000"/>
              </a:ln>
              <a:effectLst/>
            </p:spPr>
            <p:txBody>
              <a:bodyPr lIns="52206" tIns="26103" rIns="52206" bIns="26103" rtlCol="0" anchor="ctr"/>
              <a:lstStyle/>
              <a:p>
                <a:pPr marL="0" marR="0" lvl="0" indent="0" algn="ctr" defTabSz="787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反馈控制</a:t>
                </a:r>
              </a:p>
            </p:txBody>
          </p:sp>
          <p:sp>
            <p:nvSpPr>
              <p:cNvPr id="16" name="右箭头 23">
                <a:extLst>
                  <a:ext uri="{FF2B5EF4-FFF2-40B4-BE49-F238E27FC236}">
                    <a16:creationId xmlns:a16="http://schemas.microsoft.com/office/drawing/2014/main" id="{96927E82-F53A-4171-9166-FB97B34D2048}"/>
                  </a:ext>
                </a:extLst>
              </p:cNvPr>
              <p:cNvSpPr/>
              <p:nvPr/>
            </p:nvSpPr>
            <p:spPr>
              <a:xfrm>
                <a:off x="5522068" y="3640819"/>
                <a:ext cx="537475" cy="415902"/>
              </a:xfrm>
              <a:prstGeom prst="rightArrow">
                <a:avLst>
                  <a:gd name="adj1" fmla="val 45127"/>
                  <a:gd name="adj2" fmla="val 50000"/>
                </a:avLst>
              </a:prstGeom>
              <a:solidFill>
                <a:srgbClr val="00B0F0"/>
              </a:solidFill>
              <a:ln w="12700" cap="flat" cmpd="sng" algn="ctr">
                <a:solidFill>
                  <a:srgbClr val="00B0F0"/>
                </a:solidFill>
                <a:prstDash val="solid"/>
                <a:miter lim="800000"/>
              </a:ln>
              <a:effectLst/>
            </p:spPr>
            <p:txBody>
              <a:bodyPr lIns="52206" tIns="26103" rIns="52206" bIns="26103" rtlCol="0" anchor="ctr"/>
              <a:lstStyle/>
              <a:p>
                <a:pPr marL="0" marR="0" lvl="0" indent="0" algn="ctr" defTabSz="787400" rtl="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右箭头 24">
                <a:extLst>
                  <a:ext uri="{FF2B5EF4-FFF2-40B4-BE49-F238E27FC236}">
                    <a16:creationId xmlns:a16="http://schemas.microsoft.com/office/drawing/2014/main" id="{23EA2A49-FA8E-4714-83AC-B353C72682B9}"/>
                  </a:ext>
                </a:extLst>
              </p:cNvPr>
              <p:cNvSpPr/>
              <p:nvPr/>
            </p:nvSpPr>
            <p:spPr>
              <a:xfrm>
                <a:off x="10367418" y="3540432"/>
                <a:ext cx="542094" cy="382387"/>
              </a:xfrm>
              <a:prstGeom prst="rightArrow">
                <a:avLst/>
              </a:prstGeom>
              <a:solidFill>
                <a:srgbClr val="00B0F0"/>
              </a:solidFill>
              <a:ln w="12700" cap="flat" cmpd="sng" algn="ctr">
                <a:solidFill>
                  <a:srgbClr val="00B0F0"/>
                </a:solidFill>
                <a:prstDash val="solid"/>
                <a:miter lim="800000"/>
              </a:ln>
              <a:effectLst/>
            </p:spPr>
            <p:txBody>
              <a:bodyPr lIns="52206" tIns="26103" rIns="52206" bIns="26103" rtlCol="0" anchor="ctr"/>
              <a:lstStyle/>
              <a:p>
                <a:pPr marL="0" marR="0" lvl="0" indent="0" algn="ctr" defTabSz="787400" rtl="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TextBox 25">
                <a:extLst>
                  <a:ext uri="{FF2B5EF4-FFF2-40B4-BE49-F238E27FC236}">
                    <a16:creationId xmlns:a16="http://schemas.microsoft.com/office/drawing/2014/main" id="{6D50AC2B-4616-43E2-A562-8B951E7598A7}"/>
                  </a:ext>
                </a:extLst>
              </p:cNvPr>
              <p:cNvSpPr txBox="1"/>
              <p:nvPr/>
            </p:nvSpPr>
            <p:spPr>
              <a:xfrm>
                <a:off x="5074127" y="3048410"/>
                <a:ext cx="898008" cy="248801"/>
              </a:xfrm>
              <a:prstGeom prst="rect">
                <a:avLst/>
              </a:prstGeom>
              <a:noFill/>
            </p:spPr>
            <p:txBody>
              <a:bodyPr wrap="none" lIns="52206" tIns="26103" rIns="52206" bIns="26103" rtlCol="0" anchor="ctr">
                <a:spAutoFit/>
              </a:bodyPr>
              <a:lstStyle/>
              <a:p>
                <a:pPr marL="0" marR="0" lvl="0" indent="0" algn="l" defTabSz="787400" rtl="0" eaLnBrk="1" fontAlgn="auto" latinLnBrk="0" hangingPunct="1">
                  <a:lnSpc>
                    <a:spcPct val="100000"/>
                  </a:lnSpc>
                  <a:spcBef>
                    <a:spcPts val="0"/>
                  </a:spcBef>
                  <a:spcAft>
                    <a:spcPts val="0"/>
                  </a:spcAft>
                  <a:buClrTx/>
                  <a:buSzTx/>
                  <a:buFontTx/>
                  <a:buNone/>
                  <a:defRPr/>
                </a:pPr>
                <a:r>
                  <a:rPr kumimoji="0" lang="zh-CN" altLang="en-US"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服务请求</a:t>
                </a:r>
              </a:p>
            </p:txBody>
          </p:sp>
          <p:sp>
            <p:nvSpPr>
              <p:cNvPr id="19" name="TextBox 26">
                <a:extLst>
                  <a:ext uri="{FF2B5EF4-FFF2-40B4-BE49-F238E27FC236}">
                    <a16:creationId xmlns:a16="http://schemas.microsoft.com/office/drawing/2014/main" id="{BEE7E639-1EC5-445C-96AB-8815EE1F697C}"/>
                  </a:ext>
                </a:extLst>
              </p:cNvPr>
              <p:cNvSpPr txBox="1"/>
              <p:nvPr/>
            </p:nvSpPr>
            <p:spPr>
              <a:xfrm>
                <a:off x="10430668" y="4012308"/>
                <a:ext cx="898008" cy="248801"/>
              </a:xfrm>
              <a:prstGeom prst="rect">
                <a:avLst/>
              </a:prstGeom>
              <a:noFill/>
            </p:spPr>
            <p:txBody>
              <a:bodyPr wrap="none" lIns="52206" tIns="26103" rIns="52206" bIns="26103" rtlCol="0" anchor="ctr">
                <a:spAutoFit/>
              </a:bodyPr>
              <a:lstStyle/>
              <a:p>
                <a:pPr marL="0" marR="0" lvl="0" indent="0" algn="l" defTabSz="787400" rtl="0" eaLnBrk="1" fontAlgn="auto" latinLnBrk="0" hangingPunct="1">
                  <a:lnSpc>
                    <a:spcPct val="100000"/>
                  </a:lnSpc>
                  <a:spcBef>
                    <a:spcPts val="0"/>
                  </a:spcBef>
                  <a:spcAft>
                    <a:spcPts val="0"/>
                  </a:spcAft>
                  <a:buClrTx/>
                  <a:buSzTx/>
                  <a:buFontTx/>
                  <a:buNone/>
                  <a:defRPr/>
                </a:pPr>
                <a:r>
                  <a:rPr kumimoji="0" lang="zh-CN" altLang="en-US"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服务响应</a:t>
                </a:r>
              </a:p>
            </p:txBody>
          </p:sp>
          <p:sp>
            <p:nvSpPr>
              <p:cNvPr id="20" name="TextBox 27">
                <a:extLst>
                  <a:ext uri="{FF2B5EF4-FFF2-40B4-BE49-F238E27FC236}">
                    <a16:creationId xmlns:a16="http://schemas.microsoft.com/office/drawing/2014/main" id="{46C013BF-67F1-46A6-BCD2-C2F9F5968817}"/>
                  </a:ext>
                </a:extLst>
              </p:cNvPr>
              <p:cNvSpPr txBox="1"/>
              <p:nvPr/>
            </p:nvSpPr>
            <p:spPr>
              <a:xfrm>
                <a:off x="7319396" y="5950247"/>
                <a:ext cx="1515906" cy="202351"/>
              </a:xfrm>
              <a:prstGeom prst="rect">
                <a:avLst/>
              </a:prstGeom>
              <a:noFill/>
            </p:spPr>
            <p:txBody>
              <a:bodyPr wrap="square" lIns="52206" tIns="26103" rIns="52206" bIns="26103" rtlCol="0" anchor="ctr">
                <a:spAutoFit/>
              </a:bodyPr>
              <a:lstStyle/>
              <a:p>
                <a:pPr marL="0" marR="0" lvl="0" indent="0" algn="l" defTabSz="787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控制指令</a:t>
                </a:r>
              </a:p>
            </p:txBody>
          </p:sp>
          <p:cxnSp>
            <p:nvCxnSpPr>
              <p:cNvPr id="21" name="直接连接符 20">
                <a:extLst>
                  <a:ext uri="{FF2B5EF4-FFF2-40B4-BE49-F238E27FC236}">
                    <a16:creationId xmlns:a16="http://schemas.microsoft.com/office/drawing/2014/main" id="{A8E53A0D-81A7-499C-8A8E-E1BEE8FFF9E5}"/>
                  </a:ext>
                </a:extLst>
              </p:cNvPr>
              <p:cNvCxnSpPr/>
              <p:nvPr/>
            </p:nvCxnSpPr>
            <p:spPr>
              <a:xfrm>
                <a:off x="6791402" y="3722897"/>
                <a:ext cx="0" cy="164267"/>
              </a:xfrm>
              <a:prstGeom prst="line">
                <a:avLst/>
              </a:prstGeom>
              <a:noFill/>
              <a:ln w="76200" cap="flat" cmpd="sng" algn="ctr">
                <a:solidFill>
                  <a:srgbClr val="00B0F0"/>
                </a:solidFill>
                <a:prstDash val="sysDot"/>
                <a:miter lim="800000"/>
              </a:ln>
              <a:effectLst/>
            </p:spPr>
          </p:cxnSp>
          <p:cxnSp>
            <p:nvCxnSpPr>
              <p:cNvPr id="22" name="直接连接符 21">
                <a:extLst>
                  <a:ext uri="{FF2B5EF4-FFF2-40B4-BE49-F238E27FC236}">
                    <a16:creationId xmlns:a16="http://schemas.microsoft.com/office/drawing/2014/main" id="{D806BAB8-F4E8-45F8-BCF1-1583976E3BC5}"/>
                  </a:ext>
                </a:extLst>
              </p:cNvPr>
              <p:cNvCxnSpPr/>
              <p:nvPr/>
            </p:nvCxnSpPr>
            <p:spPr>
              <a:xfrm>
                <a:off x="9647518" y="3780387"/>
                <a:ext cx="0" cy="164267"/>
              </a:xfrm>
              <a:prstGeom prst="line">
                <a:avLst/>
              </a:prstGeom>
              <a:noFill/>
              <a:ln w="76200" cap="flat" cmpd="sng" algn="ctr">
                <a:solidFill>
                  <a:srgbClr val="00B0F0"/>
                </a:solidFill>
                <a:prstDash val="sysDot"/>
                <a:miter lim="800000"/>
              </a:ln>
              <a:effectLst/>
            </p:spPr>
          </p:cxnSp>
          <p:cxnSp>
            <p:nvCxnSpPr>
              <p:cNvPr id="23" name="直接箭头连接符 22">
                <a:extLst>
                  <a:ext uri="{FF2B5EF4-FFF2-40B4-BE49-F238E27FC236}">
                    <a16:creationId xmlns:a16="http://schemas.microsoft.com/office/drawing/2014/main" id="{835A5780-A4F5-404F-A63E-3021DBFE72C0}"/>
                  </a:ext>
                </a:extLst>
              </p:cNvPr>
              <p:cNvCxnSpPr/>
              <p:nvPr/>
            </p:nvCxnSpPr>
            <p:spPr>
              <a:xfrm flipV="1">
                <a:off x="7719787" y="5834096"/>
                <a:ext cx="0" cy="217323"/>
              </a:xfrm>
              <a:prstGeom prst="straightConnector1">
                <a:avLst/>
              </a:prstGeom>
              <a:noFill/>
              <a:ln w="38100" cap="flat" cmpd="sng" algn="ctr">
                <a:solidFill>
                  <a:srgbClr val="FF0000"/>
                </a:solidFill>
                <a:prstDash val="solid"/>
                <a:miter lim="800000"/>
                <a:tailEnd type="arrow"/>
              </a:ln>
              <a:effectLst/>
            </p:spPr>
          </p:cxnSp>
          <p:cxnSp>
            <p:nvCxnSpPr>
              <p:cNvPr id="24" name="直接箭头连接符 23">
                <a:extLst>
                  <a:ext uri="{FF2B5EF4-FFF2-40B4-BE49-F238E27FC236}">
                    <a16:creationId xmlns:a16="http://schemas.microsoft.com/office/drawing/2014/main" id="{E4D2D09D-408A-4709-ACE8-599B756414E0}"/>
                  </a:ext>
                </a:extLst>
              </p:cNvPr>
              <p:cNvCxnSpPr/>
              <p:nvPr/>
            </p:nvCxnSpPr>
            <p:spPr>
              <a:xfrm flipV="1">
                <a:off x="8964673" y="5811105"/>
                <a:ext cx="0" cy="217323"/>
              </a:xfrm>
              <a:prstGeom prst="straightConnector1">
                <a:avLst/>
              </a:prstGeom>
              <a:noFill/>
              <a:ln w="38100" cap="flat" cmpd="sng" algn="ctr">
                <a:solidFill>
                  <a:srgbClr val="FF0000"/>
                </a:solidFill>
                <a:prstDash val="solid"/>
                <a:miter lim="800000"/>
                <a:tailEnd type="arrow"/>
              </a:ln>
              <a:effectLst/>
            </p:spPr>
          </p:cxnSp>
          <p:sp>
            <p:nvSpPr>
              <p:cNvPr id="25" name="TextBox 25">
                <a:extLst>
                  <a:ext uri="{FF2B5EF4-FFF2-40B4-BE49-F238E27FC236}">
                    <a16:creationId xmlns:a16="http://schemas.microsoft.com/office/drawing/2014/main" id="{B5447A01-99B0-4BB3-AEE5-A681DA5F0986}"/>
                  </a:ext>
                </a:extLst>
              </p:cNvPr>
              <p:cNvSpPr txBox="1"/>
              <p:nvPr/>
            </p:nvSpPr>
            <p:spPr>
              <a:xfrm>
                <a:off x="8562754" y="5976971"/>
                <a:ext cx="1515906" cy="202351"/>
              </a:xfrm>
              <a:prstGeom prst="rect">
                <a:avLst/>
              </a:prstGeom>
              <a:noFill/>
            </p:spPr>
            <p:txBody>
              <a:bodyPr wrap="square" lIns="52206" tIns="26103" rIns="52206" bIns="26103" rtlCol="0" anchor="ctr">
                <a:spAutoFit/>
              </a:bodyPr>
              <a:lstStyle/>
              <a:p>
                <a:pPr marL="0" marR="0" lvl="0" indent="0" algn="l" defTabSz="787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裁决参数</a:t>
                </a:r>
              </a:p>
            </p:txBody>
          </p:sp>
          <p:grpSp>
            <p:nvGrpSpPr>
              <p:cNvPr id="26" name="组合 25">
                <a:extLst>
                  <a:ext uri="{FF2B5EF4-FFF2-40B4-BE49-F238E27FC236}">
                    <a16:creationId xmlns:a16="http://schemas.microsoft.com/office/drawing/2014/main" id="{6AB92B7C-9251-4ED2-A8D6-C3A30156DBCB}"/>
                  </a:ext>
                </a:extLst>
              </p:cNvPr>
              <p:cNvGrpSpPr/>
              <p:nvPr/>
            </p:nvGrpSpPr>
            <p:grpSpPr>
              <a:xfrm>
                <a:off x="7107095" y="2251215"/>
                <a:ext cx="2318899" cy="2573526"/>
                <a:chOff x="10838321" y="5143693"/>
                <a:chExt cx="7236817" cy="6768752"/>
              </a:xfrm>
            </p:grpSpPr>
            <p:sp>
              <p:nvSpPr>
                <p:cNvPr id="46" name="矩形 45">
                  <a:extLst>
                    <a:ext uri="{FF2B5EF4-FFF2-40B4-BE49-F238E27FC236}">
                      <a16:creationId xmlns:a16="http://schemas.microsoft.com/office/drawing/2014/main" id="{D7E03FAA-8ABF-4369-8914-86622F078780}"/>
                    </a:ext>
                  </a:extLst>
                </p:cNvPr>
                <p:cNvSpPr/>
                <p:nvPr/>
              </p:nvSpPr>
              <p:spPr>
                <a:xfrm>
                  <a:off x="10838321" y="5143693"/>
                  <a:ext cx="7236817" cy="6768752"/>
                </a:xfrm>
                <a:prstGeom prst="rect">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787400" rtl="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7" name="Rectangle 10">
                  <a:extLst>
                    <a:ext uri="{FF2B5EF4-FFF2-40B4-BE49-F238E27FC236}">
                      <a16:creationId xmlns:a16="http://schemas.microsoft.com/office/drawing/2014/main" id="{87E823FF-9389-4177-894B-1DA19269D09A}"/>
                    </a:ext>
                  </a:extLst>
                </p:cNvPr>
                <p:cNvSpPr/>
                <p:nvPr/>
              </p:nvSpPr>
              <p:spPr bwMode="auto">
                <a:xfrm>
                  <a:off x="11363133" y="5522281"/>
                  <a:ext cx="6313396" cy="1331058"/>
                </a:xfrm>
                <a:prstGeom prst="rect">
                  <a:avLst/>
                </a:prstGeom>
                <a:solidFill>
                  <a:srgbClr val="E7B921"/>
                </a:solidFill>
                <a:ln w="9525" cap="flat" cmpd="sng" algn="ctr">
                  <a:noFill/>
                  <a:prstDash val="solid"/>
                  <a:headEnd type="none" w="med" len="med"/>
                  <a:tailEnd type="none" w="med" len="med"/>
                </a:ln>
                <a:effectLst/>
              </p:spPr>
              <p:txBody>
                <a:bodyPr vert="horz" wrap="square" lIns="102387" tIns="51207" rIns="102387" bIns="51207" numCol="1" rtlCol="0" anchor="ctr" anchorCtr="0" compatLnSpc="1"/>
                <a:lstStyle/>
                <a:p>
                  <a:pPr marL="0" marR="0" lvl="0" indent="0" algn="ctr" defTabSz="260350" rtl="0" eaLnBrk="1" fontAlgn="auto" latinLnBrk="0" hangingPunct="1">
                    <a:lnSpc>
                      <a:spcPct val="150000"/>
                    </a:lnSpc>
                    <a:spcBef>
                      <a:spcPts val="0"/>
                    </a:spcBef>
                    <a:spcAft>
                      <a:spcPts val="0"/>
                    </a:spcAft>
                    <a:buClrTx/>
                    <a:buSzTx/>
                    <a:buFontTx/>
                    <a:buNone/>
                    <a:defRPr/>
                  </a:pPr>
                  <a:r>
                    <a:rPr kumimoji="0" lang="zh-CN" altLang="en-US"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可重构运行场景 </a:t>
                  </a:r>
                  <a:r>
                    <a:rPr kumimoji="0" lang="en-US" altLang="zh-CN"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en-US"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8" name="Rectangle 11">
                  <a:extLst>
                    <a:ext uri="{FF2B5EF4-FFF2-40B4-BE49-F238E27FC236}">
                      <a16:creationId xmlns:a16="http://schemas.microsoft.com/office/drawing/2014/main" id="{A26CE642-EFFA-46E9-B142-DC8F34BC93C4}"/>
                    </a:ext>
                  </a:extLst>
                </p:cNvPr>
                <p:cNvSpPr/>
                <p:nvPr/>
              </p:nvSpPr>
              <p:spPr bwMode="auto">
                <a:xfrm>
                  <a:off x="11431365" y="7107088"/>
                  <a:ext cx="6152180" cy="1332001"/>
                </a:xfrm>
                <a:prstGeom prst="rect">
                  <a:avLst/>
                </a:prstGeom>
                <a:solidFill>
                  <a:srgbClr val="FFC000"/>
                </a:solidFill>
                <a:ln w="9525" cap="flat" cmpd="sng" algn="ctr">
                  <a:noFill/>
                  <a:prstDash val="solid"/>
                  <a:headEnd type="none" w="med" len="med"/>
                  <a:tailEnd type="none" w="med" len="med"/>
                </a:ln>
                <a:effectLst/>
              </p:spPr>
              <p:txBody>
                <a:bodyPr vert="horz" wrap="square" lIns="102387" tIns="51207" rIns="102387" bIns="51207" numCol="1" rtlCol="0" anchor="ctr" anchorCtr="0" compatLnSpc="1"/>
                <a:lstStyle/>
                <a:p>
                  <a:pPr marL="0" marR="0" lvl="0" indent="0" algn="l" defTabSz="260350" rtl="0" eaLnBrk="1" fontAlgn="auto" latinLnBrk="0" hangingPunct="1">
                    <a:lnSpc>
                      <a:spcPct val="150000"/>
                    </a:lnSpc>
                    <a:spcBef>
                      <a:spcPts val="0"/>
                    </a:spcBef>
                    <a:spcAft>
                      <a:spcPts val="0"/>
                    </a:spcAft>
                    <a:buClrTx/>
                    <a:buSzTx/>
                    <a:buFontTx/>
                    <a:buNone/>
                    <a:defRPr/>
                  </a:pPr>
                  <a:r>
                    <a:rPr kumimoji="0" lang="zh-CN" altLang="en-US"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可重构运行场景 </a:t>
                  </a:r>
                  <a:r>
                    <a:rPr kumimoji="0" lang="en-US" altLang="zh-CN"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Rectangle 12">
                  <a:extLst>
                    <a:ext uri="{FF2B5EF4-FFF2-40B4-BE49-F238E27FC236}">
                      <a16:creationId xmlns:a16="http://schemas.microsoft.com/office/drawing/2014/main" id="{91D6C60A-6145-4E51-A915-C1E794E9FA57}"/>
                    </a:ext>
                  </a:extLst>
                </p:cNvPr>
                <p:cNvSpPr/>
                <p:nvPr/>
              </p:nvSpPr>
              <p:spPr bwMode="auto">
                <a:xfrm>
                  <a:off x="11363131" y="10112032"/>
                  <a:ext cx="6250489" cy="1332001"/>
                </a:xfrm>
                <a:prstGeom prst="rect">
                  <a:avLst/>
                </a:prstGeom>
                <a:solidFill>
                  <a:srgbClr val="FFC000"/>
                </a:solidFill>
                <a:ln w="9525" cap="flat" cmpd="sng" algn="ctr">
                  <a:noFill/>
                  <a:prstDash val="solid"/>
                  <a:headEnd type="none" w="med" len="med"/>
                  <a:tailEnd type="none" w="med" len="med"/>
                </a:ln>
                <a:effectLst/>
              </p:spPr>
              <p:txBody>
                <a:bodyPr vert="horz" wrap="square" lIns="102387" tIns="51207" rIns="102387" bIns="51207" numCol="1" rtlCol="0" anchor="ctr" anchorCtr="0" compatLnSpc="1"/>
                <a:lstStyle/>
                <a:p>
                  <a:pPr marL="0" marR="0" lvl="0" indent="0" algn="l" defTabSz="260350" rtl="0" eaLnBrk="1" fontAlgn="auto" latinLnBrk="0" hangingPunct="1">
                    <a:lnSpc>
                      <a:spcPct val="150000"/>
                    </a:lnSpc>
                    <a:spcBef>
                      <a:spcPts val="0"/>
                    </a:spcBef>
                    <a:spcAft>
                      <a:spcPts val="0"/>
                    </a:spcAft>
                    <a:buClrTx/>
                    <a:buSzTx/>
                    <a:buFontTx/>
                    <a:buNone/>
                    <a:defRPr/>
                  </a:pPr>
                  <a:r>
                    <a:rPr kumimoji="0" lang="zh-CN" altLang="en-US"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可重构运行场景 </a:t>
                  </a:r>
                  <a:r>
                    <a:rPr kumimoji="0" lang="en-US" altLang="zh-CN"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p>
              </p:txBody>
            </p:sp>
            <p:cxnSp>
              <p:nvCxnSpPr>
                <p:cNvPr id="50" name="直接连接符 49">
                  <a:extLst>
                    <a:ext uri="{FF2B5EF4-FFF2-40B4-BE49-F238E27FC236}">
                      <a16:creationId xmlns:a16="http://schemas.microsoft.com/office/drawing/2014/main" id="{5E750A8D-8BC2-4CFA-951A-6863A7C523DB}"/>
                    </a:ext>
                  </a:extLst>
                </p:cNvPr>
                <p:cNvCxnSpPr/>
                <p:nvPr/>
              </p:nvCxnSpPr>
              <p:spPr>
                <a:xfrm>
                  <a:off x="14362541" y="8960117"/>
                  <a:ext cx="0" cy="432048"/>
                </a:xfrm>
                <a:prstGeom prst="line">
                  <a:avLst/>
                </a:prstGeom>
                <a:noFill/>
                <a:ln w="76200" cap="flat" cmpd="sng" algn="ctr">
                  <a:solidFill>
                    <a:srgbClr val="FFFF00"/>
                  </a:solidFill>
                  <a:prstDash val="sysDot"/>
                  <a:miter lim="800000"/>
                </a:ln>
                <a:effectLst/>
              </p:spPr>
            </p:cxnSp>
            <p:sp>
              <p:nvSpPr>
                <p:cNvPr id="51" name="文本框 28">
                  <a:extLst>
                    <a:ext uri="{FF2B5EF4-FFF2-40B4-BE49-F238E27FC236}">
                      <a16:creationId xmlns:a16="http://schemas.microsoft.com/office/drawing/2014/main" id="{DC38EA78-B9B7-4C31-9A93-2BDD9E6273B9}"/>
                    </a:ext>
                  </a:extLst>
                </p:cNvPr>
                <p:cNvSpPr txBox="1"/>
                <p:nvPr/>
              </p:nvSpPr>
              <p:spPr>
                <a:xfrm>
                  <a:off x="13087550" y="8828102"/>
                  <a:ext cx="2353149" cy="916262"/>
                </a:xfrm>
                <a:prstGeom prst="rect">
                  <a:avLst/>
                </a:prstGeom>
                <a:noFill/>
                <a:ln w="57150">
                  <a:noFill/>
                  <a:prstDash val="dash"/>
                </a:ln>
              </p:spPr>
              <p:txBody>
                <a:bodyPr wrap="square" rtlCol="0" anchor="ctr">
                  <a:spAutoFit/>
                </a:bodyPr>
                <a:lstStyle/>
                <a:p>
                  <a:pPr marL="0" marR="0" lvl="0" indent="0" algn="l" defTabSz="78994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P</a:t>
                  </a:r>
                  <a:r>
                    <a:rPr kumimoji="0"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p>
              </p:txBody>
            </p:sp>
          </p:grpSp>
          <p:sp>
            <p:nvSpPr>
              <p:cNvPr id="27" name="文本框 43">
                <a:extLst>
                  <a:ext uri="{FF2B5EF4-FFF2-40B4-BE49-F238E27FC236}">
                    <a16:creationId xmlns:a16="http://schemas.microsoft.com/office/drawing/2014/main" id="{D2CBBF1F-BD08-438E-90D1-FD071242140B}"/>
                  </a:ext>
                </a:extLst>
              </p:cNvPr>
              <p:cNvSpPr txBox="1"/>
              <p:nvPr/>
            </p:nvSpPr>
            <p:spPr>
              <a:xfrm>
                <a:off x="5404470" y="3367455"/>
                <a:ext cx="605562" cy="272025"/>
              </a:xfrm>
              <a:prstGeom prst="rect">
                <a:avLst/>
              </a:prstGeom>
              <a:noFill/>
            </p:spPr>
            <p:txBody>
              <a:bodyPr wrap="none" lIns="52206" tIns="26103" rIns="52206" bIns="26103" rtlCol="0" anchor="ctr">
                <a:spAutoFit/>
              </a:bodyPr>
              <a:lstStyle/>
              <a:p>
                <a:pPr marL="0" marR="0" lvl="0" indent="0" algn="l" defTabSz="78994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【I】</a:t>
                </a:r>
                <a:endParaRPr kumimoji="0" lang="zh-CN" altLang="en-US" sz="20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28" name="矩形 27">
                <a:extLst>
                  <a:ext uri="{FF2B5EF4-FFF2-40B4-BE49-F238E27FC236}">
                    <a16:creationId xmlns:a16="http://schemas.microsoft.com/office/drawing/2014/main" id="{68A06A07-A0BE-4795-B0D2-9D578F3EF444}"/>
                  </a:ext>
                </a:extLst>
              </p:cNvPr>
              <p:cNvSpPr/>
              <p:nvPr/>
            </p:nvSpPr>
            <p:spPr>
              <a:xfrm>
                <a:off x="10292890" y="3232562"/>
                <a:ext cx="721701" cy="272025"/>
              </a:xfrm>
              <a:prstGeom prst="rect">
                <a:avLst/>
              </a:prstGeom>
            </p:spPr>
            <p:txBody>
              <a:bodyPr wrap="none" lIns="52206" tIns="26103" rIns="52206" bIns="26103">
                <a:spAutoFit/>
              </a:bodyPr>
              <a:lstStyle/>
              <a:p>
                <a:pPr marL="0" marR="0" lvl="0" indent="0" algn="l" defTabSz="78994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【O】</a:t>
                </a: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13">
                <a:extLst>
                  <a:ext uri="{FF2B5EF4-FFF2-40B4-BE49-F238E27FC236}">
                    <a16:creationId xmlns:a16="http://schemas.microsoft.com/office/drawing/2014/main" id="{5B86CDFB-9CBE-4A80-A5F0-09B65A175A56}"/>
                  </a:ext>
                </a:extLst>
              </p:cNvPr>
              <p:cNvSpPr txBox="1"/>
              <p:nvPr/>
            </p:nvSpPr>
            <p:spPr>
              <a:xfrm>
                <a:off x="6700199" y="3303895"/>
                <a:ext cx="3038025" cy="666844"/>
              </a:xfrm>
              <a:prstGeom prst="rect">
                <a:avLst/>
              </a:prstGeom>
              <a:noFill/>
              <a:ln w="38100">
                <a:solidFill>
                  <a:srgbClr val="44546A">
                    <a:lumMod val="20000"/>
                    <a:lumOff val="80000"/>
                  </a:srgbClr>
                </a:solidFill>
                <a:prstDash val="sysDot"/>
              </a:ln>
            </p:spPr>
            <p:txBody>
              <a:bodyPr wrap="square" lIns="52206" tIns="26103" rIns="52206" bIns="26103" rtlCol="0" anchor="ctr">
                <a:spAutoFit/>
              </a:bodyPr>
              <a:lstStyle/>
              <a:p>
                <a:pPr marL="0" marR="0" lvl="0" indent="0" algn="l" defTabSz="789940" rtl="0" eaLnBrk="1" fontAlgn="auto" latinLnBrk="0" hangingPunct="1">
                  <a:lnSpc>
                    <a:spcPct val="100000"/>
                  </a:lnSpc>
                  <a:spcBef>
                    <a:spcPts val="0"/>
                  </a:spcBef>
                  <a:spcAft>
                    <a:spcPts val="0"/>
                  </a:spcAft>
                  <a:buClrTx/>
                  <a:buSzTx/>
                  <a:buFontTx/>
                  <a:buNone/>
                  <a:defRPr/>
                </a:pPr>
                <a:endParaRPr kumimoji="0" lang="zh-CN" altLang="en-US" sz="5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 name="云形 29">
                <a:extLst>
                  <a:ext uri="{FF2B5EF4-FFF2-40B4-BE49-F238E27FC236}">
                    <a16:creationId xmlns:a16="http://schemas.microsoft.com/office/drawing/2014/main" id="{15BD0826-0904-4AE4-9986-1FE59BA2CCA8}"/>
                  </a:ext>
                </a:extLst>
              </p:cNvPr>
              <p:cNvSpPr/>
              <p:nvPr/>
            </p:nvSpPr>
            <p:spPr>
              <a:xfrm>
                <a:off x="7426611" y="2623125"/>
                <a:ext cx="157079" cy="178146"/>
              </a:xfrm>
              <a:prstGeom prst="cloud">
                <a:avLst/>
              </a:prstGeom>
              <a:solidFill>
                <a:srgbClr val="E7E6E6">
                  <a:lumMod val="90000"/>
                </a:srgbClr>
              </a:solidFill>
              <a:ln w="12700" cap="flat" cmpd="sng" algn="ctr">
                <a:solidFill>
                  <a:srgbClr val="5B9BD5">
                    <a:shade val="50000"/>
                  </a:srgbClr>
                </a:solidFill>
                <a:prstDash val="solid"/>
                <a:miter lim="800000"/>
              </a:ln>
              <a:effectLst/>
            </p:spPr>
            <p:txBody>
              <a:bodyPr lIns="52206" tIns="26103" rIns="52206" bIns="26103" rtlCol="0" anchor="ctr"/>
              <a:lstStyle/>
              <a:p>
                <a:pPr marL="0" marR="0" lvl="0" indent="0" algn="ctr" defTabSz="789940" rtl="0" eaLnBrk="1" fontAlgn="auto" latinLnBrk="0" hangingPunct="1">
                  <a:lnSpc>
                    <a:spcPct val="100000"/>
                  </a:lnSpc>
                  <a:spcBef>
                    <a:spcPts val="0"/>
                  </a:spcBef>
                  <a:spcAft>
                    <a:spcPts val="0"/>
                  </a:spcAft>
                  <a:buClrTx/>
                  <a:buSzTx/>
                  <a:buFontTx/>
                  <a:buNone/>
                  <a:defRPr/>
                </a:pPr>
                <a:endParaRPr kumimoji="0" lang="zh-CN" altLang="en-US" sz="5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太阳形 30">
                <a:extLst>
                  <a:ext uri="{FF2B5EF4-FFF2-40B4-BE49-F238E27FC236}">
                    <a16:creationId xmlns:a16="http://schemas.microsoft.com/office/drawing/2014/main" id="{A461AE24-E96E-4547-85DE-D32F9D389766}"/>
                  </a:ext>
                </a:extLst>
              </p:cNvPr>
              <p:cNvSpPr/>
              <p:nvPr/>
            </p:nvSpPr>
            <p:spPr>
              <a:xfrm flipH="1">
                <a:off x="7343606" y="3205213"/>
                <a:ext cx="132033" cy="178330"/>
              </a:xfrm>
              <a:prstGeom prst="sun">
                <a:avLst/>
              </a:prstGeom>
              <a:solidFill>
                <a:srgbClr val="5B9BD5"/>
              </a:solidFill>
              <a:ln w="12700" cap="flat" cmpd="sng" algn="ctr">
                <a:solidFill>
                  <a:srgbClr val="FFFF00"/>
                </a:solidFill>
                <a:prstDash val="solid"/>
                <a:miter lim="800000"/>
              </a:ln>
              <a:effectLst/>
            </p:spPr>
            <p:txBody>
              <a:bodyPr lIns="52206" tIns="26103" rIns="52206" bIns="26103" rtlCol="0" anchor="ctr"/>
              <a:lstStyle/>
              <a:p>
                <a:pPr marL="0" marR="0" lvl="0" indent="0" algn="ctr" defTabSz="789940" rtl="0" eaLnBrk="1" fontAlgn="auto" latinLnBrk="0" hangingPunct="1">
                  <a:lnSpc>
                    <a:spcPct val="100000"/>
                  </a:lnSpc>
                  <a:spcBef>
                    <a:spcPts val="0"/>
                  </a:spcBef>
                  <a:spcAft>
                    <a:spcPts val="0"/>
                  </a:spcAft>
                  <a:buClrTx/>
                  <a:buSzTx/>
                  <a:buFontTx/>
                  <a:buNone/>
                  <a:defRPr/>
                </a:pPr>
                <a:endParaRPr kumimoji="0" lang="zh-CN" altLang="en-US" sz="5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笑脸 31">
                <a:extLst>
                  <a:ext uri="{FF2B5EF4-FFF2-40B4-BE49-F238E27FC236}">
                    <a16:creationId xmlns:a16="http://schemas.microsoft.com/office/drawing/2014/main" id="{577BE527-B7C2-4457-B68A-0E76842D3BAE}"/>
                  </a:ext>
                </a:extLst>
              </p:cNvPr>
              <p:cNvSpPr/>
              <p:nvPr/>
            </p:nvSpPr>
            <p:spPr>
              <a:xfrm flipH="1">
                <a:off x="7314932" y="4349172"/>
                <a:ext cx="81677" cy="139683"/>
              </a:xfrm>
              <a:prstGeom prst="smileyFace">
                <a:avLst/>
              </a:prstGeom>
              <a:solidFill>
                <a:sysClr val="window" lastClr="FFFFFF"/>
              </a:solidFill>
              <a:ln w="12700" cap="flat" cmpd="sng" algn="ctr">
                <a:solidFill>
                  <a:srgbClr val="5B9BD5">
                    <a:shade val="50000"/>
                  </a:srgbClr>
                </a:solidFill>
                <a:prstDash val="solid"/>
                <a:miter lim="800000"/>
              </a:ln>
              <a:effectLst/>
            </p:spPr>
            <p:txBody>
              <a:bodyPr lIns="52206" tIns="26103" rIns="52206" bIns="26103" rtlCol="0" anchor="ctr"/>
              <a:lstStyle/>
              <a:p>
                <a:pPr marL="0" marR="0" lvl="0" indent="0" algn="ctr" defTabSz="789940" rtl="0" eaLnBrk="1" fontAlgn="auto" latinLnBrk="0" hangingPunct="1">
                  <a:lnSpc>
                    <a:spcPct val="100000"/>
                  </a:lnSpc>
                  <a:spcBef>
                    <a:spcPts val="0"/>
                  </a:spcBef>
                  <a:spcAft>
                    <a:spcPts val="0"/>
                  </a:spcAft>
                  <a:buClrTx/>
                  <a:buSzTx/>
                  <a:buFontTx/>
                  <a:buNone/>
                  <a:defRPr/>
                </a:pPr>
                <a:endParaRPr kumimoji="0" lang="zh-CN" altLang="en-US" sz="5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33" name="直接箭头连接符 32">
                <a:extLst>
                  <a:ext uri="{FF2B5EF4-FFF2-40B4-BE49-F238E27FC236}">
                    <a16:creationId xmlns:a16="http://schemas.microsoft.com/office/drawing/2014/main" id="{FECE76DA-8FA8-4EBD-A962-36616D618BBC}"/>
                  </a:ext>
                </a:extLst>
              </p:cNvPr>
              <p:cNvCxnSpPr/>
              <p:nvPr/>
            </p:nvCxnSpPr>
            <p:spPr>
              <a:xfrm flipH="1">
                <a:off x="9253319" y="1756280"/>
                <a:ext cx="1232127" cy="719833"/>
              </a:xfrm>
              <a:prstGeom prst="straightConnector1">
                <a:avLst/>
              </a:prstGeom>
              <a:noFill/>
              <a:ln w="19050" cap="flat" cmpd="sng" algn="ctr">
                <a:solidFill>
                  <a:srgbClr val="FFFF00"/>
                </a:solidFill>
                <a:prstDash val="dash"/>
                <a:miter lim="800000"/>
                <a:tailEnd type="triangle"/>
              </a:ln>
              <a:effectLst/>
            </p:spPr>
          </p:cxnSp>
          <p:cxnSp>
            <p:nvCxnSpPr>
              <p:cNvPr id="34" name="直接箭头连接符 33">
                <a:extLst>
                  <a:ext uri="{FF2B5EF4-FFF2-40B4-BE49-F238E27FC236}">
                    <a16:creationId xmlns:a16="http://schemas.microsoft.com/office/drawing/2014/main" id="{9B08548B-6B2C-4B39-BB2E-5D1576FB1DA3}"/>
                  </a:ext>
                </a:extLst>
              </p:cNvPr>
              <p:cNvCxnSpPr/>
              <p:nvPr/>
            </p:nvCxnSpPr>
            <p:spPr>
              <a:xfrm flipH="1">
                <a:off x="9278109" y="1756280"/>
                <a:ext cx="1228105" cy="2454185"/>
              </a:xfrm>
              <a:prstGeom prst="straightConnector1">
                <a:avLst/>
              </a:prstGeom>
              <a:noFill/>
              <a:ln w="19050" cap="flat" cmpd="sng" algn="ctr">
                <a:solidFill>
                  <a:srgbClr val="FFFF00"/>
                </a:solidFill>
                <a:prstDash val="dash"/>
                <a:miter lim="800000"/>
                <a:tailEnd type="triangle"/>
              </a:ln>
              <a:effectLst/>
            </p:spPr>
          </p:cxnSp>
          <p:cxnSp>
            <p:nvCxnSpPr>
              <p:cNvPr id="35" name="直接箭头连接符 34">
                <a:extLst>
                  <a:ext uri="{FF2B5EF4-FFF2-40B4-BE49-F238E27FC236}">
                    <a16:creationId xmlns:a16="http://schemas.microsoft.com/office/drawing/2014/main" id="{596BC5D1-BA2C-4EEC-BE9F-876BFC3B38BC}"/>
                  </a:ext>
                </a:extLst>
              </p:cNvPr>
              <p:cNvCxnSpPr/>
              <p:nvPr/>
            </p:nvCxnSpPr>
            <p:spPr>
              <a:xfrm flipH="1">
                <a:off x="9132365" y="1767372"/>
                <a:ext cx="1322406" cy="1471360"/>
              </a:xfrm>
              <a:prstGeom prst="straightConnector1">
                <a:avLst/>
              </a:prstGeom>
              <a:noFill/>
              <a:ln w="19050" cap="flat" cmpd="sng" algn="ctr">
                <a:solidFill>
                  <a:srgbClr val="FFFF00"/>
                </a:solidFill>
                <a:prstDash val="dash"/>
                <a:miter lim="800000"/>
                <a:tailEnd type="triangle"/>
              </a:ln>
              <a:effectLst/>
            </p:spPr>
          </p:cxnSp>
          <p:sp>
            <p:nvSpPr>
              <p:cNvPr id="36" name="矩形 35">
                <a:extLst>
                  <a:ext uri="{FF2B5EF4-FFF2-40B4-BE49-F238E27FC236}">
                    <a16:creationId xmlns:a16="http://schemas.microsoft.com/office/drawing/2014/main" id="{860C2976-D985-4229-856E-D385D6320AA2}"/>
                  </a:ext>
                </a:extLst>
              </p:cNvPr>
              <p:cNvSpPr/>
              <p:nvPr/>
            </p:nvSpPr>
            <p:spPr>
              <a:xfrm>
                <a:off x="6805498" y="1389039"/>
                <a:ext cx="2793783" cy="446300"/>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normalizeH="0" baseline="0" noProof="0" dirty="0">
                    <a:ln>
                      <a:noFill/>
                    </a:ln>
                    <a:solidFill>
                      <a:prstClr val="white"/>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cs typeface="+mn-cs"/>
                  </a:rPr>
                  <a:t>策略裁决</a:t>
                </a:r>
              </a:p>
            </p:txBody>
          </p:sp>
          <p:cxnSp>
            <p:nvCxnSpPr>
              <p:cNvPr id="37" name="连接符: 肘形 36">
                <a:extLst>
                  <a:ext uri="{FF2B5EF4-FFF2-40B4-BE49-F238E27FC236}">
                    <a16:creationId xmlns:a16="http://schemas.microsoft.com/office/drawing/2014/main" id="{98B25647-D0AA-4B8D-B9AB-47C7D8E4308C}"/>
                  </a:ext>
                </a:extLst>
              </p:cNvPr>
              <p:cNvCxnSpPr>
                <a:stCxn id="36" idx="3"/>
                <a:endCxn id="14" idx="0"/>
              </p:cNvCxnSpPr>
              <p:nvPr/>
            </p:nvCxnSpPr>
            <p:spPr>
              <a:xfrm>
                <a:off x="9599281" y="1612189"/>
                <a:ext cx="578848" cy="495408"/>
              </a:xfrm>
              <a:prstGeom prst="bentConnector2">
                <a:avLst/>
              </a:prstGeom>
              <a:noFill/>
              <a:ln w="38100" cap="flat" cmpd="sng" algn="ctr">
                <a:solidFill>
                  <a:srgbClr val="FF0000"/>
                </a:solidFill>
                <a:prstDash val="solid"/>
                <a:miter lim="800000"/>
                <a:tailEnd type="triangle"/>
              </a:ln>
              <a:effectLst/>
            </p:spPr>
          </p:cxnSp>
          <p:cxnSp>
            <p:nvCxnSpPr>
              <p:cNvPr id="38" name="直接箭头连接符 37">
                <a:extLst>
                  <a:ext uri="{FF2B5EF4-FFF2-40B4-BE49-F238E27FC236}">
                    <a16:creationId xmlns:a16="http://schemas.microsoft.com/office/drawing/2014/main" id="{E696698C-A0CF-40E0-9ABA-FB4797EAFF37}"/>
                  </a:ext>
                </a:extLst>
              </p:cNvPr>
              <p:cNvCxnSpPr/>
              <p:nvPr/>
            </p:nvCxnSpPr>
            <p:spPr>
              <a:xfrm flipH="1" flipV="1">
                <a:off x="7583690" y="1858124"/>
                <a:ext cx="1" cy="393090"/>
              </a:xfrm>
              <a:prstGeom prst="straightConnector1">
                <a:avLst/>
              </a:prstGeom>
              <a:noFill/>
              <a:ln w="38100" cap="flat" cmpd="sng" algn="ctr">
                <a:solidFill>
                  <a:srgbClr val="FFFF00"/>
                </a:solidFill>
                <a:prstDash val="solid"/>
                <a:miter lim="800000"/>
                <a:tailEnd type="triangle"/>
              </a:ln>
              <a:effectLst/>
            </p:spPr>
          </p:cxnSp>
          <p:cxnSp>
            <p:nvCxnSpPr>
              <p:cNvPr id="39" name="直接箭头连接符 38">
                <a:extLst>
                  <a:ext uri="{FF2B5EF4-FFF2-40B4-BE49-F238E27FC236}">
                    <a16:creationId xmlns:a16="http://schemas.microsoft.com/office/drawing/2014/main" id="{27701B6E-3F0A-4AF8-A94A-6EB9862C789E}"/>
                  </a:ext>
                </a:extLst>
              </p:cNvPr>
              <p:cNvCxnSpPr/>
              <p:nvPr/>
            </p:nvCxnSpPr>
            <p:spPr>
              <a:xfrm flipH="1" flipV="1">
                <a:off x="7907085" y="1844528"/>
                <a:ext cx="1" cy="393090"/>
              </a:xfrm>
              <a:prstGeom prst="straightConnector1">
                <a:avLst/>
              </a:prstGeom>
              <a:noFill/>
              <a:ln w="38100" cap="flat" cmpd="sng" algn="ctr">
                <a:solidFill>
                  <a:srgbClr val="FFFF00"/>
                </a:solidFill>
                <a:prstDash val="solid"/>
                <a:miter lim="800000"/>
                <a:tailEnd type="triangle"/>
              </a:ln>
              <a:effectLst/>
            </p:spPr>
          </p:cxnSp>
          <p:cxnSp>
            <p:nvCxnSpPr>
              <p:cNvPr id="40" name="直接箭头连接符 39">
                <a:extLst>
                  <a:ext uri="{FF2B5EF4-FFF2-40B4-BE49-F238E27FC236}">
                    <a16:creationId xmlns:a16="http://schemas.microsoft.com/office/drawing/2014/main" id="{C39C58EF-FD9C-40F1-9F7A-E13F6743D020}"/>
                  </a:ext>
                </a:extLst>
              </p:cNvPr>
              <p:cNvCxnSpPr/>
              <p:nvPr/>
            </p:nvCxnSpPr>
            <p:spPr>
              <a:xfrm flipH="1" flipV="1">
                <a:off x="8936771" y="1840983"/>
                <a:ext cx="1" cy="393090"/>
              </a:xfrm>
              <a:prstGeom prst="straightConnector1">
                <a:avLst/>
              </a:prstGeom>
              <a:noFill/>
              <a:ln w="38100" cap="flat" cmpd="sng" algn="ctr">
                <a:solidFill>
                  <a:srgbClr val="FFFF00"/>
                </a:solidFill>
                <a:prstDash val="solid"/>
                <a:miter lim="800000"/>
                <a:tailEnd type="triangle"/>
              </a:ln>
              <a:effectLst/>
            </p:spPr>
          </p:cxnSp>
          <p:cxnSp>
            <p:nvCxnSpPr>
              <p:cNvPr id="41" name="直接箭头连接符 40">
                <a:extLst>
                  <a:ext uri="{FF2B5EF4-FFF2-40B4-BE49-F238E27FC236}">
                    <a16:creationId xmlns:a16="http://schemas.microsoft.com/office/drawing/2014/main" id="{9413F506-F6D6-4498-ACB3-3BFD990E63C8}"/>
                  </a:ext>
                </a:extLst>
              </p:cNvPr>
              <p:cNvCxnSpPr/>
              <p:nvPr/>
            </p:nvCxnSpPr>
            <p:spPr>
              <a:xfrm flipH="1">
                <a:off x="9696395" y="1612189"/>
                <a:ext cx="35043" cy="3669111"/>
              </a:xfrm>
              <a:prstGeom prst="straightConnector1">
                <a:avLst/>
              </a:prstGeom>
              <a:noFill/>
              <a:ln w="38100" cap="flat" cmpd="sng" algn="ctr">
                <a:solidFill>
                  <a:srgbClr val="FF0000"/>
                </a:solidFill>
                <a:prstDash val="solid"/>
                <a:miter lim="800000"/>
                <a:tailEnd type="triangle"/>
              </a:ln>
              <a:effectLst/>
            </p:spPr>
          </p:cxnSp>
          <p:cxnSp>
            <p:nvCxnSpPr>
              <p:cNvPr id="42" name="直接箭头连接符 41">
                <a:extLst>
                  <a:ext uri="{FF2B5EF4-FFF2-40B4-BE49-F238E27FC236}">
                    <a16:creationId xmlns:a16="http://schemas.microsoft.com/office/drawing/2014/main" id="{9BE3229B-C3F1-4374-A326-4E0BCEE918D5}"/>
                  </a:ext>
                </a:extLst>
              </p:cNvPr>
              <p:cNvCxnSpPr/>
              <p:nvPr/>
            </p:nvCxnSpPr>
            <p:spPr>
              <a:xfrm flipH="1" flipV="1">
                <a:off x="7558993" y="2834867"/>
                <a:ext cx="3425047" cy="2397057"/>
              </a:xfrm>
              <a:prstGeom prst="straightConnector1">
                <a:avLst/>
              </a:prstGeom>
              <a:ln w="1905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50501F0-9A31-4043-B862-3710DD0EC456}"/>
                  </a:ext>
                </a:extLst>
              </p:cNvPr>
              <p:cNvCxnSpPr/>
              <p:nvPr/>
            </p:nvCxnSpPr>
            <p:spPr>
              <a:xfrm flipH="1" flipV="1">
                <a:off x="7533217" y="3415159"/>
                <a:ext cx="3442252" cy="1826703"/>
              </a:xfrm>
              <a:prstGeom prst="straightConnector1">
                <a:avLst/>
              </a:prstGeom>
              <a:ln w="1905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442BCC26-D90E-475D-8E9A-559145ABAF65}"/>
                  </a:ext>
                </a:extLst>
              </p:cNvPr>
              <p:cNvCxnSpPr/>
              <p:nvPr/>
            </p:nvCxnSpPr>
            <p:spPr>
              <a:xfrm flipH="1" flipV="1">
                <a:off x="7396609" y="4548583"/>
                <a:ext cx="3597067" cy="693279"/>
              </a:xfrm>
              <a:prstGeom prst="straightConnector1">
                <a:avLst/>
              </a:prstGeom>
              <a:ln w="1905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59B76E27-2BA1-4CBB-8A4C-2636F1E36849}"/>
                  </a:ext>
                </a:extLst>
              </p:cNvPr>
              <p:cNvSpPr txBox="1"/>
              <p:nvPr/>
            </p:nvSpPr>
            <p:spPr>
              <a:xfrm>
                <a:off x="10278855" y="5231924"/>
                <a:ext cx="1486795" cy="726531"/>
              </a:xfrm>
              <a:prstGeom prst="rect">
                <a:avLst/>
              </a:prstGeom>
              <a:noFill/>
              <a:ln>
                <a:solidFill>
                  <a:srgbClr val="FFFF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允许存在未知漏洞后门</a:t>
                </a:r>
                <a:r>
                  <a:rPr kumimoji="0" lang="en-US" altLang="zh-CN" sz="16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a:t>
                </a:r>
                <a:r>
                  <a:rPr kumimoji="0" lang="zh-CN" altLang="en-US" sz="16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病毒木马或传统功能安全问题</a:t>
                </a:r>
                <a:endParaRPr kumimoji="0" lang="zh-CN" altLang="en-US" sz="12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endParaRPr>
              </a:p>
            </p:txBody>
          </p:sp>
        </p:grpSp>
        <p:cxnSp>
          <p:nvCxnSpPr>
            <p:cNvPr id="5" name="直接箭头连接符 4">
              <a:extLst>
                <a:ext uri="{FF2B5EF4-FFF2-40B4-BE49-F238E27FC236}">
                  <a16:creationId xmlns:a16="http://schemas.microsoft.com/office/drawing/2014/main" id="{E81DE1C6-6BAE-4452-85AA-2A1370BE84D7}"/>
                </a:ext>
              </a:extLst>
            </p:cNvPr>
            <p:cNvCxnSpPr/>
            <p:nvPr/>
          </p:nvCxnSpPr>
          <p:spPr>
            <a:xfrm>
              <a:off x="3747967" y="1505590"/>
              <a:ext cx="631289" cy="9093"/>
            </a:xfrm>
            <a:prstGeom prst="straightConnector1">
              <a:avLst/>
            </a:prstGeom>
            <a:noFill/>
            <a:ln w="38100" cap="flat" cmpd="sng" algn="ctr">
              <a:solidFill>
                <a:srgbClr val="FF0000"/>
              </a:solidFill>
              <a:prstDash val="solid"/>
              <a:miter lim="800000"/>
              <a:tailEnd type="arrow"/>
            </a:ln>
            <a:effectLst/>
          </p:spPr>
        </p:cxnSp>
        <p:sp>
          <p:nvSpPr>
            <p:cNvPr id="6" name="TextBox 27">
              <a:extLst>
                <a:ext uri="{FF2B5EF4-FFF2-40B4-BE49-F238E27FC236}">
                  <a16:creationId xmlns:a16="http://schemas.microsoft.com/office/drawing/2014/main" id="{8A5942FD-365A-4DB3-9404-D94446856E21}"/>
                </a:ext>
              </a:extLst>
            </p:cNvPr>
            <p:cNvSpPr txBox="1"/>
            <p:nvPr/>
          </p:nvSpPr>
          <p:spPr>
            <a:xfrm>
              <a:off x="3285285" y="1672679"/>
              <a:ext cx="1047186" cy="202351"/>
            </a:xfrm>
            <a:prstGeom prst="rect">
              <a:avLst/>
            </a:prstGeom>
            <a:noFill/>
          </p:spPr>
          <p:txBody>
            <a:bodyPr wrap="square" lIns="52206" tIns="26103" rIns="52206" bIns="26103" rtlCol="0" anchor="ctr">
              <a:spAutoFit/>
            </a:bodyPr>
            <a:lstStyle/>
            <a:p>
              <a:pPr marL="0" marR="0" lvl="0" indent="0" algn="l" defTabSz="787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算法控制</a:t>
              </a:r>
            </a:p>
          </p:txBody>
        </p:sp>
      </p:grpSp>
      <p:sp>
        <p:nvSpPr>
          <p:cNvPr id="60" name="文本框 59">
            <a:extLst>
              <a:ext uri="{FF2B5EF4-FFF2-40B4-BE49-F238E27FC236}">
                <a16:creationId xmlns:a16="http://schemas.microsoft.com/office/drawing/2014/main" id="{2DA76A36-43FD-4F8B-85E1-7B6C87DCE230}"/>
              </a:ext>
            </a:extLst>
          </p:cNvPr>
          <p:cNvSpPr txBox="1"/>
          <p:nvPr/>
        </p:nvSpPr>
        <p:spPr>
          <a:xfrm>
            <a:off x="15357122" y="1221558"/>
            <a:ext cx="2278340" cy="796920"/>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提供等价服务功能的异构执行体或场景</a:t>
            </a:r>
            <a:endParaRPr kumimoji="0" lang="zh-CN" altLang="en-US" sz="14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endParaRPr>
          </a:p>
        </p:txBody>
      </p:sp>
      <p:sp>
        <p:nvSpPr>
          <p:cNvPr id="61" name="文本框 60">
            <a:extLst>
              <a:ext uri="{FF2B5EF4-FFF2-40B4-BE49-F238E27FC236}">
                <a16:creationId xmlns:a16="http://schemas.microsoft.com/office/drawing/2014/main" id="{9AA793B6-6747-452E-BFCF-786B04A5FDC4}"/>
              </a:ext>
            </a:extLst>
          </p:cNvPr>
          <p:cNvSpPr txBox="1"/>
          <p:nvPr/>
        </p:nvSpPr>
        <p:spPr>
          <a:xfrm>
            <a:off x="15016431" y="5623392"/>
            <a:ext cx="2732067" cy="796920"/>
          </a:xfrm>
          <a:prstGeom prst="rect">
            <a:avLst/>
          </a:prstGeom>
          <a:noFill/>
          <a:ln>
            <a:solidFill>
              <a:srgbClr val="FFFF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允许存在未知漏洞后门</a:t>
            </a:r>
            <a:r>
              <a:rPr kumimoji="0" lang="en-US" altLang="zh-CN"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a:t>
            </a:r>
            <a:r>
              <a:rPr kumimoji="0" lang="zh-CN" altLang="en-US"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病毒木马或传统功能安全问题</a:t>
            </a:r>
            <a:endParaRPr kumimoji="0" lang="zh-CN" altLang="en-US" sz="14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endParaRPr>
          </a:p>
        </p:txBody>
      </p:sp>
      <p:sp>
        <p:nvSpPr>
          <p:cNvPr id="63" name="文本框 62">
            <a:extLst>
              <a:ext uri="{FF2B5EF4-FFF2-40B4-BE49-F238E27FC236}">
                <a16:creationId xmlns:a16="http://schemas.microsoft.com/office/drawing/2014/main" id="{77548482-40ED-4E57-B5DC-00CD8033B394}"/>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防御：动态异构冗余架构</a:t>
            </a:r>
            <a:r>
              <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DHR</a:t>
            </a:r>
          </a:p>
        </p:txBody>
      </p:sp>
    </p:spTree>
    <p:extLst>
      <p:ext uri="{BB962C8B-B14F-4D97-AF65-F5344CB8AC3E}">
        <p14:creationId xmlns:p14="http://schemas.microsoft.com/office/powerpoint/2010/main" val="2071793817"/>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ADB6FF-246F-4DAA-8D62-C6DBF49B178B}"/>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软件漏洞的主动防御</a:t>
            </a:r>
            <a:endPar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BE394F12-58CD-4758-AFA8-AFC65CCBF5EF}"/>
              </a:ext>
            </a:extLst>
          </p:cNvPr>
          <p:cNvSpPr txBox="1"/>
          <p:nvPr/>
        </p:nvSpPr>
        <p:spPr>
          <a:xfrm>
            <a:off x="295704" y="1123141"/>
            <a:ext cx="8338241" cy="4216539"/>
          </a:xfrm>
          <a:prstGeom prst="rect">
            <a:avLst/>
          </a:prstGeom>
          <a:noFill/>
        </p:spPr>
        <p:txBody>
          <a:bodyPr wrap="square" rtlCol="0">
            <a:spAutoFit/>
          </a:bodyPr>
          <a:lstStyle/>
          <a:p>
            <a:r>
              <a:rPr lang="en-US" altLang="zh-CN" sz="2400" dirty="0">
                <a:solidFill>
                  <a:srgbClr val="003964"/>
                </a:solidFill>
                <a:latin typeface="微软雅黑" panose="020B0503020204020204" pitchFamily="34" charset="-122"/>
                <a:ea typeface="微软雅黑" panose="020B0503020204020204" pitchFamily="34" charset="-122"/>
              </a:rPr>
              <a:t>Fault Avoidance</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Careful design</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Verification</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Testing</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r>
              <a:rPr lang="en-US" altLang="zh-CN" sz="2400" dirty="0">
                <a:solidFill>
                  <a:srgbClr val="003964"/>
                </a:solidFill>
                <a:latin typeface="微软雅黑" panose="020B0503020204020204" pitchFamily="34" charset="-122"/>
                <a:ea typeface="微软雅黑" panose="020B0503020204020204" pitchFamily="34" charset="-122"/>
              </a:rPr>
              <a:t>Fault Tolerance</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Data diversity</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Design diversity</a:t>
            </a:r>
          </a:p>
          <a:p>
            <a:pPr marL="742950" lvl="1"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Recovery Blocks</a:t>
            </a:r>
          </a:p>
          <a:p>
            <a:pPr marL="742950" lvl="1"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N-Version Programming</a:t>
            </a:r>
          </a:p>
          <a:p>
            <a:pPr marL="742950" lvl="1"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N-Self Checking</a:t>
            </a:r>
          </a:p>
          <a:p>
            <a:pPr marL="742950" lvl="1"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Different Functionality</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Watchdog Timers</a:t>
            </a:r>
          </a:p>
        </p:txBody>
      </p:sp>
      <p:sp>
        <p:nvSpPr>
          <p:cNvPr id="4" name="文本框 3">
            <a:extLst>
              <a:ext uri="{FF2B5EF4-FFF2-40B4-BE49-F238E27FC236}">
                <a16:creationId xmlns:a16="http://schemas.microsoft.com/office/drawing/2014/main" id="{B5168A47-38B1-4734-BB42-B389DB0D6544}"/>
              </a:ext>
            </a:extLst>
          </p:cNvPr>
          <p:cNvSpPr txBox="1"/>
          <p:nvPr/>
        </p:nvSpPr>
        <p:spPr>
          <a:xfrm>
            <a:off x="4687165" y="4020805"/>
            <a:ext cx="3600390" cy="461665"/>
          </a:xfrm>
          <a:prstGeom prst="rect">
            <a:avLst/>
          </a:prstGeom>
          <a:noFill/>
        </p:spPr>
        <p:txBody>
          <a:bodyPr wrap="square" rtlCol="0">
            <a:spAutoFit/>
          </a:bodyPr>
          <a:lstStyle/>
          <a:p>
            <a:r>
              <a:rPr lang="zh-CN" altLang="en-US" sz="2400" b="1" dirty="0">
                <a:solidFill>
                  <a:srgbClr val="003964"/>
                </a:solidFill>
                <a:latin typeface="微软雅黑" panose="020B0503020204020204" pitchFamily="34" charset="-122"/>
                <a:ea typeface="微软雅黑" panose="020B0503020204020204" pitchFamily="34" charset="-122"/>
              </a:rPr>
              <a:t>动态、异构、冗余思想</a:t>
            </a:r>
            <a:endParaRPr lang="en-US" altLang="zh-CN" sz="2400" b="1" dirty="0">
              <a:solidFill>
                <a:srgbClr val="003964"/>
              </a:solidFill>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2BD6C572-4C5F-4584-9853-A582ECB06FBD}"/>
              </a:ext>
            </a:extLst>
          </p:cNvPr>
          <p:cNvSpPr/>
          <p:nvPr/>
        </p:nvSpPr>
        <p:spPr>
          <a:xfrm>
            <a:off x="4114800" y="3525592"/>
            <a:ext cx="457200" cy="1452093"/>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020106683"/>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ADB6FF-246F-4DAA-8D62-C6DBF49B178B}"/>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软件漏洞的主动防御</a:t>
            </a:r>
            <a:endPar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9C910B5-A642-44BA-B9F4-7EB08A2C967E}"/>
              </a:ext>
            </a:extLst>
          </p:cNvPr>
          <p:cNvSpPr txBox="1"/>
          <p:nvPr/>
        </p:nvSpPr>
        <p:spPr>
          <a:xfrm>
            <a:off x="726415" y="1585631"/>
            <a:ext cx="7438790" cy="1015663"/>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Data diversity</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Providing identical software with different inputs</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Failure is only triggered for small parts of the input space</a:t>
            </a:r>
          </a:p>
        </p:txBody>
      </p:sp>
      <p:sp>
        <p:nvSpPr>
          <p:cNvPr id="5" name="文本框 4">
            <a:extLst>
              <a:ext uri="{FF2B5EF4-FFF2-40B4-BE49-F238E27FC236}">
                <a16:creationId xmlns:a16="http://schemas.microsoft.com/office/drawing/2014/main" id="{25ED09E6-C8A3-4BBC-B70C-7E276C49DAE1}"/>
              </a:ext>
            </a:extLst>
          </p:cNvPr>
          <p:cNvSpPr txBox="1"/>
          <p:nvPr/>
        </p:nvSpPr>
        <p:spPr>
          <a:xfrm>
            <a:off x="726415" y="2933268"/>
            <a:ext cx="8160008" cy="1323439"/>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Design diversity</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Creating versions of software that fail in non-identical ways</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Design diversity typically provides greater protection than data diversity</a:t>
            </a:r>
          </a:p>
        </p:txBody>
      </p:sp>
      <p:sp>
        <p:nvSpPr>
          <p:cNvPr id="6" name="文本框 5">
            <a:extLst>
              <a:ext uri="{FF2B5EF4-FFF2-40B4-BE49-F238E27FC236}">
                <a16:creationId xmlns:a16="http://schemas.microsoft.com/office/drawing/2014/main" id="{DD5D8DC5-9E04-4046-9E36-AD21130FE8DA}"/>
              </a:ext>
            </a:extLst>
          </p:cNvPr>
          <p:cNvSpPr txBox="1"/>
          <p:nvPr/>
        </p:nvSpPr>
        <p:spPr>
          <a:xfrm>
            <a:off x="198381" y="929321"/>
            <a:ext cx="4572000" cy="461665"/>
          </a:xfrm>
          <a:prstGeom prst="rect">
            <a:avLst/>
          </a:prstGeom>
          <a:noFill/>
        </p:spPr>
        <p:txBody>
          <a:bodyPr wrap="square">
            <a:spAutoFit/>
          </a:bodyPr>
          <a:lstStyle/>
          <a:p>
            <a:r>
              <a:rPr lang="en-US" altLang="zh-CN" sz="2400" b="1" dirty="0">
                <a:solidFill>
                  <a:srgbClr val="003964"/>
                </a:solidFill>
                <a:latin typeface="微软雅黑" panose="020B0503020204020204" pitchFamily="34" charset="-122"/>
                <a:ea typeface="微软雅黑" panose="020B0503020204020204" pitchFamily="34" charset="-122"/>
              </a:rPr>
              <a:t>Fault Tolerance</a:t>
            </a:r>
          </a:p>
        </p:txBody>
      </p:sp>
    </p:spTree>
    <p:extLst>
      <p:ext uri="{BB962C8B-B14F-4D97-AF65-F5344CB8AC3E}">
        <p14:creationId xmlns:p14="http://schemas.microsoft.com/office/powerpoint/2010/main" val="3897364163"/>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ADB6FF-246F-4DAA-8D62-C6DBF49B178B}"/>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软件漏洞的主动防御</a:t>
            </a:r>
            <a:endPar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EF76567-E0B5-4313-90F2-3E3851CAD811}"/>
              </a:ext>
            </a:extLst>
          </p:cNvPr>
          <p:cNvSpPr txBox="1"/>
          <p:nvPr/>
        </p:nvSpPr>
        <p:spPr>
          <a:xfrm>
            <a:off x="198380" y="1159629"/>
            <a:ext cx="8675163" cy="4401205"/>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Design Diversity — Recovery Blocks </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Randell introduced the concept of recovery blocks in </a:t>
            </a:r>
            <a:r>
              <a:rPr lang="en-US" altLang="zh-CN" sz="2000" dirty="0">
                <a:solidFill>
                  <a:srgbClr val="C00000"/>
                </a:solidFill>
                <a:latin typeface="微软雅黑" panose="020B0503020204020204" pitchFamily="34" charset="-122"/>
                <a:ea typeface="微软雅黑" panose="020B0503020204020204" pitchFamily="34" charset="-122"/>
              </a:rPr>
              <a:t>1975</a:t>
            </a:r>
            <a:r>
              <a:rPr lang="en-US" altLang="zh-CN" sz="2000" dirty="0">
                <a:latin typeface="微软雅黑" panose="020B0503020204020204" pitchFamily="34" charset="-122"/>
                <a:ea typeface="微软雅黑" panose="020B0503020204020204" pitchFamily="34" charset="-122"/>
              </a:rPr>
              <a:t>. These were motivated by the observation that it is standard practice to structure a program of any significant complexity into a series of blocks (e.g. modules, procedures, subroutines, methods)</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Before a "significant" block is executed, a recovery point is stored. The first alternate block is run and its output is subjected to an acceptance test. If the output is not acceptable then the program is rewound to the recovery point, the second alternate block is executed and its output is tested for acceptance. </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The process is repeated until either an acceptable output is found or all alternates have been exercised</a:t>
            </a:r>
          </a:p>
        </p:txBody>
      </p:sp>
      <p:pic>
        <p:nvPicPr>
          <p:cNvPr id="4" name="图片 3">
            <a:extLst>
              <a:ext uri="{FF2B5EF4-FFF2-40B4-BE49-F238E27FC236}">
                <a16:creationId xmlns:a16="http://schemas.microsoft.com/office/drawing/2014/main" id="{8E4E68DF-6571-4F0B-901F-61E1A12E8667}"/>
              </a:ext>
            </a:extLst>
          </p:cNvPr>
          <p:cNvPicPr>
            <a:picLocks noChangeAspect="1"/>
          </p:cNvPicPr>
          <p:nvPr/>
        </p:nvPicPr>
        <p:blipFill>
          <a:blip r:embed="rId2"/>
          <a:stretch>
            <a:fillRect/>
          </a:stretch>
        </p:blipFill>
        <p:spPr>
          <a:xfrm>
            <a:off x="721218" y="5592501"/>
            <a:ext cx="7470615" cy="805912"/>
          </a:xfrm>
          <a:prstGeom prst="rect">
            <a:avLst/>
          </a:prstGeom>
        </p:spPr>
      </p:pic>
      <p:sp>
        <p:nvSpPr>
          <p:cNvPr id="5" name="矩形 4">
            <a:extLst>
              <a:ext uri="{FF2B5EF4-FFF2-40B4-BE49-F238E27FC236}">
                <a16:creationId xmlns:a16="http://schemas.microsoft.com/office/drawing/2014/main" id="{A00C3F7D-F435-476B-B608-C555DC5810E0}"/>
              </a:ext>
            </a:extLst>
          </p:cNvPr>
          <p:cNvSpPr/>
          <p:nvPr/>
        </p:nvSpPr>
        <p:spPr>
          <a:xfrm>
            <a:off x="721218" y="5592500"/>
            <a:ext cx="7701563" cy="80591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2080261"/>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ADB6FF-246F-4DAA-8D62-C6DBF49B178B}"/>
              </a:ext>
            </a:extLst>
          </p:cNvPr>
          <p:cNvSpPr txBox="1"/>
          <p:nvPr/>
        </p:nvSpPr>
        <p:spPr>
          <a:xfrm>
            <a:off x="1" y="0"/>
            <a:ext cx="9144000" cy="772886"/>
          </a:xfrm>
          <a:prstGeom prst="rect">
            <a:avLst/>
          </a:prstGeom>
          <a:noFill/>
        </p:spPr>
        <p:txBody>
          <a:bodyPr anchor="ctr"/>
          <a:lstStyle/>
          <a:p>
            <a:pPr marL="174625" eaLnBrk="1" fontAlgn="auto" hangingPunct="1">
              <a:spcBef>
                <a:spcPts val="0"/>
              </a:spcBef>
              <a:spcAft>
                <a:spcPts val="0"/>
              </a:spcAft>
              <a:defRPr/>
            </a:pPr>
            <a:r>
              <a:rPr lang="zh-CN" altLang="en-US"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rPr>
              <a:t>软件漏洞的主动防御</a:t>
            </a:r>
            <a:endParaRPr lang="en-US" altLang="zh-CN" sz="3600" b="1" dirty="0">
              <a:gradFill>
                <a:gsLst>
                  <a:gs pos="0">
                    <a:srgbClr val="003964"/>
                  </a:gs>
                  <a:gs pos="100000">
                    <a:srgbClr val="003964"/>
                  </a:gs>
                </a:gsLst>
                <a:lin ang="5400000" scaled="1"/>
              </a:gra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EF76567-E0B5-4313-90F2-3E3851CAD811}"/>
              </a:ext>
            </a:extLst>
          </p:cNvPr>
          <p:cNvSpPr txBox="1"/>
          <p:nvPr/>
        </p:nvSpPr>
        <p:spPr>
          <a:xfrm>
            <a:off x="198380" y="1159629"/>
            <a:ext cx="8675163" cy="5016758"/>
          </a:xfrm>
          <a:prstGeom prst="rect">
            <a:avLst/>
          </a:prstGeom>
          <a:noFill/>
        </p:spPr>
        <p:txBody>
          <a:bodyPr wrap="square" rtlCol="0">
            <a:spAutoFit/>
          </a:bodyPr>
          <a:lstStyle/>
          <a:p>
            <a:r>
              <a:rPr lang="en-US" altLang="zh-CN" sz="2000" dirty="0">
                <a:solidFill>
                  <a:srgbClr val="003964"/>
                </a:solidFill>
                <a:latin typeface="微软雅黑" panose="020B0503020204020204" pitchFamily="34" charset="-122"/>
                <a:ea typeface="微软雅黑" panose="020B0503020204020204" pitchFamily="34" charset="-122"/>
              </a:rPr>
              <a:t>Design Diversity — N-Version Programming</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Chen introduced this approach in </a:t>
            </a:r>
            <a:r>
              <a:rPr lang="en-US" altLang="zh-CN" sz="2000" dirty="0">
                <a:solidFill>
                  <a:srgbClr val="C00000"/>
                </a:solidFill>
                <a:latin typeface="微软雅黑" panose="020B0503020204020204" pitchFamily="34" charset="-122"/>
                <a:ea typeface="微软雅黑" panose="020B0503020204020204" pitchFamily="34" charset="-122"/>
              </a:rPr>
              <a:t>1978</a:t>
            </a:r>
            <a:r>
              <a:rPr lang="en-US" altLang="zh-CN" sz="2000" dirty="0">
                <a:latin typeface="微软雅黑" panose="020B0503020204020204" pitchFamily="34" charset="-122"/>
                <a:ea typeface="微软雅黑" panose="020B0503020204020204" pitchFamily="34" charset="-122"/>
              </a:rPr>
              <a:t>. Several alternate versions are run in parallel and their output is passed to an adjudicator. The adjudicator provides a consolidated output for use by the rest of the system. For example, this consolidation could check that outputs are within pre-defined bounds and then return an average; another alternative would be the use of a simple majority voter</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In the evaluation study,</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27 different students each wrote a program to satisfy the same set of requirements. Each program had to pass a series of acceptance tests. Once each program was "acceptable", the collection of programs was subjected to a large barrage of tests. Several common faults were detected between the programs and, more significantly, the number of common faults was higher than would be predicted if the programs exhibited independent faults.</a:t>
            </a:r>
          </a:p>
        </p:txBody>
      </p:sp>
    </p:spTree>
    <p:extLst>
      <p:ext uri="{BB962C8B-B14F-4D97-AF65-F5344CB8AC3E}">
        <p14:creationId xmlns:p14="http://schemas.microsoft.com/office/powerpoint/2010/main" val="1814344402"/>
      </p:ext>
    </p:extLst>
  </p:cSld>
  <p:clrMapOvr>
    <a:masterClrMapping/>
  </p:clrMapOvr>
  <mc:AlternateContent xmlns:mc="http://schemas.openxmlformats.org/markup-compatibility/2006" xmlns:p14="http://schemas.microsoft.com/office/powerpoint/2010/main">
    <mc:Choice Requires="p14">
      <p:transition p14:dur="450">
        <p:fade/>
      </p:transition>
    </mc:Choice>
    <mc:Fallback xmlns="">
      <p:transition>
        <p:fade/>
      </p:transition>
    </mc:Fallback>
  </mc:AlternateContent>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9229</TotalTime>
  <Words>1132</Words>
  <Application>Microsoft Office PowerPoint</Application>
  <PresentationFormat>全屏显示(4:3)</PresentationFormat>
  <Paragraphs>99</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等线</vt:lpstr>
      <vt:lpstr>华文细黑</vt:lpstr>
      <vt:lpstr>楷体</vt:lpstr>
      <vt:lpstr>微软雅黑</vt:lpstr>
      <vt:lpstr>Arial</vt:lpstr>
      <vt:lpstr>Calibri</vt:lpstr>
      <vt:lpstr>Calibri Light</vt:lpstr>
      <vt:lpstr>Helvetica</vt:lpstr>
      <vt:lpstr>Noto Serif</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websys</dc:creator>
  <cp:lastModifiedBy>孔 祥龙</cp:lastModifiedBy>
  <cp:revision>1220</cp:revision>
  <dcterms:created xsi:type="dcterms:W3CDTF">2018-09-23T13:14:42Z</dcterms:created>
  <dcterms:modified xsi:type="dcterms:W3CDTF">2023-10-25T03:21:17Z</dcterms:modified>
</cp:coreProperties>
</file>