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257" r:id="rId3"/>
    <p:sldId id="259" r:id="rId4"/>
    <p:sldId id="262" r:id="rId5"/>
    <p:sldId id="261" r:id="rId6"/>
    <p:sldId id="260" r:id="rId7"/>
    <p:sldId id="265"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64"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7" r:id="rId40"/>
    <p:sldId id="299" r:id="rId41"/>
    <p:sldId id="296" r:id="rId42"/>
    <p:sldId id="300" r:id="rId43"/>
    <p:sldId id="258" r:id="rId44"/>
    <p:sldId id="301" r:id="rId45"/>
    <p:sldId id="302" r:id="rId46"/>
    <p:sldId id="303" r:id="rId4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17"/>
    <p:restoredTop sz="94603"/>
  </p:normalViewPr>
  <p:slideViewPr>
    <p:cSldViewPr snapToGrid="0" snapToObjects="1">
      <p:cViewPr varScale="1">
        <p:scale>
          <a:sx n="143" d="100"/>
          <a:sy n="143" d="100"/>
        </p:scale>
        <p:origin x="22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Shape 79"/>
          <p:cNvSpPr>
            <a:spLocks noGrp="1" noRot="1" noChangeAspect="1"/>
          </p:cNvSpPr>
          <p:nvPr>
            <p:ph type="sldImg"/>
          </p:nvPr>
        </p:nvSpPr>
        <p:spPr>
          <a:xfrm>
            <a:off x="1143000" y="685800"/>
            <a:ext cx="4572000" cy="3429000"/>
          </a:xfrm>
          <a:prstGeom prst="rect">
            <a:avLst/>
          </a:prstGeom>
        </p:spPr>
        <p:txBody>
          <a:bodyPr/>
          <a:lstStyle/>
          <a:p>
            <a:endParaRPr/>
          </a:p>
        </p:txBody>
      </p:sp>
      <p:sp>
        <p:nvSpPr>
          <p:cNvPr id="80" name="Shape 8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noRot="1" noChangeAspect="1"/>
          </p:cNvSpPr>
          <p:nvPr>
            <p:ph type="sldImg"/>
          </p:nvPr>
        </p:nvSpPr>
        <p:spPr>
          <a:xfrm>
            <a:off x="381000" y="685800"/>
            <a:ext cx="6096000" cy="3429000"/>
          </a:xfrm>
          <a:prstGeom prst="rect">
            <a:avLst/>
          </a:prstGeom>
        </p:spPr>
        <p:txBody>
          <a:bodyPr/>
          <a:lstStyle/>
          <a:p>
            <a:endParaRPr/>
          </a:p>
        </p:txBody>
      </p:sp>
      <p:sp>
        <p:nvSpPr>
          <p:cNvPr id="85" name="Shape 85"/>
          <p:cNvSpPr>
            <a:spLocks noGrp="1"/>
          </p:cNvSpPr>
          <p:nvPr>
            <p:ph type="body" sz="quarter" idx="1"/>
          </p:nvPr>
        </p:nvSpPr>
        <p:spPr>
          <a:prstGeom prst="rect">
            <a:avLst/>
          </a:prstGeom>
        </p:spPr>
        <p:txBody>
          <a:bodyPr/>
          <a:lstStyle/>
          <a:p>
            <a:pPr>
              <a:defRPr sz="1300"/>
            </a:pPr>
            <a:r>
              <a:t>Hello everyone, my name is Leran Zhu. And here are my teammates: He Li,Yangmei Su, Wei Luo, Zimei Wang</a:t>
            </a:r>
          </a:p>
          <a:p>
            <a:pPr>
              <a:defRPr sz="1100"/>
            </a:pPr>
            <a:endParaRPr sz="13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sp>
        <p:nvSpPr>
          <p:cNvPr id="16" name="Google Shape;6;p1"/>
          <p:cNvSpPr/>
          <p:nvPr/>
        </p:nvSpPr>
        <p:spPr>
          <a:xfrm>
            <a:off x="1" y="4666465"/>
            <a:ext cx="9144001" cy="305401"/>
          </a:xfrm>
          <a:prstGeom prst="rect">
            <a:avLst/>
          </a:prstGeom>
          <a:solidFill>
            <a:srgbClr val="EFEFEF"/>
          </a:solidFill>
          <a:ln w="12700">
            <a:miter lim="400000"/>
          </a:ln>
          <a:effectLst>
            <a:outerShdw blurRad="50800" dist="25400" dir="5400000" rotWithShape="0">
              <a:srgbClr val="666666">
                <a:alpha val="40000"/>
              </a:srgbClr>
            </a:outerShdw>
          </a:effectLst>
        </p:spPr>
        <p:txBody>
          <a:bodyPr lIns="0" tIns="0" rIns="0" bIns="0" anchor="ctr"/>
          <a:lstStyle/>
          <a:p>
            <a:pPr algn="ctr">
              <a:defRPr>
                <a:solidFill>
                  <a:srgbClr val="FFFFFF"/>
                </a:solidFill>
                <a:latin typeface="Calibri"/>
                <a:ea typeface="Calibri"/>
                <a:cs typeface="Calibri"/>
                <a:sym typeface="Calibri"/>
              </a:defRPr>
            </a:pPr>
            <a:endParaRPr/>
          </a:p>
        </p:txBody>
      </p:sp>
      <p:sp>
        <p:nvSpPr>
          <p:cNvPr id="17" name="Google Shape;7;p1"/>
          <p:cNvSpPr/>
          <p:nvPr/>
        </p:nvSpPr>
        <p:spPr>
          <a:xfrm>
            <a:off x="-2" y="4972923"/>
            <a:ext cx="9144001" cy="170101"/>
          </a:xfrm>
          <a:prstGeom prst="rect">
            <a:avLst/>
          </a:prstGeom>
          <a:solidFill>
            <a:srgbClr val="353535"/>
          </a:solidFill>
          <a:ln w="12700">
            <a:miter lim="400000"/>
          </a:ln>
          <a:effectLst>
            <a:outerShdw blurRad="50800" dist="25400" dir="5400000" rotWithShape="0">
              <a:srgbClr val="666666">
                <a:alpha val="40000"/>
              </a:srgbClr>
            </a:outerShdw>
          </a:effectLst>
        </p:spPr>
        <p:txBody>
          <a:bodyPr lIns="0" tIns="0" rIns="0" bIns="0" anchor="ctr"/>
          <a:lstStyle/>
          <a:p>
            <a:pPr algn="ctr">
              <a:defRPr>
                <a:solidFill>
                  <a:srgbClr val="FFFFFF"/>
                </a:solidFill>
                <a:latin typeface="Calibri"/>
                <a:ea typeface="Calibri"/>
                <a:cs typeface="Calibri"/>
                <a:sym typeface="Calibri"/>
              </a:defRPr>
            </a:pPr>
            <a:endParaRPr/>
          </a:p>
        </p:txBody>
      </p:sp>
      <p:sp>
        <p:nvSpPr>
          <p:cNvPr id="18" name="Google Shape;8;p1"/>
          <p:cNvSpPr/>
          <p:nvPr/>
        </p:nvSpPr>
        <p:spPr>
          <a:xfrm>
            <a:off x="0" y="0"/>
            <a:ext cx="9144000" cy="253799"/>
          </a:xfrm>
          <a:prstGeom prst="rect">
            <a:avLst/>
          </a:prstGeom>
          <a:solidFill>
            <a:srgbClr val="CC0000"/>
          </a:solidFill>
          <a:ln w="12700">
            <a:miter lim="400000"/>
          </a:ln>
          <a:effectLst>
            <a:outerShdw blurRad="50800" dist="25400" dir="5400000" rotWithShape="0">
              <a:srgbClr val="666666">
                <a:alpha val="40000"/>
              </a:srgbClr>
            </a:outerShdw>
          </a:effectLst>
        </p:spPr>
        <p:txBody>
          <a:bodyPr lIns="0" tIns="0" rIns="0" bIns="0" anchor="ctr"/>
          <a:lstStyle/>
          <a:p>
            <a:pPr algn="ctr">
              <a:defRPr>
                <a:solidFill>
                  <a:srgbClr val="CC0000"/>
                </a:solidFill>
                <a:latin typeface="Calibri"/>
                <a:ea typeface="Calibri"/>
                <a:cs typeface="Calibri"/>
                <a:sym typeface="Calibri"/>
              </a:defRPr>
            </a:pPr>
            <a:endParaRPr/>
          </a:p>
        </p:txBody>
      </p:sp>
      <p:pic>
        <p:nvPicPr>
          <p:cNvPr id="19" name="Google Shape;12;p1" descr="Google Shape;12;p1"/>
          <p:cNvPicPr>
            <a:picLocks noChangeAspect="1"/>
          </p:cNvPicPr>
          <p:nvPr/>
        </p:nvPicPr>
        <p:blipFill>
          <a:blip r:embed="rId2"/>
          <a:srcRect b="36250"/>
          <a:stretch>
            <a:fillRect/>
          </a:stretch>
        </p:blipFill>
        <p:spPr>
          <a:xfrm>
            <a:off x="71482" y="40156"/>
            <a:ext cx="1747112" cy="198411"/>
          </a:xfrm>
          <a:prstGeom prst="rect">
            <a:avLst/>
          </a:prstGeom>
          <a:ln w="12700">
            <a:miter lim="400000"/>
          </a:ln>
        </p:spPr>
      </p:pic>
      <p:pic>
        <p:nvPicPr>
          <p:cNvPr id="20" name="Google Shape;13;p1" descr="Google Shape;13;p1"/>
          <p:cNvPicPr>
            <a:picLocks noChangeAspect="1"/>
          </p:cNvPicPr>
          <p:nvPr/>
        </p:nvPicPr>
        <p:blipFill>
          <a:blip r:embed="rId3"/>
          <a:stretch>
            <a:fillRect/>
          </a:stretch>
        </p:blipFill>
        <p:spPr>
          <a:xfrm>
            <a:off x="457201" y="4694849"/>
            <a:ext cx="265343" cy="248550"/>
          </a:xfrm>
          <a:prstGeom prst="rect">
            <a:avLst/>
          </a:prstGeom>
          <a:ln w="12700">
            <a:miter lim="400000"/>
          </a:ln>
        </p:spPr>
      </p:pic>
      <p:sp>
        <p:nvSpPr>
          <p:cNvPr id="21" name="标题文本"/>
          <p:cNvSpPr txBox="1">
            <a:spLocks noGrp="1"/>
          </p:cNvSpPr>
          <p:nvPr>
            <p:ph type="title"/>
          </p:nvPr>
        </p:nvSpPr>
        <p:spPr>
          <a:xfrm>
            <a:off x="685800" y="1597820"/>
            <a:ext cx="7772400" cy="1102501"/>
          </a:xfrm>
          <a:prstGeom prst="rect">
            <a:avLst/>
          </a:prstGeom>
        </p:spPr>
        <p:txBody>
          <a:bodyPr/>
          <a:lstStyle/>
          <a:p>
            <a:r>
              <a:t>标题文本</a:t>
            </a:r>
          </a:p>
        </p:txBody>
      </p:sp>
      <p:sp>
        <p:nvSpPr>
          <p:cNvPr id="22" name="正文级别 1…"/>
          <p:cNvSpPr txBox="1">
            <a:spLocks noGrp="1"/>
          </p:cNvSpPr>
          <p:nvPr>
            <p:ph type="body" sz="quarter" idx="1"/>
          </p:nvPr>
        </p:nvSpPr>
        <p:spPr>
          <a:xfrm>
            <a:off x="1371600" y="2914650"/>
            <a:ext cx="6400800" cy="1314600"/>
          </a:xfrm>
          <a:prstGeom prst="rect">
            <a:avLst/>
          </a:prstGeom>
        </p:spPr>
        <p:txBody>
          <a:bodyPr/>
          <a:lstStyle>
            <a:lvl1pPr marL="342900" indent="-228600" algn="ctr">
              <a:spcBef>
                <a:spcPts val="500"/>
              </a:spcBef>
              <a:buClrTx/>
              <a:buSzTx/>
              <a:buFontTx/>
              <a:buNone/>
              <a:defRPr>
                <a:solidFill>
                  <a:srgbClr val="615445"/>
                </a:solidFill>
              </a:defRPr>
            </a:lvl1pPr>
            <a:lvl2pPr marL="342900" indent="254000" algn="ctr">
              <a:spcBef>
                <a:spcPts val="500"/>
              </a:spcBef>
              <a:buClrTx/>
              <a:buSzTx/>
              <a:buFontTx/>
              <a:buNone/>
              <a:defRPr>
                <a:solidFill>
                  <a:srgbClr val="615445"/>
                </a:solidFill>
              </a:defRPr>
            </a:lvl2pPr>
            <a:lvl3pPr marL="342900" indent="711200" algn="ctr">
              <a:spcBef>
                <a:spcPts val="500"/>
              </a:spcBef>
              <a:buClrTx/>
              <a:buSzTx/>
              <a:buFontTx/>
              <a:buNone/>
              <a:defRPr>
                <a:solidFill>
                  <a:srgbClr val="615445"/>
                </a:solidFill>
              </a:defRPr>
            </a:lvl3pPr>
            <a:lvl4pPr marL="342900" indent="1168400" algn="ctr">
              <a:spcBef>
                <a:spcPts val="500"/>
              </a:spcBef>
              <a:buClrTx/>
              <a:buSzTx/>
              <a:buFontTx/>
              <a:buNone/>
              <a:defRPr>
                <a:solidFill>
                  <a:srgbClr val="615445"/>
                </a:solidFill>
              </a:defRPr>
            </a:lvl4pPr>
            <a:lvl5pPr marL="342900" indent="1625600" algn="ctr">
              <a:spcBef>
                <a:spcPts val="500"/>
              </a:spcBef>
              <a:buClrTx/>
              <a:buSzTx/>
              <a:buFontTx/>
              <a:buNone/>
              <a:defRPr>
                <a:solidFill>
                  <a:srgbClr val="615445"/>
                </a:solidFill>
              </a:defRPr>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54" name="Google Shape;6;p1"/>
          <p:cNvSpPr/>
          <p:nvPr/>
        </p:nvSpPr>
        <p:spPr>
          <a:xfrm>
            <a:off x="1" y="4666465"/>
            <a:ext cx="9144001" cy="305401"/>
          </a:xfrm>
          <a:prstGeom prst="rect">
            <a:avLst/>
          </a:prstGeom>
          <a:solidFill>
            <a:srgbClr val="EFEFEF"/>
          </a:solidFill>
          <a:ln w="12700">
            <a:miter lim="400000"/>
          </a:ln>
          <a:effectLst>
            <a:outerShdw blurRad="50800" dist="25400" dir="5400000" rotWithShape="0">
              <a:srgbClr val="666666">
                <a:alpha val="40000"/>
              </a:srgbClr>
            </a:outerShdw>
          </a:effectLst>
        </p:spPr>
        <p:txBody>
          <a:bodyPr lIns="0" tIns="0" rIns="0" bIns="0" anchor="ctr"/>
          <a:lstStyle/>
          <a:p>
            <a:pPr algn="ctr">
              <a:defRPr>
                <a:solidFill>
                  <a:srgbClr val="FFFFFF"/>
                </a:solidFill>
                <a:latin typeface="Calibri"/>
                <a:ea typeface="Calibri"/>
                <a:cs typeface="Calibri"/>
                <a:sym typeface="Calibri"/>
              </a:defRPr>
            </a:pPr>
            <a:endParaRPr/>
          </a:p>
        </p:txBody>
      </p:sp>
      <p:sp>
        <p:nvSpPr>
          <p:cNvPr id="55" name="Google Shape;7;p1"/>
          <p:cNvSpPr/>
          <p:nvPr/>
        </p:nvSpPr>
        <p:spPr>
          <a:xfrm>
            <a:off x="-2" y="4972923"/>
            <a:ext cx="9144001" cy="170101"/>
          </a:xfrm>
          <a:prstGeom prst="rect">
            <a:avLst/>
          </a:prstGeom>
          <a:solidFill>
            <a:srgbClr val="353535"/>
          </a:solidFill>
          <a:ln w="12700">
            <a:miter lim="400000"/>
          </a:ln>
          <a:effectLst>
            <a:outerShdw blurRad="50800" dist="25400" dir="5400000" rotWithShape="0">
              <a:srgbClr val="666666">
                <a:alpha val="40000"/>
              </a:srgbClr>
            </a:outerShdw>
          </a:effectLst>
        </p:spPr>
        <p:txBody>
          <a:bodyPr lIns="0" tIns="0" rIns="0" bIns="0" anchor="ctr"/>
          <a:lstStyle/>
          <a:p>
            <a:pPr algn="ctr">
              <a:defRPr>
                <a:solidFill>
                  <a:srgbClr val="FFFFFF"/>
                </a:solidFill>
                <a:latin typeface="Calibri"/>
                <a:ea typeface="Calibri"/>
                <a:cs typeface="Calibri"/>
                <a:sym typeface="Calibri"/>
              </a:defRPr>
            </a:pPr>
            <a:endParaRPr/>
          </a:p>
        </p:txBody>
      </p:sp>
      <p:sp>
        <p:nvSpPr>
          <p:cNvPr id="56" name="Google Shape;8;p1"/>
          <p:cNvSpPr/>
          <p:nvPr/>
        </p:nvSpPr>
        <p:spPr>
          <a:xfrm>
            <a:off x="0" y="0"/>
            <a:ext cx="9144000" cy="253799"/>
          </a:xfrm>
          <a:prstGeom prst="rect">
            <a:avLst/>
          </a:prstGeom>
          <a:solidFill>
            <a:srgbClr val="CC0000"/>
          </a:solidFill>
          <a:ln w="12700">
            <a:miter lim="400000"/>
          </a:ln>
          <a:effectLst>
            <a:outerShdw blurRad="50800" dist="25400" dir="5400000" rotWithShape="0">
              <a:srgbClr val="666666">
                <a:alpha val="40000"/>
              </a:srgbClr>
            </a:outerShdw>
          </a:effectLst>
        </p:spPr>
        <p:txBody>
          <a:bodyPr lIns="0" tIns="0" rIns="0" bIns="0" anchor="ctr"/>
          <a:lstStyle/>
          <a:p>
            <a:pPr algn="ctr">
              <a:defRPr>
                <a:solidFill>
                  <a:srgbClr val="CC0000"/>
                </a:solidFill>
                <a:latin typeface="Calibri"/>
                <a:ea typeface="Calibri"/>
                <a:cs typeface="Calibri"/>
                <a:sym typeface="Calibri"/>
              </a:defRPr>
            </a:pPr>
            <a:endParaRPr/>
          </a:p>
        </p:txBody>
      </p:sp>
      <p:pic>
        <p:nvPicPr>
          <p:cNvPr id="57" name="Google Shape;12;p1" descr="Google Shape;12;p1"/>
          <p:cNvPicPr>
            <a:picLocks noChangeAspect="1"/>
          </p:cNvPicPr>
          <p:nvPr/>
        </p:nvPicPr>
        <p:blipFill>
          <a:blip r:embed="rId2"/>
          <a:srcRect b="36250"/>
          <a:stretch>
            <a:fillRect/>
          </a:stretch>
        </p:blipFill>
        <p:spPr>
          <a:xfrm>
            <a:off x="71482" y="40156"/>
            <a:ext cx="1747112" cy="198411"/>
          </a:xfrm>
          <a:prstGeom prst="rect">
            <a:avLst/>
          </a:prstGeom>
          <a:ln w="12700">
            <a:miter lim="400000"/>
          </a:ln>
        </p:spPr>
      </p:pic>
      <p:pic>
        <p:nvPicPr>
          <p:cNvPr id="58" name="Google Shape;13;p1" descr="Google Shape;13;p1"/>
          <p:cNvPicPr>
            <a:picLocks noChangeAspect="1"/>
          </p:cNvPicPr>
          <p:nvPr/>
        </p:nvPicPr>
        <p:blipFill>
          <a:blip r:embed="rId3"/>
          <a:stretch>
            <a:fillRect/>
          </a:stretch>
        </p:blipFill>
        <p:spPr>
          <a:xfrm>
            <a:off x="457201" y="4694849"/>
            <a:ext cx="265343" cy="248550"/>
          </a:xfrm>
          <a:prstGeom prst="rect">
            <a:avLst/>
          </a:prstGeom>
          <a:ln w="12700">
            <a:miter lim="400000"/>
          </a:ln>
        </p:spPr>
      </p:pic>
      <p:sp>
        <p:nvSpPr>
          <p:cNvPr id="59" name="标题文本"/>
          <p:cNvSpPr txBox="1">
            <a:spLocks noGrp="1"/>
          </p:cNvSpPr>
          <p:nvPr>
            <p:ph type="title"/>
          </p:nvPr>
        </p:nvSpPr>
        <p:spPr>
          <a:prstGeom prst="rect">
            <a:avLst/>
          </a:prstGeom>
        </p:spPr>
        <p:txBody>
          <a:bodyPr/>
          <a:lstStyle/>
          <a:p>
            <a:r>
              <a:t>标题文本</a:t>
            </a:r>
          </a:p>
        </p:txBody>
      </p:sp>
      <p:sp>
        <p:nvSpPr>
          <p:cNvPr id="6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ustom Layout">
    <p:spTree>
      <p:nvGrpSpPr>
        <p:cNvPr id="1" name=""/>
        <p:cNvGrpSpPr/>
        <p:nvPr/>
      </p:nvGrpSpPr>
      <p:grpSpPr>
        <a:xfrm>
          <a:off x="0" y="0"/>
          <a:ext cx="0" cy="0"/>
          <a:chOff x="0" y="0"/>
          <a:chExt cx="0" cy="0"/>
        </a:xfrm>
      </p:grpSpPr>
      <p:sp>
        <p:nvSpPr>
          <p:cNvPr id="67" name="Google Shape;6;p1"/>
          <p:cNvSpPr/>
          <p:nvPr/>
        </p:nvSpPr>
        <p:spPr>
          <a:xfrm>
            <a:off x="1" y="4666465"/>
            <a:ext cx="9144001" cy="305401"/>
          </a:xfrm>
          <a:prstGeom prst="rect">
            <a:avLst/>
          </a:prstGeom>
          <a:solidFill>
            <a:srgbClr val="EFEFEF"/>
          </a:solidFill>
          <a:ln w="12700">
            <a:miter lim="400000"/>
          </a:ln>
          <a:effectLst>
            <a:outerShdw blurRad="50800" dist="25400" dir="5400000" rotWithShape="0">
              <a:srgbClr val="666666">
                <a:alpha val="40000"/>
              </a:srgbClr>
            </a:outerShdw>
          </a:effectLst>
        </p:spPr>
        <p:txBody>
          <a:bodyPr lIns="0" tIns="0" rIns="0" bIns="0" anchor="ctr"/>
          <a:lstStyle/>
          <a:p>
            <a:pPr algn="ctr">
              <a:defRPr>
                <a:solidFill>
                  <a:srgbClr val="FFFFFF"/>
                </a:solidFill>
                <a:latin typeface="Calibri"/>
                <a:ea typeface="Calibri"/>
                <a:cs typeface="Calibri"/>
                <a:sym typeface="Calibri"/>
              </a:defRPr>
            </a:pPr>
            <a:endParaRPr/>
          </a:p>
        </p:txBody>
      </p:sp>
      <p:sp>
        <p:nvSpPr>
          <p:cNvPr id="68" name="Google Shape;7;p1"/>
          <p:cNvSpPr/>
          <p:nvPr/>
        </p:nvSpPr>
        <p:spPr>
          <a:xfrm>
            <a:off x="-2" y="4972923"/>
            <a:ext cx="9144001" cy="170101"/>
          </a:xfrm>
          <a:prstGeom prst="rect">
            <a:avLst/>
          </a:prstGeom>
          <a:solidFill>
            <a:srgbClr val="353535"/>
          </a:solidFill>
          <a:ln w="12700">
            <a:miter lim="400000"/>
          </a:ln>
          <a:effectLst>
            <a:outerShdw blurRad="50800" dist="25400" dir="5400000" rotWithShape="0">
              <a:srgbClr val="666666">
                <a:alpha val="40000"/>
              </a:srgbClr>
            </a:outerShdw>
          </a:effectLst>
        </p:spPr>
        <p:txBody>
          <a:bodyPr lIns="0" tIns="0" rIns="0" bIns="0" anchor="ctr"/>
          <a:lstStyle/>
          <a:p>
            <a:pPr algn="ctr">
              <a:defRPr>
                <a:solidFill>
                  <a:srgbClr val="FFFFFF"/>
                </a:solidFill>
                <a:latin typeface="Calibri"/>
                <a:ea typeface="Calibri"/>
                <a:cs typeface="Calibri"/>
                <a:sym typeface="Calibri"/>
              </a:defRPr>
            </a:pPr>
            <a:endParaRPr/>
          </a:p>
        </p:txBody>
      </p:sp>
      <p:sp>
        <p:nvSpPr>
          <p:cNvPr id="69" name="Google Shape;8;p1"/>
          <p:cNvSpPr/>
          <p:nvPr/>
        </p:nvSpPr>
        <p:spPr>
          <a:xfrm>
            <a:off x="0" y="0"/>
            <a:ext cx="9144000" cy="253799"/>
          </a:xfrm>
          <a:prstGeom prst="rect">
            <a:avLst/>
          </a:prstGeom>
          <a:solidFill>
            <a:srgbClr val="CC0000"/>
          </a:solidFill>
          <a:ln w="12700">
            <a:miter lim="400000"/>
          </a:ln>
          <a:effectLst>
            <a:outerShdw blurRad="50800" dist="25400" dir="5400000" rotWithShape="0">
              <a:srgbClr val="666666">
                <a:alpha val="40000"/>
              </a:srgbClr>
            </a:outerShdw>
          </a:effectLst>
        </p:spPr>
        <p:txBody>
          <a:bodyPr lIns="0" tIns="0" rIns="0" bIns="0" anchor="ctr"/>
          <a:lstStyle/>
          <a:p>
            <a:pPr algn="ctr">
              <a:defRPr>
                <a:solidFill>
                  <a:srgbClr val="CC0000"/>
                </a:solidFill>
                <a:latin typeface="Calibri"/>
                <a:ea typeface="Calibri"/>
                <a:cs typeface="Calibri"/>
                <a:sym typeface="Calibri"/>
              </a:defRPr>
            </a:pPr>
            <a:endParaRPr/>
          </a:p>
        </p:txBody>
      </p:sp>
      <p:pic>
        <p:nvPicPr>
          <p:cNvPr id="70" name="Google Shape;12;p1" descr="Google Shape;12;p1"/>
          <p:cNvPicPr>
            <a:picLocks noChangeAspect="1"/>
          </p:cNvPicPr>
          <p:nvPr/>
        </p:nvPicPr>
        <p:blipFill>
          <a:blip r:embed="rId2"/>
          <a:srcRect b="36250"/>
          <a:stretch>
            <a:fillRect/>
          </a:stretch>
        </p:blipFill>
        <p:spPr>
          <a:xfrm>
            <a:off x="71482" y="40156"/>
            <a:ext cx="1747112" cy="198411"/>
          </a:xfrm>
          <a:prstGeom prst="rect">
            <a:avLst/>
          </a:prstGeom>
          <a:ln w="12700">
            <a:miter lim="400000"/>
          </a:ln>
        </p:spPr>
      </p:pic>
      <p:pic>
        <p:nvPicPr>
          <p:cNvPr id="71" name="Google Shape;13;p1" descr="Google Shape;13;p1"/>
          <p:cNvPicPr>
            <a:picLocks noChangeAspect="1"/>
          </p:cNvPicPr>
          <p:nvPr/>
        </p:nvPicPr>
        <p:blipFill>
          <a:blip r:embed="rId3"/>
          <a:stretch>
            <a:fillRect/>
          </a:stretch>
        </p:blipFill>
        <p:spPr>
          <a:xfrm>
            <a:off x="457201" y="4694849"/>
            <a:ext cx="265343" cy="248550"/>
          </a:xfrm>
          <a:prstGeom prst="rect">
            <a:avLst/>
          </a:prstGeom>
          <a:ln w="12700">
            <a:miter lim="400000"/>
          </a:ln>
        </p:spPr>
      </p:pic>
      <p:sp>
        <p:nvSpPr>
          <p:cNvPr id="72" name="标题文本"/>
          <p:cNvSpPr txBox="1">
            <a:spLocks noGrp="1"/>
          </p:cNvSpPr>
          <p:nvPr>
            <p:ph type="title"/>
          </p:nvPr>
        </p:nvSpPr>
        <p:spPr>
          <a:xfrm>
            <a:off x="457200" y="2268622"/>
            <a:ext cx="8229600" cy="606301"/>
          </a:xfrm>
          <a:prstGeom prst="rect">
            <a:avLst/>
          </a:prstGeom>
        </p:spPr>
        <p:txBody>
          <a:bodyPr/>
          <a:lstStyle>
            <a:lvl1pPr algn="l"/>
          </a:lstStyle>
          <a:p>
            <a:r>
              <a:t>标题文本</a:t>
            </a:r>
          </a:p>
        </p:txBody>
      </p:sp>
      <p:sp>
        <p:nvSpPr>
          <p:cNvPr id="7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6;p1"/>
          <p:cNvSpPr/>
          <p:nvPr/>
        </p:nvSpPr>
        <p:spPr>
          <a:xfrm>
            <a:off x="1" y="4666465"/>
            <a:ext cx="9144001" cy="305401"/>
          </a:xfrm>
          <a:prstGeom prst="rect">
            <a:avLst/>
          </a:prstGeom>
          <a:solidFill>
            <a:srgbClr val="EFEFEF"/>
          </a:solidFill>
          <a:ln w="12700">
            <a:miter lim="400000"/>
          </a:ln>
          <a:effectLst>
            <a:outerShdw blurRad="50800" dist="25400" dir="5400000" rotWithShape="0">
              <a:srgbClr val="666666">
                <a:alpha val="40000"/>
              </a:srgbClr>
            </a:outerShdw>
          </a:effectLst>
        </p:spPr>
        <p:txBody>
          <a:bodyPr lIns="0" tIns="0" rIns="0" bIns="0" anchor="ctr"/>
          <a:lstStyle/>
          <a:p>
            <a:pPr algn="ctr">
              <a:defRPr>
                <a:solidFill>
                  <a:srgbClr val="FFFFFF"/>
                </a:solidFill>
                <a:latin typeface="Calibri"/>
                <a:ea typeface="Calibri"/>
                <a:cs typeface="Calibri"/>
                <a:sym typeface="Calibri"/>
              </a:defRPr>
            </a:pPr>
            <a:endParaRPr/>
          </a:p>
        </p:txBody>
      </p:sp>
      <p:sp>
        <p:nvSpPr>
          <p:cNvPr id="3" name="Google Shape;7;p1"/>
          <p:cNvSpPr/>
          <p:nvPr/>
        </p:nvSpPr>
        <p:spPr>
          <a:xfrm>
            <a:off x="-2" y="4972923"/>
            <a:ext cx="9144001" cy="170101"/>
          </a:xfrm>
          <a:prstGeom prst="rect">
            <a:avLst/>
          </a:prstGeom>
          <a:solidFill>
            <a:srgbClr val="353535"/>
          </a:solidFill>
          <a:ln w="12700">
            <a:miter lim="400000"/>
          </a:ln>
          <a:effectLst>
            <a:outerShdw blurRad="50800" dist="25400" dir="5400000" rotWithShape="0">
              <a:srgbClr val="666666">
                <a:alpha val="40000"/>
              </a:srgbClr>
            </a:outerShdw>
          </a:effectLst>
        </p:spPr>
        <p:txBody>
          <a:bodyPr lIns="0" tIns="0" rIns="0" bIns="0" anchor="ctr"/>
          <a:lstStyle/>
          <a:p>
            <a:pPr algn="ctr">
              <a:defRPr>
                <a:solidFill>
                  <a:srgbClr val="FFFFFF"/>
                </a:solidFill>
                <a:latin typeface="Calibri"/>
                <a:ea typeface="Calibri"/>
                <a:cs typeface="Calibri"/>
                <a:sym typeface="Calibri"/>
              </a:defRPr>
            </a:pPr>
            <a:endParaRPr/>
          </a:p>
        </p:txBody>
      </p:sp>
      <p:sp>
        <p:nvSpPr>
          <p:cNvPr id="4" name="Google Shape;8;p1"/>
          <p:cNvSpPr/>
          <p:nvPr/>
        </p:nvSpPr>
        <p:spPr>
          <a:xfrm>
            <a:off x="0" y="0"/>
            <a:ext cx="9144000" cy="253799"/>
          </a:xfrm>
          <a:prstGeom prst="rect">
            <a:avLst/>
          </a:prstGeom>
          <a:solidFill>
            <a:srgbClr val="CC0000"/>
          </a:solidFill>
          <a:ln w="12700">
            <a:miter lim="400000"/>
          </a:ln>
          <a:effectLst>
            <a:outerShdw blurRad="50800" dist="25400" dir="5400000" rotWithShape="0">
              <a:srgbClr val="666666">
                <a:alpha val="40000"/>
              </a:srgbClr>
            </a:outerShdw>
          </a:effectLst>
        </p:spPr>
        <p:txBody>
          <a:bodyPr lIns="0" tIns="0" rIns="0" bIns="0" anchor="ctr"/>
          <a:lstStyle/>
          <a:p>
            <a:pPr algn="ctr">
              <a:defRPr>
                <a:solidFill>
                  <a:srgbClr val="CC0000"/>
                </a:solidFill>
                <a:latin typeface="Calibri"/>
                <a:ea typeface="Calibri"/>
                <a:cs typeface="Calibri"/>
                <a:sym typeface="Calibri"/>
              </a:defRPr>
            </a:pPr>
            <a:endParaRPr/>
          </a:p>
        </p:txBody>
      </p:sp>
      <p:pic>
        <p:nvPicPr>
          <p:cNvPr id="5" name="Google Shape;12;p1" descr="Google Shape;12;p1"/>
          <p:cNvPicPr>
            <a:picLocks noChangeAspect="1"/>
          </p:cNvPicPr>
          <p:nvPr/>
        </p:nvPicPr>
        <p:blipFill>
          <a:blip r:embed="rId5"/>
          <a:srcRect b="36250"/>
          <a:stretch>
            <a:fillRect/>
          </a:stretch>
        </p:blipFill>
        <p:spPr>
          <a:xfrm>
            <a:off x="71482" y="40156"/>
            <a:ext cx="1747112" cy="198411"/>
          </a:xfrm>
          <a:prstGeom prst="rect">
            <a:avLst/>
          </a:prstGeom>
          <a:ln w="12700">
            <a:miter lim="400000"/>
          </a:ln>
        </p:spPr>
      </p:pic>
      <p:pic>
        <p:nvPicPr>
          <p:cNvPr id="6" name="Google Shape;13;p1" descr="Google Shape;13;p1"/>
          <p:cNvPicPr>
            <a:picLocks noChangeAspect="1"/>
          </p:cNvPicPr>
          <p:nvPr/>
        </p:nvPicPr>
        <p:blipFill>
          <a:blip r:embed="rId6"/>
          <a:stretch>
            <a:fillRect/>
          </a:stretch>
        </p:blipFill>
        <p:spPr>
          <a:xfrm>
            <a:off x="457201" y="4694849"/>
            <a:ext cx="265343" cy="248550"/>
          </a:xfrm>
          <a:prstGeom prst="rect">
            <a:avLst/>
          </a:prstGeom>
          <a:ln w="12700">
            <a:miter lim="400000"/>
          </a:ln>
        </p:spPr>
      </p:pic>
      <p:sp>
        <p:nvSpPr>
          <p:cNvPr id="7" name="标题文本"/>
          <p:cNvSpPr txBox="1">
            <a:spLocks noGrp="1"/>
          </p:cNvSpPr>
          <p:nvPr>
            <p:ph type="title"/>
          </p:nvPr>
        </p:nvSpPr>
        <p:spPr>
          <a:xfrm>
            <a:off x="457200" y="366335"/>
            <a:ext cx="8229600" cy="60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75" tIns="34275" rIns="34275" bIns="34275" anchor="ctr">
            <a:normAutofit/>
          </a:bodyPr>
          <a:lstStyle/>
          <a:p>
            <a:r>
              <a:t>标题文本</a:t>
            </a:r>
          </a:p>
        </p:txBody>
      </p:sp>
      <p:sp>
        <p:nvSpPr>
          <p:cNvPr id="8" name="正文级别 1…"/>
          <p:cNvSpPr txBox="1">
            <a:spLocks noGrp="1"/>
          </p:cNvSpPr>
          <p:nvPr>
            <p:ph type="body" idx="1"/>
          </p:nvPr>
        </p:nvSpPr>
        <p:spPr>
          <a:xfrm>
            <a:off x="457200" y="1083669"/>
            <a:ext cx="8229600" cy="3510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75" tIns="34275" rIns="34275" bIns="34275">
            <a:normAutofit/>
          </a:bodyPr>
          <a:lstStyle/>
          <a:p>
            <a:r>
              <a:t>正文级别 1</a:t>
            </a:r>
          </a:p>
          <a:p>
            <a:pPr lvl="1"/>
            <a:r>
              <a:t>正文级别 2</a:t>
            </a:r>
          </a:p>
          <a:p>
            <a:pPr lvl="2"/>
            <a:r>
              <a:t>正文级别 3</a:t>
            </a:r>
          </a:p>
          <a:p>
            <a:pPr lvl="3"/>
            <a:r>
              <a:t>正文级别 4</a:t>
            </a:r>
          </a:p>
          <a:p>
            <a:pPr lvl="4"/>
            <a:r>
              <a:t>正文级别 5</a:t>
            </a:r>
          </a:p>
        </p:txBody>
      </p:sp>
      <p:sp>
        <p:nvSpPr>
          <p:cNvPr id="9" name="幻灯片编号"/>
          <p:cNvSpPr txBox="1">
            <a:spLocks noGrp="1"/>
          </p:cNvSpPr>
          <p:nvPr>
            <p:ph type="sldNum" sz="quarter" idx="2"/>
          </p:nvPr>
        </p:nvSpPr>
        <p:spPr>
          <a:xfrm>
            <a:off x="8478433" y="4955445"/>
            <a:ext cx="208353" cy="205051"/>
          </a:xfrm>
          <a:prstGeom prst="rect">
            <a:avLst/>
          </a:prstGeom>
          <a:ln w="12700">
            <a:miter lim="400000"/>
          </a:ln>
        </p:spPr>
        <p:txBody>
          <a:bodyPr wrap="none" lIns="34275" tIns="34275" rIns="34275" bIns="34275" anchor="ctr">
            <a:spAutoFit/>
          </a:bodyPr>
          <a:lstStyle>
            <a:lvl1pPr algn="r">
              <a:defRPr sz="900">
                <a:solidFill>
                  <a:srgbClr val="FFFFFF"/>
                </a:solidFill>
                <a:latin typeface="Helvetica Neue"/>
                <a:ea typeface="Helvetica Neue"/>
                <a:cs typeface="Helvetica Neue"/>
                <a:sym typeface="Helvetica Neu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Lst>
  <p:transition spd="med"/>
  <p:txStyles>
    <p:titleStyle>
      <a:lvl1pPr marL="0" marR="0" indent="0" algn="ctr" defTabSz="914400" rtl="0" latinLnBrk="0">
        <a:lnSpc>
          <a:spcPct val="100000"/>
        </a:lnSpc>
        <a:spcBef>
          <a:spcPts val="0"/>
        </a:spcBef>
        <a:spcAft>
          <a:spcPts val="0"/>
        </a:spcAft>
        <a:buClrTx/>
        <a:buSzTx/>
        <a:buFontTx/>
        <a:buNone/>
        <a:tabLst/>
        <a:defRPr sz="3300" b="0" i="0" u="none" strike="noStrike" cap="none" spc="0" baseline="0">
          <a:ln>
            <a:noFill/>
          </a:ln>
          <a:solidFill>
            <a:srgbClr val="000000"/>
          </a:solidFill>
          <a:uFillTx/>
          <a:latin typeface="Helvetica Neue"/>
          <a:ea typeface="Helvetica Neue"/>
          <a:cs typeface="Helvetica Neue"/>
          <a:sym typeface="Helvetica Neue"/>
        </a:defRPr>
      </a:lvl1pPr>
      <a:lvl2pPr marL="0" marR="0" indent="0" algn="ctr" defTabSz="914400" rtl="0" latinLnBrk="0">
        <a:lnSpc>
          <a:spcPct val="100000"/>
        </a:lnSpc>
        <a:spcBef>
          <a:spcPts val="0"/>
        </a:spcBef>
        <a:spcAft>
          <a:spcPts val="0"/>
        </a:spcAft>
        <a:buClrTx/>
        <a:buSzTx/>
        <a:buFontTx/>
        <a:buNone/>
        <a:tabLst/>
        <a:defRPr sz="33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914400" rtl="0" latinLnBrk="0">
        <a:lnSpc>
          <a:spcPct val="100000"/>
        </a:lnSpc>
        <a:spcBef>
          <a:spcPts val="0"/>
        </a:spcBef>
        <a:spcAft>
          <a:spcPts val="0"/>
        </a:spcAft>
        <a:buClrTx/>
        <a:buSzTx/>
        <a:buFontTx/>
        <a:buNone/>
        <a:tabLst/>
        <a:defRPr sz="33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914400" rtl="0" latinLnBrk="0">
        <a:lnSpc>
          <a:spcPct val="100000"/>
        </a:lnSpc>
        <a:spcBef>
          <a:spcPts val="0"/>
        </a:spcBef>
        <a:spcAft>
          <a:spcPts val="0"/>
        </a:spcAft>
        <a:buClrTx/>
        <a:buSzTx/>
        <a:buFontTx/>
        <a:buNone/>
        <a:tabLst/>
        <a:defRPr sz="33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914400" rtl="0" latinLnBrk="0">
        <a:lnSpc>
          <a:spcPct val="100000"/>
        </a:lnSpc>
        <a:spcBef>
          <a:spcPts val="0"/>
        </a:spcBef>
        <a:spcAft>
          <a:spcPts val="0"/>
        </a:spcAft>
        <a:buClrTx/>
        <a:buSzTx/>
        <a:buFontTx/>
        <a:buNone/>
        <a:tabLst/>
        <a:defRPr sz="3300" b="0" i="0" u="none" strike="noStrike" cap="none" spc="0" baseline="0">
          <a:ln>
            <a:noFill/>
          </a:ln>
          <a:solidFill>
            <a:srgbClr val="000000"/>
          </a:solidFill>
          <a:uFillTx/>
          <a:latin typeface="Helvetica Neue"/>
          <a:ea typeface="Helvetica Neue"/>
          <a:cs typeface="Helvetica Neue"/>
          <a:sym typeface="Helvetica Neue"/>
        </a:defRPr>
      </a:lvl5pPr>
      <a:lvl6pPr marL="0" marR="0" indent="0" algn="ctr" defTabSz="914400" rtl="0" latinLnBrk="0">
        <a:lnSpc>
          <a:spcPct val="100000"/>
        </a:lnSpc>
        <a:spcBef>
          <a:spcPts val="0"/>
        </a:spcBef>
        <a:spcAft>
          <a:spcPts val="0"/>
        </a:spcAft>
        <a:buClrTx/>
        <a:buSzTx/>
        <a:buFontTx/>
        <a:buNone/>
        <a:tabLst/>
        <a:defRPr sz="3300" b="0" i="0" u="none" strike="noStrike" cap="none" spc="0" baseline="0">
          <a:ln>
            <a:noFill/>
          </a:ln>
          <a:solidFill>
            <a:srgbClr val="000000"/>
          </a:solidFill>
          <a:uFillTx/>
          <a:latin typeface="Helvetica Neue"/>
          <a:ea typeface="Helvetica Neue"/>
          <a:cs typeface="Helvetica Neue"/>
          <a:sym typeface="Helvetica Neue"/>
        </a:defRPr>
      </a:lvl6pPr>
      <a:lvl7pPr marL="0" marR="0" indent="0" algn="ctr" defTabSz="914400" rtl="0" latinLnBrk="0">
        <a:lnSpc>
          <a:spcPct val="100000"/>
        </a:lnSpc>
        <a:spcBef>
          <a:spcPts val="0"/>
        </a:spcBef>
        <a:spcAft>
          <a:spcPts val="0"/>
        </a:spcAft>
        <a:buClrTx/>
        <a:buSzTx/>
        <a:buFontTx/>
        <a:buNone/>
        <a:tabLst/>
        <a:defRPr sz="3300" b="0" i="0" u="none" strike="noStrike" cap="none" spc="0" baseline="0">
          <a:ln>
            <a:noFill/>
          </a:ln>
          <a:solidFill>
            <a:srgbClr val="000000"/>
          </a:solidFill>
          <a:uFillTx/>
          <a:latin typeface="Helvetica Neue"/>
          <a:ea typeface="Helvetica Neue"/>
          <a:cs typeface="Helvetica Neue"/>
          <a:sym typeface="Helvetica Neue"/>
        </a:defRPr>
      </a:lvl7pPr>
      <a:lvl8pPr marL="0" marR="0" indent="0" algn="ctr" defTabSz="914400" rtl="0" latinLnBrk="0">
        <a:lnSpc>
          <a:spcPct val="100000"/>
        </a:lnSpc>
        <a:spcBef>
          <a:spcPts val="0"/>
        </a:spcBef>
        <a:spcAft>
          <a:spcPts val="0"/>
        </a:spcAft>
        <a:buClrTx/>
        <a:buSzTx/>
        <a:buFontTx/>
        <a:buNone/>
        <a:tabLst/>
        <a:defRPr sz="3300" b="0" i="0" u="none" strike="noStrike" cap="none" spc="0" baseline="0">
          <a:ln>
            <a:noFill/>
          </a:ln>
          <a:solidFill>
            <a:srgbClr val="000000"/>
          </a:solidFill>
          <a:uFillTx/>
          <a:latin typeface="Helvetica Neue"/>
          <a:ea typeface="Helvetica Neue"/>
          <a:cs typeface="Helvetica Neue"/>
          <a:sym typeface="Helvetica Neue"/>
        </a:defRPr>
      </a:lvl8pPr>
      <a:lvl9pPr marL="0" marR="0" indent="0" algn="ctr" defTabSz="914400" rtl="0" latinLnBrk="0">
        <a:lnSpc>
          <a:spcPct val="100000"/>
        </a:lnSpc>
        <a:spcBef>
          <a:spcPts val="0"/>
        </a:spcBef>
        <a:spcAft>
          <a:spcPts val="0"/>
        </a:spcAft>
        <a:buClrTx/>
        <a:buSzTx/>
        <a:buFontTx/>
        <a:buNone/>
        <a:tabLst/>
        <a:defRPr sz="3300" b="0" i="0" u="none" strike="noStrike" cap="none" spc="0" baseline="0">
          <a:ln>
            <a:noFill/>
          </a:ln>
          <a:solidFill>
            <a:srgbClr val="000000"/>
          </a:solidFill>
          <a:uFillTx/>
          <a:latin typeface="Helvetica Neue"/>
          <a:ea typeface="Helvetica Neue"/>
          <a:cs typeface="Helvetica Neue"/>
          <a:sym typeface="Helvetica Neue"/>
        </a:defRPr>
      </a:lvl9pPr>
    </p:titleStyle>
    <p:bodyStyle>
      <a:lvl1pPr marL="457200" marR="0" indent="-317500" algn="l" defTabSz="914400" rtl="0" latinLnBrk="0">
        <a:lnSpc>
          <a:spcPct val="100000"/>
        </a:lnSpc>
        <a:spcBef>
          <a:spcPts val="0"/>
        </a:spcBef>
        <a:spcAft>
          <a:spcPts val="0"/>
        </a:spcAft>
        <a:buClr>
          <a:srgbClr val="000000"/>
        </a:buClr>
        <a:buSzPts val="1800"/>
        <a:buFont typeface="Arial"/>
        <a:buChar char="•"/>
        <a:tabLst/>
        <a:defRPr sz="1800" b="0" i="0" u="none" strike="noStrike" cap="none" spc="0" baseline="0">
          <a:ln>
            <a:noFill/>
          </a:ln>
          <a:solidFill>
            <a:srgbClr val="000000"/>
          </a:solidFill>
          <a:uFillTx/>
          <a:latin typeface="Helvetica Neue"/>
          <a:ea typeface="Helvetica Neue"/>
          <a:cs typeface="Helvetica Neue"/>
          <a:sym typeface="Helvetica Neue"/>
        </a:defRPr>
      </a:lvl1pPr>
      <a:lvl2pPr marL="1005114" marR="0" indent="-408214" algn="l" defTabSz="914400" rtl="0" latinLnBrk="0">
        <a:lnSpc>
          <a:spcPct val="100000"/>
        </a:lnSpc>
        <a:spcBef>
          <a:spcPts val="0"/>
        </a:spcBef>
        <a:spcAft>
          <a:spcPts val="0"/>
        </a:spcAft>
        <a:buClr>
          <a:srgbClr val="000000"/>
        </a:buClr>
        <a:buSzPts val="1800"/>
        <a:buFont typeface="Arial"/>
        <a:buChar char="–"/>
        <a:tabLst/>
        <a:defRPr sz="1800" b="0" i="0" u="none" strike="noStrike" cap="none" spc="0" baseline="0">
          <a:ln>
            <a:noFill/>
          </a:ln>
          <a:solidFill>
            <a:srgbClr val="000000"/>
          </a:solidFill>
          <a:uFillTx/>
          <a:latin typeface="Helvetica Neue"/>
          <a:ea typeface="Helvetica Neue"/>
          <a:cs typeface="Helvetica Neue"/>
          <a:sym typeface="Helvetica Neue"/>
        </a:defRPr>
      </a:lvl2pPr>
      <a:lvl3pPr marL="1462314" marR="0" indent="-408214" algn="l" defTabSz="914400" rtl="0" latinLnBrk="0">
        <a:lnSpc>
          <a:spcPct val="100000"/>
        </a:lnSpc>
        <a:spcBef>
          <a:spcPts val="0"/>
        </a:spcBef>
        <a:spcAft>
          <a:spcPts val="0"/>
        </a:spcAft>
        <a:buClr>
          <a:srgbClr val="000000"/>
        </a:buClr>
        <a:buSzPts val="1800"/>
        <a:buFont typeface="Arial"/>
        <a:buChar char="•"/>
        <a:tabLst/>
        <a:defRPr sz="1800" b="0" i="0" u="none" strike="noStrike" cap="none" spc="0" baseline="0">
          <a:ln>
            <a:noFill/>
          </a:ln>
          <a:solidFill>
            <a:srgbClr val="000000"/>
          </a:solidFill>
          <a:uFillTx/>
          <a:latin typeface="Helvetica Neue"/>
          <a:ea typeface="Helvetica Neue"/>
          <a:cs typeface="Helvetica Neue"/>
          <a:sym typeface="Helvetica Neue"/>
        </a:defRPr>
      </a:lvl3pPr>
      <a:lvl4pPr marL="1919514" marR="0" indent="-408214" algn="l" defTabSz="914400" rtl="0" latinLnBrk="0">
        <a:lnSpc>
          <a:spcPct val="100000"/>
        </a:lnSpc>
        <a:spcBef>
          <a:spcPts val="0"/>
        </a:spcBef>
        <a:spcAft>
          <a:spcPts val="0"/>
        </a:spcAft>
        <a:buClr>
          <a:srgbClr val="000000"/>
        </a:buClr>
        <a:buSzPts val="1800"/>
        <a:buFont typeface="Arial"/>
        <a:buChar char="–"/>
        <a:tabLst/>
        <a:defRPr sz="1800" b="0" i="0" u="none" strike="noStrike" cap="none" spc="0" baseline="0">
          <a:ln>
            <a:noFill/>
          </a:ln>
          <a:solidFill>
            <a:srgbClr val="000000"/>
          </a:solidFill>
          <a:uFillTx/>
          <a:latin typeface="Helvetica Neue"/>
          <a:ea typeface="Helvetica Neue"/>
          <a:cs typeface="Helvetica Neue"/>
          <a:sym typeface="Helvetica Neue"/>
        </a:defRPr>
      </a:lvl4pPr>
      <a:lvl5pPr marL="2376714" marR="0" indent="-408214" algn="l" defTabSz="914400" rtl="0" latinLnBrk="0">
        <a:lnSpc>
          <a:spcPct val="100000"/>
        </a:lnSpc>
        <a:spcBef>
          <a:spcPts val="0"/>
        </a:spcBef>
        <a:spcAft>
          <a:spcPts val="0"/>
        </a:spcAft>
        <a:buClr>
          <a:srgbClr val="000000"/>
        </a:buClr>
        <a:buSzPts val="1800"/>
        <a:buFont typeface="Arial"/>
        <a:buChar char="»"/>
        <a:tabLst/>
        <a:defRPr sz="1800" b="0" i="0" u="none" strike="noStrike" cap="none" spc="0" baseline="0">
          <a:ln>
            <a:noFill/>
          </a:ln>
          <a:solidFill>
            <a:srgbClr val="000000"/>
          </a:solidFill>
          <a:uFillTx/>
          <a:latin typeface="Helvetica Neue"/>
          <a:ea typeface="Helvetica Neue"/>
          <a:cs typeface="Helvetica Neue"/>
          <a:sym typeface="Helvetica Neue"/>
        </a:defRPr>
      </a:lvl5pPr>
      <a:lvl6pPr marL="2833914" marR="0" indent="-408214" algn="l" defTabSz="914400" rtl="0" latinLnBrk="0">
        <a:lnSpc>
          <a:spcPct val="100000"/>
        </a:lnSpc>
        <a:spcBef>
          <a:spcPts val="0"/>
        </a:spcBef>
        <a:spcAft>
          <a:spcPts val="0"/>
        </a:spcAft>
        <a:buClr>
          <a:srgbClr val="000000"/>
        </a:buClr>
        <a:buSzPts val="1800"/>
        <a:buFont typeface="Arial"/>
        <a:buChar char="•"/>
        <a:tabLst/>
        <a:defRPr sz="1800" b="0" i="0" u="none" strike="noStrike" cap="none" spc="0" baseline="0">
          <a:ln>
            <a:noFill/>
          </a:ln>
          <a:solidFill>
            <a:srgbClr val="000000"/>
          </a:solidFill>
          <a:uFillTx/>
          <a:latin typeface="Helvetica Neue"/>
          <a:ea typeface="Helvetica Neue"/>
          <a:cs typeface="Helvetica Neue"/>
          <a:sym typeface="Helvetica Neue"/>
        </a:defRPr>
      </a:lvl6pPr>
      <a:lvl7pPr marL="3291114" marR="0" indent="-408214" algn="l" defTabSz="914400" rtl="0" latinLnBrk="0">
        <a:lnSpc>
          <a:spcPct val="100000"/>
        </a:lnSpc>
        <a:spcBef>
          <a:spcPts val="0"/>
        </a:spcBef>
        <a:spcAft>
          <a:spcPts val="0"/>
        </a:spcAft>
        <a:buClr>
          <a:srgbClr val="000000"/>
        </a:buClr>
        <a:buSzPts val="1800"/>
        <a:buFont typeface="Arial"/>
        <a:buChar char="•"/>
        <a:tabLst/>
        <a:defRPr sz="1800" b="0" i="0" u="none" strike="noStrike" cap="none" spc="0" baseline="0">
          <a:ln>
            <a:noFill/>
          </a:ln>
          <a:solidFill>
            <a:srgbClr val="000000"/>
          </a:solidFill>
          <a:uFillTx/>
          <a:latin typeface="Helvetica Neue"/>
          <a:ea typeface="Helvetica Neue"/>
          <a:cs typeface="Helvetica Neue"/>
          <a:sym typeface="Helvetica Neue"/>
        </a:defRPr>
      </a:lvl7pPr>
      <a:lvl8pPr marL="3748314" marR="0" indent="-408214" algn="l" defTabSz="914400" rtl="0" latinLnBrk="0">
        <a:lnSpc>
          <a:spcPct val="100000"/>
        </a:lnSpc>
        <a:spcBef>
          <a:spcPts val="0"/>
        </a:spcBef>
        <a:spcAft>
          <a:spcPts val="0"/>
        </a:spcAft>
        <a:buClr>
          <a:srgbClr val="000000"/>
        </a:buClr>
        <a:buSzPts val="1800"/>
        <a:buFont typeface="Arial"/>
        <a:buChar char="•"/>
        <a:tabLst/>
        <a:defRPr sz="1800" b="0" i="0" u="none" strike="noStrike" cap="none" spc="0" baseline="0">
          <a:ln>
            <a:noFill/>
          </a:ln>
          <a:solidFill>
            <a:srgbClr val="000000"/>
          </a:solidFill>
          <a:uFillTx/>
          <a:latin typeface="Helvetica Neue"/>
          <a:ea typeface="Helvetica Neue"/>
          <a:cs typeface="Helvetica Neue"/>
          <a:sym typeface="Helvetica Neue"/>
        </a:defRPr>
      </a:lvl8pPr>
      <a:lvl9pPr marL="4205514" marR="0" indent="-408214" algn="l" defTabSz="914400" rtl="0" latinLnBrk="0">
        <a:lnSpc>
          <a:spcPct val="100000"/>
        </a:lnSpc>
        <a:spcBef>
          <a:spcPts val="0"/>
        </a:spcBef>
        <a:spcAft>
          <a:spcPts val="0"/>
        </a:spcAft>
        <a:buClr>
          <a:srgbClr val="000000"/>
        </a:buClr>
        <a:buSzPts val="1800"/>
        <a:buFont typeface="Arial"/>
        <a:buChar char="•"/>
        <a:tabLst/>
        <a:defRPr sz="18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machinelearningmastery.com/machine-learning-evaluation-metrics-in-r/" TargetMode="External"/><Relationship Id="rId3" Type="http://schemas.openxmlformats.org/officeDocument/2006/relationships/hyperlink" Target="https://www.statmethods.net/graphs/density.html" TargetMode="External"/><Relationship Id="rId7" Type="http://schemas.openxmlformats.org/officeDocument/2006/relationships/hyperlink" Target="https://blog.csdn.net/u013385925/article/details/80385873" TargetMode="External"/><Relationship Id="rId2" Type="http://schemas.openxmlformats.org/officeDocument/2006/relationships/hyperlink" Target="https://www.kaggle.com/mihirjhaveri/insurance-healthcare" TargetMode="External"/><Relationship Id="rId1" Type="http://schemas.openxmlformats.org/officeDocument/2006/relationships/slideLayout" Target="../slideLayouts/slideLayout2.xml"/><Relationship Id="rId6" Type="http://schemas.openxmlformats.org/officeDocument/2006/relationships/hyperlink" Target="https://daviddalpiaz.github.io/r4sl/logistic-regression.html" TargetMode="External"/><Relationship Id="rId5" Type="http://schemas.openxmlformats.org/officeDocument/2006/relationships/hyperlink" Target="https://blog.csdn.net/hsdcc217/article/details/78395240" TargetMode="External"/><Relationship Id="rId4" Type="http://schemas.openxmlformats.org/officeDocument/2006/relationships/hyperlink" Target="https://www.jianshu.com/p/c9022affd8b9"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machinelearningmastery.com/how-to-estimate-model-accuracy-in-r-using-the-caret-package/" TargetMode="External"/><Relationship Id="rId2" Type="http://schemas.openxmlformats.org/officeDocument/2006/relationships/hyperlink" Target="https://www.r-bloggers.com/illustrated-guide-to-roc-and-auc/" TargetMode="External"/><Relationship Id="rId1" Type="http://schemas.openxmlformats.org/officeDocument/2006/relationships/slideLayout" Target="../slideLayouts/slideLayout2.xml"/><Relationship Id="rId5" Type="http://schemas.openxmlformats.org/officeDocument/2006/relationships/hyperlink" Target="https://www.analyticsvidhya.com/blog/2016/02/complete-guide-parameter-tuning-gradient-boosting-gbm-python/" TargetMode="External"/><Relationship Id="rId4" Type="http://schemas.openxmlformats.org/officeDocument/2006/relationships/hyperlink" Target="https://www.kaggle.com/anishkanth/insurance-premium-rmse-6367"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Google Shape;38;p7"/>
          <p:cNvSpPr txBox="1">
            <a:spLocks noGrp="1"/>
          </p:cNvSpPr>
          <p:nvPr>
            <p:ph type="ctrTitle"/>
          </p:nvPr>
        </p:nvSpPr>
        <p:spPr>
          <a:xfrm>
            <a:off x="685800" y="1469249"/>
            <a:ext cx="7772400" cy="1102501"/>
          </a:xfrm>
          <a:prstGeom prst="rect">
            <a:avLst/>
          </a:prstGeom>
        </p:spPr>
        <p:txBody>
          <a:bodyPr>
            <a:normAutofit fontScale="90000"/>
          </a:bodyPr>
          <a:lstStyle>
            <a:lvl1pPr>
              <a:defRPr sz="3200">
                <a:latin typeface="+mn-lt"/>
                <a:ea typeface="+mn-ea"/>
                <a:cs typeface="+mn-cs"/>
                <a:sym typeface="Arial"/>
              </a:defRPr>
            </a:lvl1pPr>
          </a:lstStyle>
          <a:p>
            <a:r>
              <a:rPr lang="en-US" sz="4000" dirty="0"/>
              <a:t>Final Presentation</a:t>
            </a:r>
            <a:br>
              <a:rPr lang="en-US" dirty="0"/>
            </a:br>
            <a:r>
              <a:rPr lang="en-US" dirty="0"/>
              <a:t>research on insurance industry</a:t>
            </a:r>
            <a:endParaRPr dirty="0"/>
          </a:p>
        </p:txBody>
      </p:sp>
      <p:sp>
        <p:nvSpPr>
          <p:cNvPr id="83" name="Google Shape;39;p7"/>
          <p:cNvSpPr txBox="1">
            <a:spLocks noGrp="1"/>
          </p:cNvSpPr>
          <p:nvPr>
            <p:ph type="subTitle" sz="quarter" idx="1"/>
          </p:nvPr>
        </p:nvSpPr>
        <p:spPr>
          <a:prstGeom prst="rect">
            <a:avLst/>
          </a:prstGeom>
        </p:spPr>
        <p:txBody>
          <a:bodyPr>
            <a:normAutofit/>
          </a:bodyPr>
          <a:lstStyle/>
          <a:p>
            <a:pPr marL="0" indent="0">
              <a:defRPr b="1"/>
            </a:pPr>
            <a:r>
              <a:rPr dirty="0"/>
              <a:t>ALY 60</a:t>
            </a:r>
            <a:r>
              <a:rPr lang="en-US" altLang="zh-CN" dirty="0"/>
              <a:t>40</a:t>
            </a:r>
            <a:endParaRPr lang="en-US" dirty="0"/>
          </a:p>
          <a:p>
            <a:r>
              <a:rPr lang="en-US" altLang="zh-CN" dirty="0"/>
              <a:t>He Li, </a:t>
            </a:r>
            <a:r>
              <a:rPr lang="zh-CN" altLang="zh-CN" dirty="0"/>
              <a:t>Yuqian</a:t>
            </a:r>
            <a:r>
              <a:rPr lang="en-US" altLang="zh-CN" dirty="0"/>
              <a:t> </a:t>
            </a:r>
            <a:r>
              <a:rPr lang="zh-CN" altLang="zh-CN" dirty="0"/>
              <a:t>Yang</a:t>
            </a:r>
            <a:r>
              <a:rPr lang="en-US" altLang="zh-CN" dirty="0"/>
              <a:t>, </a:t>
            </a:r>
            <a:r>
              <a:rPr lang="zh-CN" altLang="zh-CN" dirty="0"/>
              <a:t>Dongling</a:t>
            </a:r>
            <a:r>
              <a:rPr lang="en-US" altLang="zh-CN" dirty="0"/>
              <a:t> </a:t>
            </a:r>
            <a:r>
              <a:rPr lang="zh-CN" altLang="zh-CN" dirty="0"/>
              <a:t>Jiang</a:t>
            </a:r>
            <a:r>
              <a:rPr lang="en-US" altLang="zh-CN" dirty="0"/>
              <a:t>, </a:t>
            </a:r>
            <a:r>
              <a:rPr lang="zh-CN" altLang="zh-CN" dirty="0"/>
              <a:t>Tiantian</a:t>
            </a:r>
            <a:r>
              <a:rPr lang="en-US" altLang="zh-CN" dirty="0"/>
              <a:t> </a:t>
            </a:r>
            <a:r>
              <a:rPr lang="zh-CN" altLang="zh-CN" dirty="0"/>
              <a:t>You</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Analysis: </a:t>
            </a:r>
            <a:r>
              <a:rPr lang="en-US" altLang="zh-CN" dirty="0"/>
              <a:t>EDA</a:t>
            </a:r>
            <a:endParaRPr kumimoji="1" lang="zh-CN" altLang="en-US" dirty="0"/>
          </a:p>
        </p:txBody>
      </p:sp>
      <p:sp>
        <p:nvSpPr>
          <p:cNvPr id="6" name="文本框 5">
            <a:extLst>
              <a:ext uri="{FF2B5EF4-FFF2-40B4-BE49-F238E27FC236}">
                <a16:creationId xmlns:a16="http://schemas.microsoft.com/office/drawing/2014/main" id="{809A29FA-E50A-AA45-9313-C501F270ED25}"/>
              </a:ext>
            </a:extLst>
          </p:cNvPr>
          <p:cNvSpPr txBox="1"/>
          <p:nvPr/>
        </p:nvSpPr>
        <p:spPr>
          <a:xfrm>
            <a:off x="6326371" y="1201739"/>
            <a:ext cx="2360429" cy="2215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sz="1800" dirty="0"/>
              <a:t>As you can see from this histogram, ’BMI' looks quiet normally distributed. To further verify, we also plotted the density plot to show the distribution shape.</a:t>
            </a:r>
          </a:p>
        </p:txBody>
      </p:sp>
      <p:pic>
        <p:nvPicPr>
          <p:cNvPr id="3" name="图片 2">
            <a:extLst>
              <a:ext uri="{FF2B5EF4-FFF2-40B4-BE49-F238E27FC236}">
                <a16:creationId xmlns:a16="http://schemas.microsoft.com/office/drawing/2014/main" id="{5608DCD4-C821-DA40-9B59-157E5D41D005}"/>
              </a:ext>
            </a:extLst>
          </p:cNvPr>
          <p:cNvPicPr>
            <a:picLocks noChangeAspect="1"/>
          </p:cNvPicPr>
          <p:nvPr/>
        </p:nvPicPr>
        <p:blipFill>
          <a:blip r:embed="rId2"/>
          <a:stretch>
            <a:fillRect/>
          </a:stretch>
        </p:blipFill>
        <p:spPr>
          <a:xfrm>
            <a:off x="457200" y="972636"/>
            <a:ext cx="5364259" cy="3472300"/>
          </a:xfrm>
          <a:prstGeom prst="rect">
            <a:avLst/>
          </a:prstGeom>
        </p:spPr>
      </p:pic>
    </p:spTree>
    <p:extLst>
      <p:ext uri="{BB962C8B-B14F-4D97-AF65-F5344CB8AC3E}">
        <p14:creationId xmlns:p14="http://schemas.microsoft.com/office/powerpoint/2010/main" val="227763776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Analysis: </a:t>
            </a:r>
            <a:r>
              <a:rPr lang="en-US" altLang="zh-CN" dirty="0"/>
              <a:t>EDA</a:t>
            </a:r>
            <a:endParaRPr kumimoji="1" lang="zh-CN" altLang="en-US" dirty="0"/>
          </a:p>
        </p:txBody>
      </p:sp>
      <p:sp>
        <p:nvSpPr>
          <p:cNvPr id="6" name="文本框 5">
            <a:extLst>
              <a:ext uri="{FF2B5EF4-FFF2-40B4-BE49-F238E27FC236}">
                <a16:creationId xmlns:a16="http://schemas.microsoft.com/office/drawing/2014/main" id="{809A29FA-E50A-AA45-9313-C501F270ED25}"/>
              </a:ext>
            </a:extLst>
          </p:cNvPr>
          <p:cNvSpPr txBox="1"/>
          <p:nvPr/>
        </p:nvSpPr>
        <p:spPr>
          <a:xfrm>
            <a:off x="6326371" y="1201739"/>
            <a:ext cx="2360429"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sz="1800" dirty="0"/>
              <a:t>density plot</a:t>
            </a:r>
            <a:r>
              <a:rPr lang="zh-CN" altLang="en-US" sz="1800" dirty="0"/>
              <a:t> </a:t>
            </a:r>
            <a:r>
              <a:rPr lang="en-US" altLang="zh-CN" sz="1800" dirty="0"/>
              <a:t>of BMI showing the shape of distribution</a:t>
            </a:r>
          </a:p>
        </p:txBody>
      </p:sp>
      <p:pic>
        <p:nvPicPr>
          <p:cNvPr id="4" name="图片 3">
            <a:extLst>
              <a:ext uri="{FF2B5EF4-FFF2-40B4-BE49-F238E27FC236}">
                <a16:creationId xmlns:a16="http://schemas.microsoft.com/office/drawing/2014/main" id="{AC855126-397F-ED4B-94E0-A5DC5D7D1B8A}"/>
              </a:ext>
            </a:extLst>
          </p:cNvPr>
          <p:cNvPicPr>
            <a:picLocks noChangeAspect="1"/>
          </p:cNvPicPr>
          <p:nvPr/>
        </p:nvPicPr>
        <p:blipFill>
          <a:blip r:embed="rId2"/>
          <a:stretch>
            <a:fillRect/>
          </a:stretch>
        </p:blipFill>
        <p:spPr>
          <a:xfrm>
            <a:off x="457200" y="972636"/>
            <a:ext cx="5371781" cy="3472300"/>
          </a:xfrm>
          <a:prstGeom prst="rect">
            <a:avLst/>
          </a:prstGeom>
        </p:spPr>
      </p:pic>
    </p:spTree>
    <p:extLst>
      <p:ext uri="{BB962C8B-B14F-4D97-AF65-F5344CB8AC3E}">
        <p14:creationId xmlns:p14="http://schemas.microsoft.com/office/powerpoint/2010/main" val="35424422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Analysis: </a:t>
            </a:r>
            <a:r>
              <a:rPr lang="en-US" altLang="zh-CN" dirty="0"/>
              <a:t>EDA</a:t>
            </a:r>
            <a:endParaRPr kumimoji="1" lang="zh-CN" altLang="en-US" dirty="0"/>
          </a:p>
        </p:txBody>
      </p:sp>
      <p:sp>
        <p:nvSpPr>
          <p:cNvPr id="6" name="文本框 5">
            <a:extLst>
              <a:ext uri="{FF2B5EF4-FFF2-40B4-BE49-F238E27FC236}">
                <a16:creationId xmlns:a16="http://schemas.microsoft.com/office/drawing/2014/main" id="{809A29FA-E50A-AA45-9313-C501F270ED25}"/>
              </a:ext>
            </a:extLst>
          </p:cNvPr>
          <p:cNvSpPr txBox="1"/>
          <p:nvPr/>
        </p:nvSpPr>
        <p:spPr>
          <a:xfrm>
            <a:off x="6326371" y="1201739"/>
            <a:ext cx="2360429" cy="29546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sz="1600" dirty="0"/>
              <a:t>This histogram shows us the distribution of ‘Charges’. We can learn from this chart that almost nobody’s charges are over 50000. </a:t>
            </a:r>
          </a:p>
          <a:p>
            <a:r>
              <a:rPr lang="en-US" altLang="zh-CN" sz="1600" dirty="0"/>
              <a:t>In the meanwhile, the distribution of 'charges' are highly right-skewed. To take a further look at this data, we plotted the box-plot.</a:t>
            </a:r>
          </a:p>
        </p:txBody>
      </p:sp>
      <p:pic>
        <p:nvPicPr>
          <p:cNvPr id="4" name="图片 3">
            <a:extLst>
              <a:ext uri="{FF2B5EF4-FFF2-40B4-BE49-F238E27FC236}">
                <a16:creationId xmlns:a16="http://schemas.microsoft.com/office/drawing/2014/main" id="{CC3B2B1A-0CCE-D74C-9015-0B5B5DC6CFA6}"/>
              </a:ext>
            </a:extLst>
          </p:cNvPr>
          <p:cNvPicPr>
            <a:picLocks noChangeAspect="1"/>
          </p:cNvPicPr>
          <p:nvPr/>
        </p:nvPicPr>
        <p:blipFill>
          <a:blip r:embed="rId2"/>
          <a:stretch>
            <a:fillRect/>
          </a:stretch>
        </p:blipFill>
        <p:spPr>
          <a:xfrm>
            <a:off x="457200" y="972636"/>
            <a:ext cx="5371781" cy="3472300"/>
          </a:xfrm>
          <a:prstGeom prst="rect">
            <a:avLst/>
          </a:prstGeom>
        </p:spPr>
      </p:pic>
    </p:spTree>
    <p:extLst>
      <p:ext uri="{BB962C8B-B14F-4D97-AF65-F5344CB8AC3E}">
        <p14:creationId xmlns:p14="http://schemas.microsoft.com/office/powerpoint/2010/main" val="373934432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Analysis: </a:t>
            </a:r>
            <a:r>
              <a:rPr lang="en-US" altLang="zh-CN" dirty="0"/>
              <a:t>EDA</a:t>
            </a:r>
            <a:endParaRPr kumimoji="1" lang="zh-CN" altLang="en-US" dirty="0"/>
          </a:p>
        </p:txBody>
      </p:sp>
      <p:sp>
        <p:nvSpPr>
          <p:cNvPr id="6" name="文本框 5">
            <a:extLst>
              <a:ext uri="{FF2B5EF4-FFF2-40B4-BE49-F238E27FC236}">
                <a16:creationId xmlns:a16="http://schemas.microsoft.com/office/drawing/2014/main" id="{809A29FA-E50A-AA45-9313-C501F270ED25}"/>
              </a:ext>
            </a:extLst>
          </p:cNvPr>
          <p:cNvSpPr txBox="1"/>
          <p:nvPr/>
        </p:nvSpPr>
        <p:spPr>
          <a:xfrm>
            <a:off x="6326371" y="1201739"/>
            <a:ext cx="2360429" cy="29546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sz="1600" dirty="0"/>
              <a:t>From this chart, we found that ’charges’ variable is highly skewed. There are quiet a lot of extreme values.</a:t>
            </a:r>
          </a:p>
          <a:p>
            <a:endParaRPr lang="en-US" altLang="zh-CN" sz="1600" dirty="0"/>
          </a:p>
          <a:p>
            <a:r>
              <a:rPr lang="en-US" altLang="zh-CN" sz="1600" dirty="0"/>
              <a:t>After we completed the study of all the individual attributes, we attempted to combine part of the data for preliminary exploration.</a:t>
            </a:r>
          </a:p>
        </p:txBody>
      </p:sp>
      <p:pic>
        <p:nvPicPr>
          <p:cNvPr id="3" name="图片 2">
            <a:extLst>
              <a:ext uri="{FF2B5EF4-FFF2-40B4-BE49-F238E27FC236}">
                <a16:creationId xmlns:a16="http://schemas.microsoft.com/office/drawing/2014/main" id="{CD72F628-35D1-4642-AADD-223CEB4C1343}"/>
              </a:ext>
            </a:extLst>
          </p:cNvPr>
          <p:cNvPicPr>
            <a:picLocks noChangeAspect="1"/>
          </p:cNvPicPr>
          <p:nvPr/>
        </p:nvPicPr>
        <p:blipFill>
          <a:blip r:embed="rId2"/>
          <a:stretch>
            <a:fillRect/>
          </a:stretch>
        </p:blipFill>
        <p:spPr>
          <a:xfrm>
            <a:off x="457200" y="972636"/>
            <a:ext cx="5371781" cy="3473134"/>
          </a:xfrm>
          <a:prstGeom prst="rect">
            <a:avLst/>
          </a:prstGeom>
        </p:spPr>
      </p:pic>
    </p:spTree>
    <p:extLst>
      <p:ext uri="{BB962C8B-B14F-4D97-AF65-F5344CB8AC3E}">
        <p14:creationId xmlns:p14="http://schemas.microsoft.com/office/powerpoint/2010/main" val="142512168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Analysis: </a:t>
            </a:r>
            <a:r>
              <a:rPr lang="en-US" altLang="zh-CN" dirty="0"/>
              <a:t>EDA</a:t>
            </a:r>
            <a:endParaRPr kumimoji="1" lang="zh-CN" altLang="en-US" dirty="0"/>
          </a:p>
        </p:txBody>
      </p:sp>
      <p:sp>
        <p:nvSpPr>
          <p:cNvPr id="6" name="文本框 5">
            <a:extLst>
              <a:ext uri="{FF2B5EF4-FFF2-40B4-BE49-F238E27FC236}">
                <a16:creationId xmlns:a16="http://schemas.microsoft.com/office/drawing/2014/main" id="{809A29FA-E50A-AA45-9313-C501F270ED25}"/>
              </a:ext>
            </a:extLst>
          </p:cNvPr>
          <p:cNvSpPr txBox="1"/>
          <p:nvPr/>
        </p:nvSpPr>
        <p:spPr>
          <a:xfrm>
            <a:off x="6326371" y="1201739"/>
            <a:ext cx="2360429" cy="2708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sz="1600" dirty="0"/>
              <a:t>The graph shows that the health care costs of smokers are much higher than that of non-smokers. </a:t>
            </a:r>
          </a:p>
          <a:p>
            <a:endParaRPr lang="en-US" altLang="zh-CN" sz="1600" dirty="0"/>
          </a:p>
          <a:p>
            <a:r>
              <a:rPr lang="en-US" altLang="zh-CN" sz="1600" dirty="0"/>
              <a:t>Next, we tried to combine the relationship between BMI and charges, and at the same time, we added smoking data into the mapping.</a:t>
            </a:r>
          </a:p>
        </p:txBody>
      </p:sp>
      <p:pic>
        <p:nvPicPr>
          <p:cNvPr id="4" name="图片 3">
            <a:extLst>
              <a:ext uri="{FF2B5EF4-FFF2-40B4-BE49-F238E27FC236}">
                <a16:creationId xmlns:a16="http://schemas.microsoft.com/office/drawing/2014/main" id="{0470FA4C-2C11-9C4D-9F4F-46C88CEBE212}"/>
              </a:ext>
            </a:extLst>
          </p:cNvPr>
          <p:cNvPicPr>
            <a:picLocks noChangeAspect="1"/>
          </p:cNvPicPr>
          <p:nvPr/>
        </p:nvPicPr>
        <p:blipFill>
          <a:blip r:embed="rId2"/>
          <a:stretch>
            <a:fillRect/>
          </a:stretch>
        </p:blipFill>
        <p:spPr>
          <a:xfrm>
            <a:off x="457200" y="972636"/>
            <a:ext cx="5338545" cy="3183758"/>
          </a:xfrm>
          <a:prstGeom prst="rect">
            <a:avLst/>
          </a:prstGeom>
        </p:spPr>
      </p:pic>
    </p:spTree>
    <p:extLst>
      <p:ext uri="{BB962C8B-B14F-4D97-AF65-F5344CB8AC3E}">
        <p14:creationId xmlns:p14="http://schemas.microsoft.com/office/powerpoint/2010/main" val="149972193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Analysis: </a:t>
            </a:r>
            <a:r>
              <a:rPr lang="en-US" altLang="zh-CN" dirty="0"/>
              <a:t>EDA</a:t>
            </a:r>
            <a:endParaRPr kumimoji="1" lang="zh-CN" altLang="en-US" dirty="0"/>
          </a:p>
        </p:txBody>
      </p:sp>
      <p:sp>
        <p:nvSpPr>
          <p:cNvPr id="6" name="文本框 5">
            <a:extLst>
              <a:ext uri="{FF2B5EF4-FFF2-40B4-BE49-F238E27FC236}">
                <a16:creationId xmlns:a16="http://schemas.microsoft.com/office/drawing/2014/main" id="{809A29FA-E50A-AA45-9313-C501F270ED25}"/>
              </a:ext>
            </a:extLst>
          </p:cNvPr>
          <p:cNvSpPr txBox="1"/>
          <p:nvPr/>
        </p:nvSpPr>
        <p:spPr>
          <a:xfrm>
            <a:off x="6326371" y="1201739"/>
            <a:ext cx="2360429" cy="30162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dirty="0"/>
              <a:t>We think this picture reflects only limited information, such as high charges and high BMI</a:t>
            </a:r>
            <a:r>
              <a:rPr lang="zh-CN" altLang="en-US" dirty="0"/>
              <a:t> </a:t>
            </a:r>
            <a:r>
              <a:rPr lang="en-US" altLang="zh-CN" dirty="0"/>
              <a:t>have certain correlation (need to further explore), most of the high charges with a high BMI, although most of the high charges and higher BMI are smoke group, lower BMI also has a number of peer group of smoking, so also need to further study the correlation between smoking and BMI.</a:t>
            </a:r>
          </a:p>
        </p:txBody>
      </p:sp>
      <p:pic>
        <p:nvPicPr>
          <p:cNvPr id="3" name="图片 2">
            <a:extLst>
              <a:ext uri="{FF2B5EF4-FFF2-40B4-BE49-F238E27FC236}">
                <a16:creationId xmlns:a16="http://schemas.microsoft.com/office/drawing/2014/main" id="{2A0F38EF-A0FC-F242-8794-99557C2B43FD}"/>
              </a:ext>
            </a:extLst>
          </p:cNvPr>
          <p:cNvPicPr>
            <a:picLocks noChangeAspect="1"/>
          </p:cNvPicPr>
          <p:nvPr/>
        </p:nvPicPr>
        <p:blipFill>
          <a:blip r:embed="rId2"/>
          <a:stretch>
            <a:fillRect/>
          </a:stretch>
        </p:blipFill>
        <p:spPr>
          <a:xfrm>
            <a:off x="457200" y="972636"/>
            <a:ext cx="5338828" cy="3457303"/>
          </a:xfrm>
          <a:prstGeom prst="rect">
            <a:avLst/>
          </a:prstGeom>
        </p:spPr>
      </p:pic>
    </p:spTree>
    <p:extLst>
      <p:ext uri="{BB962C8B-B14F-4D97-AF65-F5344CB8AC3E}">
        <p14:creationId xmlns:p14="http://schemas.microsoft.com/office/powerpoint/2010/main" val="186830989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Analysis: </a:t>
            </a:r>
            <a:r>
              <a:rPr lang="en-US" altLang="zh-CN" dirty="0"/>
              <a:t>EDA</a:t>
            </a:r>
            <a:endParaRPr kumimoji="1" lang="zh-CN" altLang="en-US" dirty="0"/>
          </a:p>
        </p:txBody>
      </p:sp>
      <p:sp>
        <p:nvSpPr>
          <p:cNvPr id="6" name="文本框 5">
            <a:extLst>
              <a:ext uri="{FF2B5EF4-FFF2-40B4-BE49-F238E27FC236}">
                <a16:creationId xmlns:a16="http://schemas.microsoft.com/office/drawing/2014/main" id="{809A29FA-E50A-AA45-9313-C501F270ED25}"/>
              </a:ext>
            </a:extLst>
          </p:cNvPr>
          <p:cNvSpPr txBox="1"/>
          <p:nvPr/>
        </p:nvSpPr>
        <p:spPr>
          <a:xfrm>
            <a:off x="6326371" y="1201739"/>
            <a:ext cx="2360429" cy="19697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sz="1600" dirty="0"/>
              <a:t>As shown in the figure, southeast has the highest charge distribution and the deviation appears later, while southwest has the lowest cost distribution and the deviation appears first. </a:t>
            </a:r>
          </a:p>
        </p:txBody>
      </p:sp>
      <p:pic>
        <p:nvPicPr>
          <p:cNvPr id="4" name="图片 3">
            <a:extLst>
              <a:ext uri="{FF2B5EF4-FFF2-40B4-BE49-F238E27FC236}">
                <a16:creationId xmlns:a16="http://schemas.microsoft.com/office/drawing/2014/main" id="{C4F40FAC-C7A8-0741-AA85-D1FA02CAAA9F}"/>
              </a:ext>
            </a:extLst>
          </p:cNvPr>
          <p:cNvPicPr>
            <a:picLocks noChangeAspect="1"/>
          </p:cNvPicPr>
          <p:nvPr/>
        </p:nvPicPr>
        <p:blipFill>
          <a:blip r:embed="rId2"/>
          <a:stretch>
            <a:fillRect/>
          </a:stretch>
        </p:blipFill>
        <p:spPr>
          <a:xfrm>
            <a:off x="457200" y="972636"/>
            <a:ext cx="5439691" cy="3247577"/>
          </a:xfrm>
          <a:prstGeom prst="rect">
            <a:avLst/>
          </a:prstGeom>
        </p:spPr>
      </p:pic>
    </p:spTree>
    <p:extLst>
      <p:ext uri="{BB962C8B-B14F-4D97-AF65-F5344CB8AC3E}">
        <p14:creationId xmlns:p14="http://schemas.microsoft.com/office/powerpoint/2010/main" val="272115614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Analysis: </a:t>
            </a:r>
            <a:r>
              <a:rPr lang="en-US" altLang="zh-CN" dirty="0"/>
              <a:t>EDA</a:t>
            </a:r>
            <a:endParaRPr kumimoji="1" lang="zh-CN" altLang="en-US" dirty="0"/>
          </a:p>
        </p:txBody>
      </p:sp>
      <p:sp>
        <p:nvSpPr>
          <p:cNvPr id="6" name="文本框 5">
            <a:extLst>
              <a:ext uri="{FF2B5EF4-FFF2-40B4-BE49-F238E27FC236}">
                <a16:creationId xmlns:a16="http://schemas.microsoft.com/office/drawing/2014/main" id="{809A29FA-E50A-AA45-9313-C501F270ED25}"/>
              </a:ext>
            </a:extLst>
          </p:cNvPr>
          <p:cNvSpPr txBox="1"/>
          <p:nvPr/>
        </p:nvSpPr>
        <p:spPr>
          <a:xfrm>
            <a:off x="6326371" y="1201739"/>
            <a:ext cx="2360429" cy="2585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dirty="0"/>
              <a:t>From the graph, it appears that those above 50 years old are likely to pay more and living in the North East saves you some money spent on insurance charges. </a:t>
            </a:r>
          </a:p>
          <a:p>
            <a:r>
              <a:rPr lang="en-US" altLang="zh-CN" dirty="0"/>
              <a:t>However, we see a lot of points that lie out of this general trend. Most people would filter these out, but we will take a look to see who these really are.</a:t>
            </a:r>
          </a:p>
        </p:txBody>
      </p:sp>
      <p:pic>
        <p:nvPicPr>
          <p:cNvPr id="3" name="图片 2">
            <a:extLst>
              <a:ext uri="{FF2B5EF4-FFF2-40B4-BE49-F238E27FC236}">
                <a16:creationId xmlns:a16="http://schemas.microsoft.com/office/drawing/2014/main" id="{BCFC54CE-F27D-6642-859F-4BC77FDF3EBE}"/>
              </a:ext>
            </a:extLst>
          </p:cNvPr>
          <p:cNvPicPr>
            <a:picLocks noChangeAspect="1"/>
          </p:cNvPicPr>
          <p:nvPr/>
        </p:nvPicPr>
        <p:blipFill>
          <a:blip r:embed="rId2"/>
          <a:stretch>
            <a:fillRect/>
          </a:stretch>
        </p:blipFill>
        <p:spPr>
          <a:xfrm>
            <a:off x="457200" y="972636"/>
            <a:ext cx="5439691" cy="3453414"/>
          </a:xfrm>
          <a:prstGeom prst="rect">
            <a:avLst/>
          </a:prstGeom>
        </p:spPr>
      </p:pic>
    </p:spTree>
    <p:extLst>
      <p:ext uri="{BB962C8B-B14F-4D97-AF65-F5344CB8AC3E}">
        <p14:creationId xmlns:p14="http://schemas.microsoft.com/office/powerpoint/2010/main" val="176110651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Analysis: </a:t>
            </a:r>
            <a:r>
              <a:rPr lang="en-US" altLang="zh-CN" dirty="0"/>
              <a:t>EDA</a:t>
            </a:r>
            <a:endParaRPr kumimoji="1" lang="zh-CN" altLang="en-US" dirty="0"/>
          </a:p>
        </p:txBody>
      </p:sp>
      <p:sp>
        <p:nvSpPr>
          <p:cNvPr id="6" name="文本框 5">
            <a:extLst>
              <a:ext uri="{FF2B5EF4-FFF2-40B4-BE49-F238E27FC236}">
                <a16:creationId xmlns:a16="http://schemas.microsoft.com/office/drawing/2014/main" id="{809A29FA-E50A-AA45-9313-C501F270ED25}"/>
              </a:ext>
            </a:extLst>
          </p:cNvPr>
          <p:cNvSpPr txBox="1"/>
          <p:nvPr/>
        </p:nvSpPr>
        <p:spPr>
          <a:xfrm>
            <a:off x="6326371" y="1201739"/>
            <a:ext cx="2360429" cy="27699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sz="1800" dirty="0"/>
              <a:t>From the above plot we can make a few observations</a:t>
            </a:r>
            <a:r>
              <a:rPr lang="zh-CN" altLang="en-US" sz="1800" dirty="0"/>
              <a:t> </a:t>
            </a:r>
            <a:r>
              <a:rPr lang="en-US" altLang="zh-CN" sz="1800" dirty="0"/>
              <a:t>for the outlier:</a:t>
            </a:r>
          </a:p>
          <a:p>
            <a:endParaRPr lang="en-US" altLang="zh-CN" sz="1800" dirty="0"/>
          </a:p>
          <a:p>
            <a:r>
              <a:rPr lang="en-US" altLang="zh-CN" sz="1800" dirty="0"/>
              <a:t>Females are charged more</a:t>
            </a:r>
          </a:p>
          <a:p>
            <a:endParaRPr lang="en-US" altLang="zh-CN" sz="1800" dirty="0"/>
          </a:p>
          <a:p>
            <a:r>
              <a:rPr lang="en-US" altLang="zh-CN" sz="1800" dirty="0"/>
              <a:t>Charges are region specific</a:t>
            </a:r>
          </a:p>
        </p:txBody>
      </p:sp>
      <p:pic>
        <p:nvPicPr>
          <p:cNvPr id="4" name="图片 3">
            <a:extLst>
              <a:ext uri="{FF2B5EF4-FFF2-40B4-BE49-F238E27FC236}">
                <a16:creationId xmlns:a16="http://schemas.microsoft.com/office/drawing/2014/main" id="{8BAFB46D-6395-5841-B15B-98B0FE8DEA9A}"/>
              </a:ext>
            </a:extLst>
          </p:cNvPr>
          <p:cNvPicPr>
            <a:picLocks noChangeAspect="1"/>
          </p:cNvPicPr>
          <p:nvPr/>
        </p:nvPicPr>
        <p:blipFill>
          <a:blip r:embed="rId2"/>
          <a:stretch>
            <a:fillRect/>
          </a:stretch>
        </p:blipFill>
        <p:spPr>
          <a:xfrm>
            <a:off x="457200" y="972636"/>
            <a:ext cx="5439691" cy="3453414"/>
          </a:xfrm>
          <a:prstGeom prst="rect">
            <a:avLst/>
          </a:prstGeom>
        </p:spPr>
      </p:pic>
    </p:spTree>
    <p:extLst>
      <p:ext uri="{BB962C8B-B14F-4D97-AF65-F5344CB8AC3E}">
        <p14:creationId xmlns:p14="http://schemas.microsoft.com/office/powerpoint/2010/main" val="414645426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Analysis: </a:t>
            </a:r>
            <a:r>
              <a:rPr lang="en-US" altLang="zh-CN" dirty="0"/>
              <a:t>Correlation </a:t>
            </a:r>
            <a:endParaRPr kumimoji="1" lang="zh-CN" altLang="en-US" dirty="0"/>
          </a:p>
        </p:txBody>
      </p:sp>
      <p:sp>
        <p:nvSpPr>
          <p:cNvPr id="6" name="文本框 5">
            <a:extLst>
              <a:ext uri="{FF2B5EF4-FFF2-40B4-BE49-F238E27FC236}">
                <a16:creationId xmlns:a16="http://schemas.microsoft.com/office/drawing/2014/main" id="{809A29FA-E50A-AA45-9313-C501F270ED25}"/>
              </a:ext>
            </a:extLst>
          </p:cNvPr>
          <p:cNvSpPr txBox="1"/>
          <p:nvPr/>
        </p:nvSpPr>
        <p:spPr>
          <a:xfrm>
            <a:off x="6326371" y="1201739"/>
            <a:ext cx="2360429"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sz="1800" dirty="0"/>
              <a:t>We first followed up the above study and carried out a correlation analysis for Outlier</a:t>
            </a:r>
          </a:p>
        </p:txBody>
      </p:sp>
      <p:pic>
        <p:nvPicPr>
          <p:cNvPr id="3" name="图片 2">
            <a:extLst>
              <a:ext uri="{FF2B5EF4-FFF2-40B4-BE49-F238E27FC236}">
                <a16:creationId xmlns:a16="http://schemas.microsoft.com/office/drawing/2014/main" id="{918A4A0A-3A56-9747-899D-1E7A09CB9622}"/>
              </a:ext>
            </a:extLst>
          </p:cNvPr>
          <p:cNvPicPr>
            <a:picLocks noChangeAspect="1"/>
          </p:cNvPicPr>
          <p:nvPr/>
        </p:nvPicPr>
        <p:blipFill>
          <a:blip r:embed="rId2"/>
          <a:stretch>
            <a:fillRect/>
          </a:stretch>
        </p:blipFill>
        <p:spPr>
          <a:xfrm>
            <a:off x="457200" y="972636"/>
            <a:ext cx="5439691" cy="3475985"/>
          </a:xfrm>
          <a:prstGeom prst="rect">
            <a:avLst/>
          </a:prstGeom>
        </p:spPr>
      </p:pic>
    </p:spTree>
    <p:extLst>
      <p:ext uri="{BB962C8B-B14F-4D97-AF65-F5344CB8AC3E}">
        <p14:creationId xmlns:p14="http://schemas.microsoft.com/office/powerpoint/2010/main" val="48609100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2DD30C08-1723-6246-9795-6493DED17963}"/>
              </a:ext>
            </a:extLst>
          </p:cNvPr>
          <p:cNvSpPr>
            <a:spLocks noGrp="1"/>
          </p:cNvSpPr>
          <p:nvPr>
            <p:ph type="title"/>
          </p:nvPr>
        </p:nvSpPr>
        <p:spPr>
          <a:xfrm>
            <a:off x="457200" y="366335"/>
            <a:ext cx="8229600" cy="606301"/>
          </a:xfrm>
        </p:spPr>
        <p:txBody>
          <a:bodyPr/>
          <a:lstStyle/>
          <a:p>
            <a:pPr algn="l"/>
            <a:r>
              <a:rPr lang="en-US" altLang="zh-CN" dirty="0"/>
              <a:t>Introduction</a:t>
            </a:r>
            <a:r>
              <a:rPr lang="zh-CN" altLang="en-US" dirty="0"/>
              <a:t> </a:t>
            </a:r>
            <a:endParaRPr lang="en-US" altLang="zh-CN" dirty="0"/>
          </a:p>
        </p:txBody>
      </p:sp>
      <p:sp>
        <p:nvSpPr>
          <p:cNvPr id="2" name="矩形 1">
            <a:extLst>
              <a:ext uri="{FF2B5EF4-FFF2-40B4-BE49-F238E27FC236}">
                <a16:creationId xmlns:a16="http://schemas.microsoft.com/office/drawing/2014/main" id="{213D2BF4-6180-324B-9FAC-C3109D443C24}"/>
              </a:ext>
            </a:extLst>
          </p:cNvPr>
          <p:cNvSpPr/>
          <p:nvPr/>
        </p:nvSpPr>
        <p:spPr>
          <a:xfrm>
            <a:off x="457200" y="1125200"/>
            <a:ext cx="8309610" cy="2893100"/>
          </a:xfrm>
          <a:prstGeom prst="rect">
            <a:avLst/>
          </a:prstGeom>
        </p:spPr>
        <p:txBody>
          <a:bodyPr wrap="square">
            <a:spAutoFit/>
          </a:bodyPr>
          <a:lstStyle/>
          <a:p>
            <a:r>
              <a:rPr lang="zh-CN" altLang="en-US" dirty="0"/>
              <a:t>In this presentation, we will introduce our research process and results in four aspects: data cleaning and preprocessing, EDA, modeling and optimization, recommending the best model for insurance companies and providing business insights.</a:t>
            </a:r>
          </a:p>
          <a:p>
            <a:endParaRPr lang="en-US" altLang="zh-CN" dirty="0"/>
          </a:p>
          <a:p>
            <a:r>
              <a:rPr lang="zh-CN" altLang="en-US" dirty="0"/>
              <a:t>In this project, our team selected the medical insurance data from Kaggle. Our core variable is "charge", which is the premium paid by the customer. Next, we will target the program to predict the future medical expenses of individuals and help medical insurance make the decision to collect insurance premiums.</a:t>
            </a:r>
          </a:p>
          <a:p>
            <a:endParaRPr lang="zh-CN" altLang="en-US" dirty="0"/>
          </a:p>
          <a:p>
            <a:r>
              <a:rPr lang="zh-CN" altLang="en-US" dirty="0"/>
              <a:t>First, we use linear regression to establish the relationship between charges and other variables. Next, we use KNN, SVM, GBM, XGB and RF models to forecast the cost, and adjust the model parameters to avoid data over fitting.</a:t>
            </a:r>
          </a:p>
          <a:p>
            <a:endParaRPr lang="zh-CN" altLang="en-US" dirty="0"/>
          </a:p>
        </p:txBody>
      </p:sp>
    </p:spTree>
    <p:extLst>
      <p:ext uri="{BB962C8B-B14F-4D97-AF65-F5344CB8AC3E}">
        <p14:creationId xmlns:p14="http://schemas.microsoft.com/office/powerpoint/2010/main" val="309458977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Analysis: </a:t>
            </a:r>
            <a:r>
              <a:rPr lang="en-US" altLang="zh-CN" dirty="0"/>
              <a:t>Correlation </a:t>
            </a:r>
            <a:endParaRPr kumimoji="1" lang="zh-CN" altLang="en-US" dirty="0"/>
          </a:p>
        </p:txBody>
      </p:sp>
      <p:sp>
        <p:nvSpPr>
          <p:cNvPr id="6" name="文本框 5">
            <a:extLst>
              <a:ext uri="{FF2B5EF4-FFF2-40B4-BE49-F238E27FC236}">
                <a16:creationId xmlns:a16="http://schemas.microsoft.com/office/drawing/2014/main" id="{809A29FA-E50A-AA45-9313-C501F270ED25}"/>
              </a:ext>
            </a:extLst>
          </p:cNvPr>
          <p:cNvSpPr txBox="1"/>
          <p:nvPr/>
        </p:nvSpPr>
        <p:spPr>
          <a:xfrm>
            <a:off x="6326371" y="1201739"/>
            <a:ext cx="2360429"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sz="1800" dirty="0"/>
              <a:t>The above plot suggests a fairly low correlation between age and charges for our outliers.</a:t>
            </a:r>
          </a:p>
        </p:txBody>
      </p:sp>
      <p:pic>
        <p:nvPicPr>
          <p:cNvPr id="4" name="图片 3">
            <a:extLst>
              <a:ext uri="{FF2B5EF4-FFF2-40B4-BE49-F238E27FC236}">
                <a16:creationId xmlns:a16="http://schemas.microsoft.com/office/drawing/2014/main" id="{9FE837F7-ACD6-1144-84A0-548D4298E13F}"/>
              </a:ext>
            </a:extLst>
          </p:cNvPr>
          <p:cNvPicPr>
            <a:picLocks noChangeAspect="1"/>
          </p:cNvPicPr>
          <p:nvPr/>
        </p:nvPicPr>
        <p:blipFill>
          <a:blip r:embed="rId2"/>
          <a:stretch>
            <a:fillRect/>
          </a:stretch>
        </p:blipFill>
        <p:spPr>
          <a:xfrm>
            <a:off x="457200" y="972636"/>
            <a:ext cx="5439691" cy="3475985"/>
          </a:xfrm>
          <a:prstGeom prst="rect">
            <a:avLst/>
          </a:prstGeom>
        </p:spPr>
      </p:pic>
    </p:spTree>
    <p:extLst>
      <p:ext uri="{BB962C8B-B14F-4D97-AF65-F5344CB8AC3E}">
        <p14:creationId xmlns:p14="http://schemas.microsoft.com/office/powerpoint/2010/main" val="220595739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Analysis: </a:t>
            </a:r>
            <a:r>
              <a:rPr lang="en-US" altLang="zh-CN" dirty="0"/>
              <a:t>Correlation </a:t>
            </a:r>
            <a:endParaRPr kumimoji="1" lang="zh-CN" altLang="en-US" dirty="0"/>
          </a:p>
        </p:txBody>
      </p:sp>
      <p:sp>
        <p:nvSpPr>
          <p:cNvPr id="6" name="文本框 5">
            <a:extLst>
              <a:ext uri="{FF2B5EF4-FFF2-40B4-BE49-F238E27FC236}">
                <a16:creationId xmlns:a16="http://schemas.microsoft.com/office/drawing/2014/main" id="{809A29FA-E50A-AA45-9313-C501F270ED25}"/>
              </a:ext>
            </a:extLst>
          </p:cNvPr>
          <p:cNvSpPr txBox="1"/>
          <p:nvPr/>
        </p:nvSpPr>
        <p:spPr>
          <a:xfrm>
            <a:off x="6326371" y="1201739"/>
            <a:ext cx="2360429" cy="2585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dirty="0"/>
              <a:t>Then we check the correlation for the entire data set</a:t>
            </a:r>
            <a:r>
              <a:rPr lang="zh-CN" altLang="en-US" dirty="0"/>
              <a:t>：</a:t>
            </a:r>
            <a:endParaRPr lang="en-US" altLang="zh-CN" dirty="0"/>
          </a:p>
          <a:p>
            <a:endParaRPr lang="en-US" altLang="zh-CN" dirty="0"/>
          </a:p>
          <a:p>
            <a:r>
              <a:rPr lang="en-US" altLang="zh-CN" dirty="0"/>
              <a:t>Again, we see a very low correlation for these outliers and also for the entire data set although there seems to be a pretty strong correlation between charges and BMI and charges and age .</a:t>
            </a:r>
          </a:p>
          <a:p>
            <a:endParaRPr lang="en-US" altLang="zh-CN" dirty="0"/>
          </a:p>
        </p:txBody>
      </p:sp>
      <p:pic>
        <p:nvPicPr>
          <p:cNvPr id="3" name="图片 2">
            <a:extLst>
              <a:ext uri="{FF2B5EF4-FFF2-40B4-BE49-F238E27FC236}">
                <a16:creationId xmlns:a16="http://schemas.microsoft.com/office/drawing/2014/main" id="{701EA3E2-199E-364C-87CC-E63A563105F5}"/>
              </a:ext>
            </a:extLst>
          </p:cNvPr>
          <p:cNvPicPr>
            <a:picLocks noChangeAspect="1"/>
          </p:cNvPicPr>
          <p:nvPr/>
        </p:nvPicPr>
        <p:blipFill>
          <a:blip r:embed="rId2"/>
          <a:stretch>
            <a:fillRect/>
          </a:stretch>
        </p:blipFill>
        <p:spPr>
          <a:xfrm>
            <a:off x="457200" y="972636"/>
            <a:ext cx="5439691" cy="3475985"/>
          </a:xfrm>
          <a:prstGeom prst="rect">
            <a:avLst/>
          </a:prstGeom>
        </p:spPr>
      </p:pic>
    </p:spTree>
    <p:extLst>
      <p:ext uri="{BB962C8B-B14F-4D97-AF65-F5344CB8AC3E}">
        <p14:creationId xmlns:p14="http://schemas.microsoft.com/office/powerpoint/2010/main" val="119448331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Analysis: </a:t>
            </a:r>
            <a:r>
              <a:rPr lang="en-US" altLang="zh-CN" dirty="0"/>
              <a:t>Correlation </a:t>
            </a:r>
            <a:endParaRPr kumimoji="1" lang="zh-CN" altLang="en-US" dirty="0"/>
          </a:p>
        </p:txBody>
      </p:sp>
      <p:sp>
        <p:nvSpPr>
          <p:cNvPr id="6" name="文本框 5">
            <a:extLst>
              <a:ext uri="{FF2B5EF4-FFF2-40B4-BE49-F238E27FC236}">
                <a16:creationId xmlns:a16="http://schemas.microsoft.com/office/drawing/2014/main" id="{809A29FA-E50A-AA45-9313-C501F270ED25}"/>
              </a:ext>
            </a:extLst>
          </p:cNvPr>
          <p:cNvSpPr txBox="1"/>
          <p:nvPr/>
        </p:nvSpPr>
        <p:spPr>
          <a:xfrm>
            <a:off x="6326371" y="899180"/>
            <a:ext cx="2360429" cy="38779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dirty="0"/>
              <a:t>Correlation based on Age and Smoking</a:t>
            </a:r>
            <a:r>
              <a:rPr lang="zh-CN" altLang="en-US" dirty="0"/>
              <a:t>：</a:t>
            </a:r>
            <a:endParaRPr lang="en-US" altLang="zh-CN" dirty="0"/>
          </a:p>
          <a:p>
            <a:endParaRPr lang="en-US" altLang="zh-CN" dirty="0"/>
          </a:p>
          <a:p>
            <a:r>
              <a:rPr lang="en-US" altLang="zh-CN" dirty="0"/>
              <a:t>The idea is that the charge distribution is such that there are higher charges for smokers than non-smokers.</a:t>
            </a:r>
          </a:p>
          <a:p>
            <a:endParaRPr lang="en-US" altLang="zh-CN" dirty="0"/>
          </a:p>
          <a:p>
            <a:r>
              <a:rPr lang="en-US" altLang="zh-CN" dirty="0"/>
              <a:t>There appears to be a linear trend in the data. We can see that for the charges below 20,000, there is a strong linear correlation between charges and age. There is also some outlier in this data. Let's take a look at what's special about these person.</a:t>
            </a:r>
          </a:p>
          <a:p>
            <a:endParaRPr lang="en-US" altLang="zh-CN" dirty="0"/>
          </a:p>
        </p:txBody>
      </p:sp>
      <p:pic>
        <p:nvPicPr>
          <p:cNvPr id="4" name="图片 3">
            <a:extLst>
              <a:ext uri="{FF2B5EF4-FFF2-40B4-BE49-F238E27FC236}">
                <a16:creationId xmlns:a16="http://schemas.microsoft.com/office/drawing/2014/main" id="{5B7BB53E-A70B-4942-85CA-BC636C81DF22}"/>
              </a:ext>
            </a:extLst>
          </p:cNvPr>
          <p:cNvPicPr>
            <a:picLocks noChangeAspect="1"/>
          </p:cNvPicPr>
          <p:nvPr/>
        </p:nvPicPr>
        <p:blipFill>
          <a:blip r:embed="rId2"/>
          <a:stretch>
            <a:fillRect/>
          </a:stretch>
        </p:blipFill>
        <p:spPr>
          <a:xfrm>
            <a:off x="457200" y="972636"/>
            <a:ext cx="5439691" cy="3475985"/>
          </a:xfrm>
          <a:prstGeom prst="rect">
            <a:avLst/>
          </a:prstGeom>
        </p:spPr>
      </p:pic>
    </p:spTree>
    <p:extLst>
      <p:ext uri="{BB962C8B-B14F-4D97-AF65-F5344CB8AC3E}">
        <p14:creationId xmlns:p14="http://schemas.microsoft.com/office/powerpoint/2010/main" val="425908145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Analysis: </a:t>
            </a:r>
            <a:r>
              <a:rPr lang="en-US" altLang="zh-CN" dirty="0"/>
              <a:t>Correlation </a:t>
            </a:r>
            <a:endParaRPr kumimoji="1" lang="zh-CN" altLang="en-US" dirty="0"/>
          </a:p>
        </p:txBody>
      </p:sp>
      <p:sp>
        <p:nvSpPr>
          <p:cNvPr id="6" name="文本框 5">
            <a:extLst>
              <a:ext uri="{FF2B5EF4-FFF2-40B4-BE49-F238E27FC236}">
                <a16:creationId xmlns:a16="http://schemas.microsoft.com/office/drawing/2014/main" id="{809A29FA-E50A-AA45-9313-C501F270ED25}"/>
              </a:ext>
            </a:extLst>
          </p:cNvPr>
          <p:cNvSpPr txBox="1"/>
          <p:nvPr/>
        </p:nvSpPr>
        <p:spPr>
          <a:xfrm>
            <a:off x="457200" y="3725008"/>
            <a:ext cx="822960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dirty="0"/>
              <a:t>We find that they all have one thing in common: they are all smokers. So we can guess that smoking has the greatest impact on fees, especially considering that most of the high-cost groups have a near-normal BMI and no children.</a:t>
            </a:r>
          </a:p>
        </p:txBody>
      </p:sp>
      <p:pic>
        <p:nvPicPr>
          <p:cNvPr id="3" name="图片 2">
            <a:extLst>
              <a:ext uri="{FF2B5EF4-FFF2-40B4-BE49-F238E27FC236}">
                <a16:creationId xmlns:a16="http://schemas.microsoft.com/office/drawing/2014/main" id="{70EE93ED-0280-514E-9A3C-A0C3C7904ADE}"/>
              </a:ext>
            </a:extLst>
          </p:cNvPr>
          <p:cNvPicPr>
            <a:picLocks noChangeAspect="1"/>
          </p:cNvPicPr>
          <p:nvPr/>
        </p:nvPicPr>
        <p:blipFill>
          <a:blip r:embed="rId2"/>
          <a:stretch>
            <a:fillRect/>
          </a:stretch>
        </p:blipFill>
        <p:spPr>
          <a:xfrm>
            <a:off x="1848021" y="1308332"/>
            <a:ext cx="5447958" cy="2080980"/>
          </a:xfrm>
          <a:prstGeom prst="rect">
            <a:avLst/>
          </a:prstGeom>
        </p:spPr>
      </p:pic>
    </p:spTree>
    <p:extLst>
      <p:ext uri="{BB962C8B-B14F-4D97-AF65-F5344CB8AC3E}">
        <p14:creationId xmlns:p14="http://schemas.microsoft.com/office/powerpoint/2010/main" val="32032504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82ABB-4158-2C4F-83C2-5774C8A5892B}"/>
              </a:ext>
            </a:extLst>
          </p:cNvPr>
          <p:cNvSpPr>
            <a:spLocks noGrp="1"/>
          </p:cNvSpPr>
          <p:nvPr>
            <p:ph type="title"/>
          </p:nvPr>
        </p:nvSpPr>
        <p:spPr/>
        <p:txBody>
          <a:bodyPr>
            <a:normAutofit/>
          </a:bodyPr>
          <a:lstStyle/>
          <a:p>
            <a:pPr algn="l"/>
            <a:r>
              <a:rPr lang="en-US" altLang="zh-CN" sz="3200" dirty="0"/>
              <a:t>Modeling</a:t>
            </a:r>
            <a:endParaRPr kumimoji="1" lang="zh-CN" altLang="en-US" dirty="0"/>
          </a:p>
        </p:txBody>
      </p:sp>
      <p:sp>
        <p:nvSpPr>
          <p:cNvPr id="3" name="文本框 2">
            <a:extLst>
              <a:ext uri="{FF2B5EF4-FFF2-40B4-BE49-F238E27FC236}">
                <a16:creationId xmlns:a16="http://schemas.microsoft.com/office/drawing/2014/main" id="{7FEDD6E6-7CA0-3546-ABE9-1E8F2A258E5D}"/>
              </a:ext>
            </a:extLst>
          </p:cNvPr>
          <p:cNvSpPr txBox="1"/>
          <p:nvPr/>
        </p:nvSpPr>
        <p:spPr>
          <a:xfrm>
            <a:off x="457200" y="1279088"/>
            <a:ext cx="8229600" cy="3231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dirty="0"/>
              <a:t>A. Linear regression</a:t>
            </a:r>
          </a:p>
          <a:p>
            <a:r>
              <a:rPr lang="en-US" altLang="zh-CN" dirty="0"/>
              <a:t>First, we chose the simplest linear regression to model, and at the same time, we selected the model with the lowest AIC through step function</a:t>
            </a:r>
          </a:p>
          <a:p>
            <a:endParaRPr lang="en-US" altLang="zh-CN" dirty="0"/>
          </a:p>
          <a:p>
            <a:r>
              <a:rPr lang="en-US" altLang="zh-CN" dirty="0" err="1"/>
              <a:t>ins_model_null</a:t>
            </a:r>
            <a:r>
              <a:rPr lang="en-US" altLang="zh-CN" dirty="0"/>
              <a:t> &lt;- </a:t>
            </a:r>
            <a:r>
              <a:rPr lang="en-US" altLang="zh-CN" dirty="0" err="1"/>
              <a:t>lm</a:t>
            </a:r>
            <a:r>
              <a:rPr lang="en-US" altLang="zh-CN" dirty="0"/>
              <a:t>(charges ~ 1, data=insurance)</a:t>
            </a:r>
          </a:p>
          <a:p>
            <a:r>
              <a:rPr lang="en-US" altLang="zh-CN" dirty="0" err="1"/>
              <a:t>ins_model_full</a:t>
            </a:r>
            <a:r>
              <a:rPr lang="en-US" altLang="zh-CN" dirty="0"/>
              <a:t> &lt;- </a:t>
            </a:r>
            <a:r>
              <a:rPr lang="en-US" altLang="zh-CN" dirty="0" err="1"/>
              <a:t>lm</a:t>
            </a:r>
            <a:r>
              <a:rPr lang="en-US" altLang="zh-CN" dirty="0"/>
              <a:t>(charges ~ ., data=insurance)</a:t>
            </a:r>
          </a:p>
          <a:p>
            <a:r>
              <a:rPr lang="en-US" altLang="zh-CN" dirty="0"/>
              <a:t>step(</a:t>
            </a:r>
            <a:r>
              <a:rPr lang="en-US" altLang="zh-CN" dirty="0" err="1"/>
              <a:t>ins_model_null</a:t>
            </a:r>
            <a:r>
              <a:rPr lang="en-US" altLang="zh-CN" dirty="0"/>
              <a:t>,</a:t>
            </a:r>
          </a:p>
          <a:p>
            <a:r>
              <a:rPr lang="en-US" altLang="zh-CN" dirty="0"/>
              <a:t>     scope = list(upper=</a:t>
            </a:r>
            <a:r>
              <a:rPr lang="en-US" altLang="zh-CN" dirty="0" err="1"/>
              <a:t>ins_model_full</a:t>
            </a:r>
            <a:r>
              <a:rPr lang="en-US" altLang="zh-CN" dirty="0"/>
              <a:t>),</a:t>
            </a:r>
          </a:p>
          <a:p>
            <a:r>
              <a:rPr lang="en-US" altLang="zh-CN" dirty="0"/>
              <a:t>     direction="both",</a:t>
            </a:r>
          </a:p>
          <a:p>
            <a:r>
              <a:rPr lang="en-US" altLang="zh-CN" dirty="0"/>
              <a:t>     data= insurance)   </a:t>
            </a:r>
          </a:p>
          <a:p>
            <a:r>
              <a:rPr lang="en-US" altLang="zh-CN" dirty="0" err="1"/>
              <a:t>ins_model_final</a:t>
            </a:r>
            <a:r>
              <a:rPr lang="en-US" altLang="zh-CN" dirty="0"/>
              <a:t> &lt;- </a:t>
            </a:r>
            <a:r>
              <a:rPr lang="en-US" altLang="zh-CN" dirty="0" err="1"/>
              <a:t>lm</a:t>
            </a:r>
            <a:r>
              <a:rPr lang="en-US" altLang="zh-CN" dirty="0"/>
              <a:t>(formula = charges ~ smoker + age + </a:t>
            </a:r>
            <a:r>
              <a:rPr lang="en-US" altLang="zh-CN" dirty="0" err="1"/>
              <a:t>bmi</a:t>
            </a:r>
            <a:r>
              <a:rPr lang="en-US" altLang="zh-CN" dirty="0"/>
              <a:t> + children + </a:t>
            </a:r>
            <a:r>
              <a:rPr lang="en-US" altLang="zh-CN" dirty="0" err="1"/>
              <a:t>Agegroup</a:t>
            </a:r>
            <a:r>
              <a:rPr lang="en-US" altLang="zh-CN" dirty="0"/>
              <a:t> + </a:t>
            </a:r>
          </a:p>
          <a:p>
            <a:r>
              <a:rPr lang="en-US" altLang="zh-CN" dirty="0"/>
              <a:t>     region, data = insurance)</a:t>
            </a:r>
          </a:p>
          <a:p>
            <a:br>
              <a:rPr lang="en-US" altLang="zh-CN" dirty="0"/>
            </a:br>
            <a:endParaRPr lang="en-US" altLang="zh-CN" dirty="0"/>
          </a:p>
          <a:p>
            <a:r>
              <a:rPr lang="en-US" altLang="zh-CN" dirty="0"/>
              <a:t>summary(</a:t>
            </a:r>
            <a:r>
              <a:rPr lang="en-US" altLang="zh-CN" dirty="0" err="1"/>
              <a:t>ins_model_final</a:t>
            </a:r>
            <a:r>
              <a:rPr lang="en-US" altLang="zh-CN" dirty="0"/>
              <a:t>)</a:t>
            </a:r>
          </a:p>
        </p:txBody>
      </p:sp>
    </p:spTree>
    <p:extLst>
      <p:ext uri="{BB962C8B-B14F-4D97-AF65-F5344CB8AC3E}">
        <p14:creationId xmlns:p14="http://schemas.microsoft.com/office/powerpoint/2010/main" val="429020905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82ABB-4158-2C4F-83C2-5774C8A5892B}"/>
              </a:ext>
            </a:extLst>
          </p:cNvPr>
          <p:cNvSpPr>
            <a:spLocks noGrp="1"/>
          </p:cNvSpPr>
          <p:nvPr>
            <p:ph type="title"/>
          </p:nvPr>
        </p:nvSpPr>
        <p:spPr/>
        <p:txBody>
          <a:bodyPr>
            <a:normAutofit/>
          </a:bodyPr>
          <a:lstStyle/>
          <a:p>
            <a:pPr algn="l"/>
            <a:r>
              <a:rPr lang="en-US" altLang="zh-CN" sz="3200" dirty="0"/>
              <a:t>Modeling</a:t>
            </a:r>
            <a:endParaRPr kumimoji="1" lang="zh-CN" altLang="en-US" dirty="0"/>
          </a:p>
        </p:txBody>
      </p:sp>
      <p:sp>
        <p:nvSpPr>
          <p:cNvPr id="3" name="文本框 2">
            <a:extLst>
              <a:ext uri="{FF2B5EF4-FFF2-40B4-BE49-F238E27FC236}">
                <a16:creationId xmlns:a16="http://schemas.microsoft.com/office/drawing/2014/main" id="{7FEDD6E6-7CA0-3546-ABE9-1E8F2A258E5D}"/>
              </a:ext>
            </a:extLst>
          </p:cNvPr>
          <p:cNvSpPr txBox="1"/>
          <p:nvPr/>
        </p:nvSpPr>
        <p:spPr>
          <a:xfrm>
            <a:off x="457200" y="1083846"/>
            <a:ext cx="4508205"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sz="1200" dirty="0"/>
              <a:t>Call:</a:t>
            </a:r>
          </a:p>
          <a:p>
            <a:r>
              <a:rPr lang="en-US" altLang="zh-CN" sz="1200" dirty="0" err="1"/>
              <a:t>lm</a:t>
            </a:r>
            <a:r>
              <a:rPr lang="en-US" altLang="zh-CN" sz="1200" dirty="0"/>
              <a:t>(formula = charges ~ smoker + age + </a:t>
            </a:r>
            <a:r>
              <a:rPr lang="en-US" altLang="zh-CN" sz="1200" dirty="0" err="1"/>
              <a:t>bmi</a:t>
            </a:r>
            <a:r>
              <a:rPr lang="en-US" altLang="zh-CN" sz="1200" dirty="0"/>
              <a:t> + children + </a:t>
            </a:r>
            <a:r>
              <a:rPr lang="en-US" altLang="zh-CN" sz="1200" dirty="0" err="1"/>
              <a:t>Agegroup</a:t>
            </a:r>
            <a:r>
              <a:rPr lang="en-US" altLang="zh-CN" sz="1200" dirty="0"/>
              <a:t> + </a:t>
            </a:r>
          </a:p>
          <a:p>
            <a:r>
              <a:rPr lang="en-US" altLang="zh-CN" sz="1200" dirty="0"/>
              <a:t>    region, data = insurance)</a:t>
            </a:r>
          </a:p>
          <a:p>
            <a:r>
              <a:rPr lang="en-US" altLang="zh-CN" sz="1200" dirty="0"/>
              <a:t>Residuals:</a:t>
            </a:r>
          </a:p>
          <a:p>
            <a:r>
              <a:rPr lang="en-US" altLang="zh-CN" sz="1200" dirty="0"/>
              <a:t>     Min       1Q   Median       3Q      Max </a:t>
            </a:r>
          </a:p>
          <a:p>
            <a:r>
              <a:rPr lang="en-US" altLang="zh-CN" sz="1200" dirty="0"/>
              <a:t>-11261.5  -2906.4   -947.4   1388.5  31003.4 </a:t>
            </a:r>
          </a:p>
          <a:p>
            <a:r>
              <a:rPr lang="en-US" altLang="zh-CN" sz="1200" dirty="0"/>
              <a:t>Coefficients:</a:t>
            </a:r>
          </a:p>
          <a:p>
            <a:r>
              <a:rPr lang="en-US" altLang="zh-CN" sz="1200" dirty="0"/>
              <a:t>                  Estimate Std. Error t value </a:t>
            </a:r>
            <a:r>
              <a:rPr lang="en-US" altLang="zh-CN" sz="1200" dirty="0" err="1"/>
              <a:t>Pr</a:t>
            </a:r>
            <a:r>
              <a:rPr lang="en-US" altLang="zh-CN" sz="1200" dirty="0"/>
              <a:t>(&gt;|t|)    </a:t>
            </a:r>
          </a:p>
          <a:p>
            <a:r>
              <a:rPr lang="en-US" altLang="zh-CN" sz="1200" dirty="0"/>
              <a:t>(Intercept)      -10961.73    1237.88  -8.855  &lt; 2e-16 ***</a:t>
            </a:r>
          </a:p>
          <a:p>
            <a:r>
              <a:rPr lang="en-US" altLang="zh-CN" sz="1200" dirty="0" err="1"/>
              <a:t>smokeryes</a:t>
            </a:r>
            <a:r>
              <a:rPr lang="en-US" altLang="zh-CN" sz="1200" dirty="0"/>
              <a:t>         23892.11     410.25  58.237  &lt; 2e-16 ***</a:t>
            </a:r>
          </a:p>
          <a:p>
            <a:r>
              <a:rPr lang="en-US" altLang="zh-CN" sz="1200" dirty="0"/>
              <a:t>age                 225.15      35.19   6.398 2.18e-10 ***</a:t>
            </a:r>
          </a:p>
          <a:p>
            <a:r>
              <a:rPr lang="en-US" altLang="zh-CN" sz="1200" dirty="0" err="1"/>
              <a:t>bmi</a:t>
            </a:r>
            <a:r>
              <a:rPr lang="en-US" altLang="zh-CN" sz="1200" dirty="0"/>
              <a:t>                 334.74      28.45  11.767  &lt; 2e-16 ***</a:t>
            </a:r>
          </a:p>
          <a:p>
            <a:r>
              <a:rPr lang="en-US" altLang="zh-CN" sz="1200" dirty="0"/>
              <a:t>children            588.53     140.38   4.193 2.94e-05 ***</a:t>
            </a:r>
          </a:p>
          <a:p>
            <a:r>
              <a:rPr lang="en-US" altLang="zh-CN" sz="1200" dirty="0" err="1"/>
              <a:t>AgegroupMid</a:t>
            </a:r>
            <a:r>
              <a:rPr lang="en-US" altLang="zh-CN" sz="1200" dirty="0"/>
              <a:t> Aged   -620.89     730.38  -0.850   0.3954    </a:t>
            </a:r>
          </a:p>
          <a:p>
            <a:r>
              <a:rPr lang="en-US" altLang="zh-CN" sz="1200" dirty="0" err="1"/>
              <a:t>AgegroupOld</a:t>
            </a:r>
            <a:r>
              <a:rPr lang="en-US" altLang="zh-CN" sz="1200" dirty="0"/>
              <a:t>        1360.26    1189.42   1.144   0.2530    </a:t>
            </a:r>
          </a:p>
          <a:p>
            <a:r>
              <a:rPr lang="en-US" altLang="zh-CN" sz="1200" dirty="0" err="1"/>
              <a:t>regionnorthwest</a:t>
            </a:r>
            <a:r>
              <a:rPr lang="en-US" altLang="zh-CN" sz="1200" dirty="0"/>
              <a:t>    -367.52     473.96  -0.775   0.4382    </a:t>
            </a:r>
          </a:p>
          <a:p>
            <a:r>
              <a:rPr lang="en-US" altLang="zh-CN" sz="1200" dirty="0" err="1"/>
              <a:t>regionsoutheast</a:t>
            </a:r>
            <a:r>
              <a:rPr lang="en-US" altLang="zh-CN" sz="1200" dirty="0"/>
              <a:t>   -1014.34     476.38  -2.129   0.0334 *  </a:t>
            </a:r>
          </a:p>
          <a:p>
            <a:r>
              <a:rPr lang="en-US" altLang="zh-CN" sz="1200" dirty="0" err="1"/>
              <a:t>regionsouthwest</a:t>
            </a:r>
            <a:r>
              <a:rPr lang="en-US" altLang="zh-CN" sz="1200" dirty="0"/>
              <a:t>    -968.67     475.61  -2.037   0.0419 *  </a:t>
            </a:r>
          </a:p>
          <a:p>
            <a:r>
              <a:rPr lang="en-US" altLang="zh-CN" sz="1200" dirty="0"/>
              <a:t>---</a:t>
            </a:r>
          </a:p>
        </p:txBody>
      </p:sp>
      <p:sp>
        <p:nvSpPr>
          <p:cNvPr id="4" name="文本框 3">
            <a:extLst>
              <a:ext uri="{FF2B5EF4-FFF2-40B4-BE49-F238E27FC236}">
                <a16:creationId xmlns:a16="http://schemas.microsoft.com/office/drawing/2014/main" id="{4DD60A13-A4B0-1B41-8038-BED8AEB68AE0}"/>
              </a:ext>
            </a:extLst>
          </p:cNvPr>
          <p:cNvSpPr txBox="1"/>
          <p:nvPr/>
        </p:nvSpPr>
        <p:spPr>
          <a:xfrm>
            <a:off x="5358809" y="972635"/>
            <a:ext cx="3019647" cy="34470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endParaRPr lang="en-US" altLang="zh-CN" dirty="0"/>
          </a:p>
          <a:p>
            <a:r>
              <a:rPr lang="en-US" altLang="zh-CN" dirty="0" err="1"/>
              <a:t>Signif</a:t>
            </a:r>
            <a:r>
              <a:rPr lang="en-US" altLang="zh-CN" dirty="0"/>
              <a:t>. codes:  0 ‘***’ 0.001 ‘**’ 0.01 ‘*’ 0.05 ‘.’ 0.1 ‘ ’ 1</a:t>
            </a:r>
          </a:p>
          <a:p>
            <a:br>
              <a:rPr lang="en-US" altLang="zh-CN" dirty="0"/>
            </a:br>
            <a:endParaRPr lang="en-US" altLang="zh-CN" dirty="0"/>
          </a:p>
          <a:p>
            <a:r>
              <a:rPr lang="en-US" altLang="zh-CN" dirty="0"/>
              <a:t>Residual standard error: 6032 on 1328 degrees of freedom</a:t>
            </a:r>
          </a:p>
          <a:p>
            <a:r>
              <a:rPr lang="en-US" altLang="zh-CN" dirty="0"/>
              <a:t>Multiple R-squared:  0.7535, Adjusted R-squared:  0.7519 </a:t>
            </a:r>
          </a:p>
          <a:p>
            <a:r>
              <a:rPr lang="en-US" altLang="zh-CN" dirty="0"/>
              <a:t>F-statistic: 451.2 on 9 and 1328 DF,  p-value: &lt; 2.2e-16</a:t>
            </a:r>
          </a:p>
          <a:p>
            <a:endParaRPr lang="en-US" altLang="zh-CN" dirty="0"/>
          </a:p>
          <a:p>
            <a:r>
              <a:rPr lang="en-US" altLang="zh-CN" dirty="0"/>
              <a:t>R-squared is 0.7535, and our model more accurately represents the data of the data set</a:t>
            </a:r>
          </a:p>
          <a:p>
            <a:pPr marL="0" marR="0" indent="0" algn="l" defTabSz="9144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6664133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82ABB-4158-2C4F-83C2-5774C8A5892B}"/>
              </a:ext>
            </a:extLst>
          </p:cNvPr>
          <p:cNvSpPr>
            <a:spLocks noGrp="1"/>
          </p:cNvSpPr>
          <p:nvPr>
            <p:ph type="title"/>
          </p:nvPr>
        </p:nvSpPr>
        <p:spPr/>
        <p:txBody>
          <a:bodyPr>
            <a:normAutofit/>
          </a:bodyPr>
          <a:lstStyle/>
          <a:p>
            <a:pPr algn="l"/>
            <a:r>
              <a:rPr lang="en-US" altLang="zh-CN" sz="3200" dirty="0"/>
              <a:t>Modeling</a:t>
            </a:r>
            <a:endParaRPr kumimoji="1" lang="zh-CN" altLang="en-US" dirty="0"/>
          </a:p>
        </p:txBody>
      </p:sp>
      <p:sp>
        <p:nvSpPr>
          <p:cNvPr id="3" name="文本框 2">
            <a:extLst>
              <a:ext uri="{FF2B5EF4-FFF2-40B4-BE49-F238E27FC236}">
                <a16:creationId xmlns:a16="http://schemas.microsoft.com/office/drawing/2014/main" id="{7FEDD6E6-7CA0-3546-ABE9-1E8F2A258E5D}"/>
              </a:ext>
            </a:extLst>
          </p:cNvPr>
          <p:cNvSpPr txBox="1"/>
          <p:nvPr/>
        </p:nvSpPr>
        <p:spPr>
          <a:xfrm>
            <a:off x="457200" y="1279088"/>
            <a:ext cx="8229600" cy="3231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dirty="0"/>
              <a:t>Next, we test the model. </a:t>
            </a:r>
          </a:p>
          <a:p>
            <a:r>
              <a:rPr lang="en-US" altLang="zh-CN" dirty="0"/>
              <a:t>At the beginning we study the multicollinearity of the model</a:t>
            </a:r>
          </a:p>
          <a:p>
            <a:br>
              <a:rPr lang="en-US" altLang="zh-CN" dirty="0"/>
            </a:br>
            <a:endParaRPr lang="en-US" altLang="zh-CN" dirty="0"/>
          </a:p>
          <a:p>
            <a:r>
              <a:rPr lang="en-US" altLang="zh-CN" dirty="0" err="1"/>
              <a:t>vif</a:t>
            </a:r>
            <a:r>
              <a:rPr lang="en-US" altLang="zh-CN" dirty="0"/>
              <a:t>(</a:t>
            </a:r>
            <a:r>
              <a:rPr lang="en-US" altLang="zh-CN" dirty="0" err="1"/>
              <a:t>ins_model_final</a:t>
            </a:r>
            <a:r>
              <a:rPr lang="en-US" altLang="zh-CN" dirty="0"/>
              <a:t>)</a:t>
            </a:r>
          </a:p>
          <a:p>
            <a:r>
              <a:rPr lang="en-US" altLang="zh-CN" dirty="0"/>
              <a:t>             GVIF Df GVIF^(1/(2*Df))</a:t>
            </a:r>
          </a:p>
          <a:p>
            <a:r>
              <a:rPr lang="en-US" altLang="zh-CN" dirty="0"/>
              <a:t>smoker   1.007811  1        1.003898</a:t>
            </a:r>
          </a:p>
          <a:p>
            <a:r>
              <a:rPr lang="en-US" altLang="zh-CN" dirty="0"/>
              <a:t>age      8.982015  1        2.997001</a:t>
            </a:r>
          </a:p>
          <a:p>
            <a:r>
              <a:rPr lang="en-US" altLang="zh-CN" dirty="0" err="1"/>
              <a:t>bmi</a:t>
            </a:r>
            <a:r>
              <a:rPr lang="en-US" altLang="zh-CN" dirty="0"/>
              <a:t>      1.105671  1        1.051509</a:t>
            </a:r>
          </a:p>
          <a:p>
            <a:r>
              <a:rPr lang="en-US" altLang="zh-CN" dirty="0"/>
              <a:t>children 1.052171  1        1.025754</a:t>
            </a:r>
          </a:p>
          <a:p>
            <a:r>
              <a:rPr lang="en-US" altLang="zh-CN" dirty="0" err="1"/>
              <a:t>Agegroup</a:t>
            </a:r>
            <a:r>
              <a:rPr lang="en-US" altLang="zh-CN" dirty="0"/>
              <a:t> 9.401147  2        1.751037</a:t>
            </a:r>
          </a:p>
          <a:p>
            <a:r>
              <a:rPr lang="en-US" altLang="zh-CN" dirty="0"/>
              <a:t>region   1.099521  3        1.015938</a:t>
            </a:r>
          </a:p>
          <a:p>
            <a:br>
              <a:rPr lang="en-US" altLang="zh-CN" dirty="0"/>
            </a:br>
            <a:endParaRPr lang="en-US" altLang="zh-CN" dirty="0"/>
          </a:p>
          <a:p>
            <a:r>
              <a:rPr lang="en-US" altLang="zh-CN" dirty="0"/>
              <a:t>They both &lt;10, this indicate that the model has no multicollinearity problem</a:t>
            </a:r>
          </a:p>
        </p:txBody>
      </p:sp>
    </p:spTree>
    <p:extLst>
      <p:ext uri="{BB962C8B-B14F-4D97-AF65-F5344CB8AC3E}">
        <p14:creationId xmlns:p14="http://schemas.microsoft.com/office/powerpoint/2010/main" val="21644494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Modeling</a:t>
            </a:r>
            <a:endParaRPr kumimoji="1" lang="zh-CN" altLang="en-US" dirty="0"/>
          </a:p>
        </p:txBody>
      </p:sp>
      <p:sp>
        <p:nvSpPr>
          <p:cNvPr id="6" name="文本框 5">
            <a:extLst>
              <a:ext uri="{FF2B5EF4-FFF2-40B4-BE49-F238E27FC236}">
                <a16:creationId xmlns:a16="http://schemas.microsoft.com/office/drawing/2014/main" id="{809A29FA-E50A-AA45-9313-C501F270ED25}"/>
              </a:ext>
            </a:extLst>
          </p:cNvPr>
          <p:cNvSpPr txBox="1"/>
          <p:nvPr/>
        </p:nvSpPr>
        <p:spPr>
          <a:xfrm>
            <a:off x="5932443" y="913623"/>
            <a:ext cx="2903213" cy="34470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dirty="0"/>
              <a:t>plot(predict ~ charges,</a:t>
            </a:r>
          </a:p>
          <a:p>
            <a:r>
              <a:rPr lang="en-US" altLang="zh-CN" dirty="0"/>
              <a:t>     data= insurance,</a:t>
            </a:r>
          </a:p>
          <a:p>
            <a:r>
              <a:rPr lang="en-US" altLang="zh-CN" dirty="0"/>
              <a:t>     </a:t>
            </a:r>
            <a:r>
              <a:rPr lang="en-US" altLang="zh-CN" dirty="0" err="1"/>
              <a:t>pch</a:t>
            </a:r>
            <a:r>
              <a:rPr lang="en-US" altLang="zh-CN" dirty="0"/>
              <a:t> = 16,</a:t>
            </a:r>
          </a:p>
          <a:p>
            <a:r>
              <a:rPr lang="en-US" altLang="zh-CN" dirty="0"/>
              <a:t>     </a:t>
            </a:r>
            <a:r>
              <a:rPr lang="en-US" altLang="zh-CN" dirty="0" err="1"/>
              <a:t>xlab</a:t>
            </a:r>
            <a:r>
              <a:rPr lang="en-US" altLang="zh-CN" dirty="0"/>
              <a:t>="Actual response value",</a:t>
            </a:r>
          </a:p>
          <a:p>
            <a:r>
              <a:rPr lang="en-US" altLang="zh-CN" dirty="0"/>
              <a:t>     </a:t>
            </a:r>
            <a:r>
              <a:rPr lang="en-US" altLang="zh-CN" dirty="0" err="1"/>
              <a:t>ylab</a:t>
            </a:r>
            <a:r>
              <a:rPr lang="en-US" altLang="zh-CN" dirty="0"/>
              <a:t>="Predicted response value")</a:t>
            </a:r>
          </a:p>
          <a:p>
            <a:r>
              <a:rPr lang="en-US" altLang="zh-CN" dirty="0" err="1"/>
              <a:t>abline</a:t>
            </a:r>
            <a:r>
              <a:rPr lang="en-US" altLang="zh-CN" dirty="0"/>
              <a:t>(0,1, col="blue", </a:t>
            </a:r>
            <a:r>
              <a:rPr lang="en-US" altLang="zh-CN" dirty="0" err="1"/>
              <a:t>lwd</a:t>
            </a:r>
            <a:r>
              <a:rPr lang="en-US" altLang="zh-CN" dirty="0"/>
              <a:t>=2)</a:t>
            </a:r>
          </a:p>
          <a:p>
            <a:r>
              <a:rPr lang="en-US" altLang="zh-CN" dirty="0"/>
              <a:t>hist(residuals(</a:t>
            </a:r>
            <a:r>
              <a:rPr lang="en-US" altLang="zh-CN" dirty="0" err="1"/>
              <a:t>ins_model_final</a:t>
            </a:r>
            <a:r>
              <a:rPr lang="en-US" altLang="zh-CN" dirty="0"/>
              <a:t>),</a:t>
            </a:r>
          </a:p>
          <a:p>
            <a:r>
              <a:rPr lang="en-US" altLang="zh-CN" dirty="0"/>
              <a:t>     col=“</a:t>
            </a:r>
            <a:r>
              <a:rPr lang="en-US" altLang="zh-CN" dirty="0" err="1"/>
              <a:t>darkgray</a:t>
            </a:r>
            <a:r>
              <a:rPr lang="en-US" altLang="zh-CN" dirty="0"/>
              <a:t>")</a:t>
            </a:r>
          </a:p>
          <a:p>
            <a:endParaRPr lang="en-US" altLang="zh-CN" dirty="0"/>
          </a:p>
          <a:p>
            <a:endParaRPr lang="en-US" altLang="zh-CN" dirty="0"/>
          </a:p>
          <a:p>
            <a:r>
              <a:rPr lang="en-US" altLang="zh-CN" dirty="0"/>
              <a:t>From the graph, our model fits most of the data accurately, which is an accurate model for this data set. At the same time, we can also get further verification from the histogram</a:t>
            </a:r>
          </a:p>
        </p:txBody>
      </p:sp>
      <p:pic>
        <p:nvPicPr>
          <p:cNvPr id="3" name="图片 2">
            <a:extLst>
              <a:ext uri="{FF2B5EF4-FFF2-40B4-BE49-F238E27FC236}">
                <a16:creationId xmlns:a16="http://schemas.microsoft.com/office/drawing/2014/main" id="{C225F8A8-8BA0-D345-B025-401F5D1C99B5}"/>
              </a:ext>
            </a:extLst>
          </p:cNvPr>
          <p:cNvPicPr>
            <a:picLocks noChangeAspect="1"/>
          </p:cNvPicPr>
          <p:nvPr/>
        </p:nvPicPr>
        <p:blipFill>
          <a:blip r:embed="rId2"/>
          <a:stretch>
            <a:fillRect/>
          </a:stretch>
        </p:blipFill>
        <p:spPr>
          <a:xfrm>
            <a:off x="457200" y="899180"/>
            <a:ext cx="5475243" cy="3475984"/>
          </a:xfrm>
          <a:prstGeom prst="rect">
            <a:avLst/>
          </a:prstGeom>
        </p:spPr>
      </p:pic>
    </p:spTree>
    <p:extLst>
      <p:ext uri="{BB962C8B-B14F-4D97-AF65-F5344CB8AC3E}">
        <p14:creationId xmlns:p14="http://schemas.microsoft.com/office/powerpoint/2010/main" val="119291775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Modeling</a:t>
            </a:r>
            <a:endParaRPr kumimoji="1" lang="zh-CN" altLang="en-US" dirty="0"/>
          </a:p>
        </p:txBody>
      </p:sp>
      <p:sp>
        <p:nvSpPr>
          <p:cNvPr id="6" name="文本框 5">
            <a:extLst>
              <a:ext uri="{FF2B5EF4-FFF2-40B4-BE49-F238E27FC236}">
                <a16:creationId xmlns:a16="http://schemas.microsoft.com/office/drawing/2014/main" id="{809A29FA-E50A-AA45-9313-C501F270ED25}"/>
              </a:ext>
            </a:extLst>
          </p:cNvPr>
          <p:cNvSpPr txBox="1"/>
          <p:nvPr/>
        </p:nvSpPr>
        <p:spPr>
          <a:xfrm>
            <a:off x="5783587" y="1463754"/>
            <a:ext cx="2329055" cy="1723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sz="1600" dirty="0"/>
              <a:t>This graph can better see the distribution of numerical residuals predicted based on the model we designed, most of which are based on the left side of 0</a:t>
            </a:r>
          </a:p>
        </p:txBody>
      </p:sp>
      <p:pic>
        <p:nvPicPr>
          <p:cNvPr id="4" name="图片 3">
            <a:extLst>
              <a:ext uri="{FF2B5EF4-FFF2-40B4-BE49-F238E27FC236}">
                <a16:creationId xmlns:a16="http://schemas.microsoft.com/office/drawing/2014/main" id="{CA420B08-94C0-C043-A992-FA2068F17835}"/>
              </a:ext>
            </a:extLst>
          </p:cNvPr>
          <p:cNvPicPr>
            <a:picLocks noChangeAspect="1"/>
          </p:cNvPicPr>
          <p:nvPr/>
        </p:nvPicPr>
        <p:blipFill>
          <a:blip r:embed="rId2"/>
          <a:stretch>
            <a:fillRect/>
          </a:stretch>
        </p:blipFill>
        <p:spPr>
          <a:xfrm>
            <a:off x="457200" y="946431"/>
            <a:ext cx="5326387" cy="3381482"/>
          </a:xfrm>
          <a:prstGeom prst="rect">
            <a:avLst/>
          </a:prstGeom>
        </p:spPr>
      </p:pic>
    </p:spTree>
    <p:extLst>
      <p:ext uri="{BB962C8B-B14F-4D97-AF65-F5344CB8AC3E}">
        <p14:creationId xmlns:p14="http://schemas.microsoft.com/office/powerpoint/2010/main" val="420517735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82ABB-4158-2C4F-83C2-5774C8A5892B}"/>
              </a:ext>
            </a:extLst>
          </p:cNvPr>
          <p:cNvSpPr>
            <a:spLocks noGrp="1"/>
          </p:cNvSpPr>
          <p:nvPr>
            <p:ph type="title"/>
          </p:nvPr>
        </p:nvSpPr>
        <p:spPr/>
        <p:txBody>
          <a:bodyPr>
            <a:normAutofit/>
          </a:bodyPr>
          <a:lstStyle/>
          <a:p>
            <a:pPr algn="l"/>
            <a:r>
              <a:rPr lang="en-US" altLang="zh-CN" sz="3200" dirty="0"/>
              <a:t>Modeling</a:t>
            </a:r>
            <a:endParaRPr kumimoji="1" lang="zh-CN" altLang="en-US" dirty="0"/>
          </a:p>
        </p:txBody>
      </p:sp>
      <p:sp>
        <p:nvSpPr>
          <p:cNvPr id="3" name="文本框 2">
            <a:extLst>
              <a:ext uri="{FF2B5EF4-FFF2-40B4-BE49-F238E27FC236}">
                <a16:creationId xmlns:a16="http://schemas.microsoft.com/office/drawing/2014/main" id="{7FEDD6E6-7CA0-3546-ABE9-1E8F2A258E5D}"/>
              </a:ext>
            </a:extLst>
          </p:cNvPr>
          <p:cNvSpPr txBox="1"/>
          <p:nvPr/>
        </p:nvSpPr>
        <p:spPr>
          <a:xfrm>
            <a:off x="457200" y="1279088"/>
            <a:ext cx="8229600" cy="2800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dirty="0"/>
              <a:t>B. Multi-model to predict charges</a:t>
            </a:r>
          </a:p>
          <a:p>
            <a:r>
              <a:rPr lang="en-US" altLang="zh-CN" dirty="0"/>
              <a:t>We first divided the data set into training group and test group</a:t>
            </a:r>
          </a:p>
          <a:p>
            <a:endParaRPr lang="en-US" altLang="zh-CN" dirty="0"/>
          </a:p>
          <a:p>
            <a:r>
              <a:rPr lang="en-US" altLang="zh-CN" dirty="0" err="1"/>
              <a:t>trainds</a:t>
            </a:r>
            <a:r>
              <a:rPr lang="en-US" altLang="zh-CN" dirty="0"/>
              <a:t> &lt;- </a:t>
            </a:r>
            <a:r>
              <a:rPr lang="en-US" altLang="zh-CN" dirty="0" err="1"/>
              <a:t>createDataPartition</a:t>
            </a:r>
            <a:r>
              <a:rPr lang="en-US" altLang="zh-CN" dirty="0"/>
              <a:t>(</a:t>
            </a:r>
            <a:r>
              <a:rPr lang="en-US" altLang="zh-CN" dirty="0" err="1"/>
              <a:t>insurance$Agegroup,p</a:t>
            </a:r>
            <a:r>
              <a:rPr lang="en-US" altLang="zh-CN" dirty="0"/>
              <a:t>=0.7,list=F)</a:t>
            </a:r>
          </a:p>
          <a:p>
            <a:r>
              <a:rPr lang="en-US" altLang="zh-CN" dirty="0"/>
              <a:t>validate &lt;- insurance[-</a:t>
            </a:r>
            <a:r>
              <a:rPr lang="en-US" altLang="zh-CN" dirty="0" err="1"/>
              <a:t>trainds</a:t>
            </a:r>
            <a:r>
              <a:rPr lang="en-US" altLang="zh-CN" dirty="0"/>
              <a:t>,] </a:t>
            </a:r>
          </a:p>
          <a:p>
            <a:r>
              <a:rPr lang="en-US" altLang="zh-CN" dirty="0" err="1"/>
              <a:t>trainds</a:t>
            </a:r>
            <a:r>
              <a:rPr lang="en-US" altLang="zh-CN" dirty="0"/>
              <a:t> &lt;- insurance[</a:t>
            </a:r>
            <a:r>
              <a:rPr lang="en-US" altLang="zh-CN" dirty="0" err="1"/>
              <a:t>trainds</a:t>
            </a:r>
            <a:r>
              <a:rPr lang="en-US" altLang="zh-CN" dirty="0"/>
              <a:t>,] </a:t>
            </a:r>
          </a:p>
          <a:p>
            <a:br>
              <a:rPr lang="en-US" altLang="zh-CN" dirty="0"/>
            </a:br>
            <a:endParaRPr lang="en-US" altLang="zh-CN" dirty="0"/>
          </a:p>
          <a:p>
            <a:r>
              <a:rPr lang="en-US" altLang="zh-CN" dirty="0"/>
              <a:t>#Set metric and control</a:t>
            </a:r>
          </a:p>
          <a:p>
            <a:r>
              <a:rPr lang="en-US" altLang="zh-CN" dirty="0"/>
              <a:t>control&lt;-</a:t>
            </a:r>
            <a:r>
              <a:rPr lang="en-US" altLang="zh-CN" dirty="0" err="1"/>
              <a:t>trainControl</a:t>
            </a:r>
            <a:r>
              <a:rPr lang="en-US" altLang="zh-CN" dirty="0"/>
              <a:t>(method="</a:t>
            </a:r>
            <a:r>
              <a:rPr lang="en-US" altLang="zh-CN" dirty="0" err="1"/>
              <a:t>cv",number</a:t>
            </a:r>
            <a:r>
              <a:rPr lang="en-US" altLang="zh-CN" dirty="0"/>
              <a:t>=10)</a:t>
            </a:r>
          </a:p>
          <a:p>
            <a:r>
              <a:rPr lang="en-US" altLang="zh-CN" dirty="0"/>
              <a:t>metric&lt;-"RMSE" </a:t>
            </a:r>
          </a:p>
          <a:p>
            <a:endParaRPr lang="en-US" altLang="zh-CN" dirty="0"/>
          </a:p>
          <a:p>
            <a:endParaRPr lang="en-US" altLang="zh-CN" dirty="0"/>
          </a:p>
        </p:txBody>
      </p:sp>
    </p:spTree>
    <p:extLst>
      <p:ext uri="{BB962C8B-B14F-4D97-AF65-F5344CB8AC3E}">
        <p14:creationId xmlns:p14="http://schemas.microsoft.com/office/powerpoint/2010/main" val="276238703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1D82C-F8D8-7646-9272-41EE38AAE056}"/>
              </a:ext>
            </a:extLst>
          </p:cNvPr>
          <p:cNvSpPr>
            <a:spLocks noGrp="1"/>
          </p:cNvSpPr>
          <p:nvPr>
            <p:ph type="title"/>
          </p:nvPr>
        </p:nvSpPr>
        <p:spPr/>
        <p:txBody>
          <a:bodyPr>
            <a:normAutofit/>
          </a:bodyPr>
          <a:lstStyle/>
          <a:p>
            <a:pPr algn="l"/>
            <a:r>
              <a:rPr lang="en-US" altLang="zh-CN" dirty="0"/>
              <a:t>Analysis:</a:t>
            </a:r>
            <a:r>
              <a:rPr lang="zh-CN" altLang="en-US" dirty="0"/>
              <a:t> </a:t>
            </a:r>
            <a:r>
              <a:rPr lang="en-US" altLang="zh-CN" dirty="0"/>
              <a:t>About the data set</a:t>
            </a:r>
            <a:endParaRPr kumimoji="1" lang="zh-CN" altLang="en-US" dirty="0"/>
          </a:p>
        </p:txBody>
      </p:sp>
      <p:sp>
        <p:nvSpPr>
          <p:cNvPr id="3" name="文本框 2">
            <a:extLst>
              <a:ext uri="{FF2B5EF4-FFF2-40B4-BE49-F238E27FC236}">
                <a16:creationId xmlns:a16="http://schemas.microsoft.com/office/drawing/2014/main" id="{2E8E5166-6173-5D4D-BFC6-8579207CDFCB}"/>
              </a:ext>
            </a:extLst>
          </p:cNvPr>
          <p:cNvSpPr txBox="1"/>
          <p:nvPr/>
        </p:nvSpPr>
        <p:spPr>
          <a:xfrm>
            <a:off x="457199" y="1053736"/>
            <a:ext cx="4114801" cy="2800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dirty="0"/>
              <a:t>Where did the data come from?</a:t>
            </a:r>
          </a:p>
          <a:p>
            <a:endParaRPr lang="en-US" altLang="zh-CN" dirty="0"/>
          </a:p>
          <a:p>
            <a:r>
              <a:rPr lang="en-US" altLang="zh-CN" dirty="0"/>
              <a:t>We downloaded customer information data about a health insurance company from Kaggle. This data set contains medical costs of people characterized by certain attributes. There are total of 7 attributes and 9359 records. These customer attributes include: age, gender, body mass index, number of children, Smoking habits, and region. We will analyze these customer information to make the best business decisions for the medical insurance company.</a:t>
            </a:r>
          </a:p>
          <a:p>
            <a:pPr marL="0" marR="0" indent="0" algn="l" defTabSz="9144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000000"/>
              </a:solidFill>
              <a:effectLst/>
              <a:uFillTx/>
              <a:latin typeface="+mn-lt"/>
              <a:ea typeface="+mn-ea"/>
              <a:cs typeface="+mn-cs"/>
              <a:sym typeface="Arial"/>
            </a:endParaRPr>
          </a:p>
        </p:txBody>
      </p:sp>
      <p:pic>
        <p:nvPicPr>
          <p:cNvPr id="5" name="图片 4" descr="图片包含 游戏机&#10;&#10;描述已自动生成">
            <a:extLst>
              <a:ext uri="{FF2B5EF4-FFF2-40B4-BE49-F238E27FC236}">
                <a16:creationId xmlns:a16="http://schemas.microsoft.com/office/drawing/2014/main" id="{765B82B6-CF07-DC43-A351-1F83B08CE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13357"/>
            <a:ext cx="4118729" cy="2316785"/>
          </a:xfrm>
          <a:prstGeom prst="rect">
            <a:avLst/>
          </a:prstGeom>
        </p:spPr>
      </p:pic>
    </p:spTree>
    <p:extLst>
      <p:ext uri="{BB962C8B-B14F-4D97-AF65-F5344CB8AC3E}">
        <p14:creationId xmlns:p14="http://schemas.microsoft.com/office/powerpoint/2010/main" val="22889140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82ABB-4158-2C4F-83C2-5774C8A5892B}"/>
              </a:ext>
            </a:extLst>
          </p:cNvPr>
          <p:cNvSpPr>
            <a:spLocks noGrp="1"/>
          </p:cNvSpPr>
          <p:nvPr>
            <p:ph type="title"/>
          </p:nvPr>
        </p:nvSpPr>
        <p:spPr/>
        <p:txBody>
          <a:bodyPr>
            <a:normAutofit/>
          </a:bodyPr>
          <a:lstStyle/>
          <a:p>
            <a:pPr algn="l"/>
            <a:r>
              <a:rPr lang="en-US" altLang="zh-CN" sz="3200" dirty="0"/>
              <a:t>Modeling</a:t>
            </a:r>
            <a:endParaRPr kumimoji="1" lang="zh-CN" altLang="en-US" dirty="0"/>
          </a:p>
        </p:txBody>
      </p:sp>
      <p:sp>
        <p:nvSpPr>
          <p:cNvPr id="3" name="文本框 2">
            <a:extLst>
              <a:ext uri="{FF2B5EF4-FFF2-40B4-BE49-F238E27FC236}">
                <a16:creationId xmlns:a16="http://schemas.microsoft.com/office/drawing/2014/main" id="{7FEDD6E6-7CA0-3546-ABE9-1E8F2A258E5D}"/>
              </a:ext>
            </a:extLst>
          </p:cNvPr>
          <p:cNvSpPr txBox="1"/>
          <p:nvPr/>
        </p:nvSpPr>
        <p:spPr>
          <a:xfrm>
            <a:off x="457200" y="1053069"/>
            <a:ext cx="8559209" cy="37240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sz="1100" dirty="0"/>
              <a:t>We used up to 5 algorithms, KNN, SVM, GBM, XGB and random forest</a:t>
            </a:r>
            <a:r>
              <a:rPr lang="zh-CN" altLang="en-US" sz="1100" dirty="0"/>
              <a:t>：</a:t>
            </a:r>
            <a:endParaRPr lang="en-US" altLang="zh-CN" sz="1100" dirty="0"/>
          </a:p>
          <a:p>
            <a:endParaRPr lang="en-US" altLang="zh-CN" sz="1100" dirty="0"/>
          </a:p>
          <a:p>
            <a:r>
              <a:rPr lang="en-US" altLang="zh-CN" sz="1100" dirty="0" err="1"/>
              <a:t>set.seed</a:t>
            </a:r>
            <a:r>
              <a:rPr lang="en-US" altLang="zh-CN" sz="1100" dirty="0"/>
              <a:t>(123)</a:t>
            </a:r>
          </a:p>
          <a:p>
            <a:r>
              <a:rPr lang="en-US" altLang="zh-CN" sz="1100" dirty="0" err="1"/>
              <a:t>fit.knn</a:t>
            </a:r>
            <a:r>
              <a:rPr lang="en-US" altLang="zh-CN" sz="1100" dirty="0"/>
              <a:t>&lt;-train(</a:t>
            </a:r>
            <a:r>
              <a:rPr lang="en-US" altLang="zh-CN" sz="1100" dirty="0" err="1"/>
              <a:t>charges~.,data</a:t>
            </a:r>
            <a:r>
              <a:rPr lang="en-US" altLang="zh-CN" sz="1100" dirty="0"/>
              <a:t>=</a:t>
            </a:r>
            <a:r>
              <a:rPr lang="en-US" altLang="zh-CN" sz="1100" dirty="0" err="1"/>
              <a:t>trainds,method</a:t>
            </a:r>
            <a:r>
              <a:rPr lang="en-US" altLang="zh-CN" sz="1100" dirty="0"/>
              <a:t>="</a:t>
            </a:r>
            <a:r>
              <a:rPr lang="en-US" altLang="zh-CN" sz="1100" dirty="0" err="1"/>
              <a:t>knn</a:t>
            </a:r>
            <a:r>
              <a:rPr lang="en-US" altLang="zh-CN" sz="1100" dirty="0"/>
              <a:t>",</a:t>
            </a:r>
            <a:r>
              <a:rPr lang="en-US" altLang="zh-CN" sz="1100" dirty="0" err="1"/>
              <a:t>trControl</a:t>
            </a:r>
            <a:r>
              <a:rPr lang="en-US" altLang="zh-CN" sz="1100" dirty="0"/>
              <a:t>=</a:t>
            </a:r>
            <a:r>
              <a:rPr lang="en-US" altLang="zh-CN" sz="1100" dirty="0" err="1"/>
              <a:t>control,metric</a:t>
            </a:r>
            <a:r>
              <a:rPr lang="en-US" altLang="zh-CN" sz="1100" dirty="0"/>
              <a:t>=metric) </a:t>
            </a:r>
          </a:p>
          <a:p>
            <a:endParaRPr lang="en-US" altLang="zh-CN" sz="1100" dirty="0"/>
          </a:p>
          <a:p>
            <a:r>
              <a:rPr lang="en-US" altLang="zh-CN" sz="1100" dirty="0" err="1"/>
              <a:t>set.seed</a:t>
            </a:r>
            <a:r>
              <a:rPr lang="en-US" altLang="zh-CN" sz="1100" dirty="0"/>
              <a:t>(123)</a:t>
            </a:r>
          </a:p>
          <a:p>
            <a:r>
              <a:rPr lang="en-US" altLang="zh-CN" sz="1100" dirty="0" err="1"/>
              <a:t>fit.svm</a:t>
            </a:r>
            <a:r>
              <a:rPr lang="en-US" altLang="zh-CN" sz="1100" dirty="0"/>
              <a:t>&lt;-train(</a:t>
            </a:r>
            <a:r>
              <a:rPr lang="en-US" altLang="zh-CN" sz="1100" dirty="0" err="1"/>
              <a:t>charges~.,data</a:t>
            </a:r>
            <a:r>
              <a:rPr lang="en-US" altLang="zh-CN" sz="1100" dirty="0"/>
              <a:t>=</a:t>
            </a:r>
            <a:r>
              <a:rPr lang="en-US" altLang="zh-CN" sz="1100" dirty="0" err="1"/>
              <a:t>trainds,method</a:t>
            </a:r>
            <a:r>
              <a:rPr lang="en-US" altLang="zh-CN" sz="1100" dirty="0"/>
              <a:t>="</a:t>
            </a:r>
            <a:r>
              <a:rPr lang="en-US" altLang="zh-CN" sz="1100" dirty="0" err="1"/>
              <a:t>svmRadial</a:t>
            </a:r>
            <a:r>
              <a:rPr lang="en-US" altLang="zh-CN" sz="1100" dirty="0"/>
              <a:t>",</a:t>
            </a:r>
            <a:r>
              <a:rPr lang="en-US" altLang="zh-CN" sz="1100" dirty="0" err="1"/>
              <a:t>trControl</a:t>
            </a:r>
            <a:r>
              <a:rPr lang="en-US" altLang="zh-CN" sz="1100" dirty="0"/>
              <a:t>=</a:t>
            </a:r>
            <a:r>
              <a:rPr lang="en-US" altLang="zh-CN" sz="1100" dirty="0" err="1"/>
              <a:t>control,metric</a:t>
            </a:r>
            <a:r>
              <a:rPr lang="en-US" altLang="zh-CN" sz="1100" dirty="0"/>
              <a:t>=metric) </a:t>
            </a:r>
          </a:p>
          <a:p>
            <a:endParaRPr lang="en-US" altLang="zh-CN" sz="1100" dirty="0"/>
          </a:p>
          <a:p>
            <a:r>
              <a:rPr lang="en-US" altLang="zh-CN" sz="1100" dirty="0" err="1"/>
              <a:t>set.seed</a:t>
            </a:r>
            <a:r>
              <a:rPr lang="en-US" altLang="zh-CN" sz="1100" dirty="0"/>
              <a:t>(123)</a:t>
            </a:r>
          </a:p>
          <a:p>
            <a:r>
              <a:rPr lang="en-US" altLang="zh-CN" sz="1100" dirty="0" err="1"/>
              <a:t>fit.gbm</a:t>
            </a:r>
            <a:r>
              <a:rPr lang="en-US" altLang="zh-CN" sz="1100" dirty="0"/>
              <a:t>&lt;-train(</a:t>
            </a:r>
            <a:r>
              <a:rPr lang="en-US" altLang="zh-CN" sz="1100" dirty="0" err="1"/>
              <a:t>charges~.,data</a:t>
            </a:r>
            <a:r>
              <a:rPr lang="en-US" altLang="zh-CN" sz="1100" dirty="0"/>
              <a:t>=</a:t>
            </a:r>
            <a:r>
              <a:rPr lang="en-US" altLang="zh-CN" sz="1100" dirty="0" err="1"/>
              <a:t>trainds,method</a:t>
            </a:r>
            <a:r>
              <a:rPr lang="en-US" altLang="zh-CN" sz="1100" dirty="0"/>
              <a:t>="</a:t>
            </a:r>
            <a:r>
              <a:rPr lang="en-US" altLang="zh-CN" sz="1100" dirty="0" err="1"/>
              <a:t>gbm</a:t>
            </a:r>
            <a:r>
              <a:rPr lang="en-US" altLang="zh-CN" sz="1100" dirty="0"/>
              <a:t>",</a:t>
            </a:r>
            <a:r>
              <a:rPr lang="en-US" altLang="zh-CN" sz="1100" dirty="0" err="1"/>
              <a:t>trControl</a:t>
            </a:r>
            <a:r>
              <a:rPr lang="en-US" altLang="zh-CN" sz="1100" dirty="0"/>
              <a:t>=</a:t>
            </a:r>
            <a:r>
              <a:rPr lang="en-US" altLang="zh-CN" sz="1100" dirty="0" err="1"/>
              <a:t>control,metric</a:t>
            </a:r>
            <a:r>
              <a:rPr lang="en-US" altLang="zh-CN" sz="1100" dirty="0"/>
              <a:t>=metric,</a:t>
            </a:r>
          </a:p>
          <a:p>
            <a:r>
              <a:rPr lang="en-US" altLang="zh-CN" sz="1100" dirty="0"/>
              <a:t>               verbose=F) </a:t>
            </a:r>
          </a:p>
          <a:p>
            <a:endParaRPr lang="en-US" altLang="zh-CN" sz="1100" dirty="0"/>
          </a:p>
          <a:p>
            <a:r>
              <a:rPr lang="en-US" altLang="zh-CN" sz="1100" dirty="0" err="1"/>
              <a:t>set.seed</a:t>
            </a:r>
            <a:r>
              <a:rPr lang="en-US" altLang="zh-CN" sz="1100" dirty="0"/>
              <a:t>(123)</a:t>
            </a:r>
          </a:p>
          <a:p>
            <a:r>
              <a:rPr lang="en-US" altLang="zh-CN" sz="1100" dirty="0" err="1"/>
              <a:t>fit.xgb</a:t>
            </a:r>
            <a:r>
              <a:rPr lang="en-US" altLang="zh-CN" sz="1100" dirty="0"/>
              <a:t>&lt;-train(</a:t>
            </a:r>
            <a:r>
              <a:rPr lang="en-US" altLang="zh-CN" sz="1100" dirty="0" err="1"/>
              <a:t>charges~.,data</a:t>
            </a:r>
            <a:r>
              <a:rPr lang="en-US" altLang="zh-CN" sz="1100" dirty="0"/>
              <a:t>=</a:t>
            </a:r>
            <a:r>
              <a:rPr lang="en-US" altLang="zh-CN" sz="1100" dirty="0" err="1"/>
              <a:t>trainds,method</a:t>
            </a:r>
            <a:r>
              <a:rPr lang="en-US" altLang="zh-CN" sz="1100" dirty="0"/>
              <a:t>="</a:t>
            </a:r>
            <a:r>
              <a:rPr lang="en-US" altLang="zh-CN" sz="1100" dirty="0" err="1"/>
              <a:t>xgbTree</a:t>
            </a:r>
            <a:r>
              <a:rPr lang="en-US" altLang="zh-CN" sz="1100" dirty="0"/>
              <a:t>",</a:t>
            </a:r>
            <a:r>
              <a:rPr lang="en-US" altLang="zh-CN" sz="1100" dirty="0" err="1"/>
              <a:t>trControl</a:t>
            </a:r>
            <a:r>
              <a:rPr lang="en-US" altLang="zh-CN" sz="1100" dirty="0"/>
              <a:t>=</a:t>
            </a:r>
            <a:r>
              <a:rPr lang="en-US" altLang="zh-CN" sz="1100" dirty="0" err="1"/>
              <a:t>control,metric</a:t>
            </a:r>
            <a:r>
              <a:rPr lang="en-US" altLang="zh-CN" sz="1100" dirty="0"/>
              <a:t>=metric,</a:t>
            </a:r>
          </a:p>
          <a:p>
            <a:r>
              <a:rPr lang="en-US" altLang="zh-CN" sz="1100" dirty="0"/>
              <a:t>               verbose=F) </a:t>
            </a:r>
          </a:p>
          <a:p>
            <a:endParaRPr lang="en-US" altLang="zh-CN" sz="1100" dirty="0"/>
          </a:p>
          <a:p>
            <a:r>
              <a:rPr lang="en-US" altLang="zh-CN" sz="1100" dirty="0" err="1"/>
              <a:t>set.seed</a:t>
            </a:r>
            <a:r>
              <a:rPr lang="en-US" altLang="zh-CN" sz="1100" dirty="0"/>
              <a:t>(123) </a:t>
            </a:r>
          </a:p>
          <a:p>
            <a:r>
              <a:rPr lang="en-US" altLang="zh-CN" sz="1100" dirty="0" err="1"/>
              <a:t>fit.rf</a:t>
            </a:r>
            <a:r>
              <a:rPr lang="en-US" altLang="zh-CN" sz="1100" dirty="0"/>
              <a:t>&lt;-train(</a:t>
            </a:r>
            <a:r>
              <a:rPr lang="en-US" altLang="zh-CN" sz="1100" dirty="0" err="1"/>
              <a:t>charges~.,data</a:t>
            </a:r>
            <a:r>
              <a:rPr lang="en-US" altLang="zh-CN" sz="1100" dirty="0"/>
              <a:t>=</a:t>
            </a:r>
            <a:r>
              <a:rPr lang="en-US" altLang="zh-CN" sz="1100" dirty="0" err="1"/>
              <a:t>trainds,method</a:t>
            </a:r>
            <a:r>
              <a:rPr lang="en-US" altLang="zh-CN" sz="1100" dirty="0"/>
              <a:t>=”rf",</a:t>
            </a:r>
            <a:r>
              <a:rPr lang="en-US" altLang="zh-CN" sz="1100" dirty="0" err="1"/>
              <a:t>trControl</a:t>
            </a:r>
            <a:r>
              <a:rPr lang="en-US" altLang="zh-CN" sz="1100" dirty="0"/>
              <a:t>=</a:t>
            </a:r>
            <a:r>
              <a:rPr lang="en-US" altLang="zh-CN" sz="1100" dirty="0" err="1"/>
              <a:t>control,metric</a:t>
            </a:r>
            <a:r>
              <a:rPr lang="en-US" altLang="zh-CN" sz="1100" dirty="0"/>
              <a:t>=metric,</a:t>
            </a:r>
          </a:p>
          <a:p>
            <a:r>
              <a:rPr lang="en-US" altLang="zh-CN" sz="1100" dirty="0"/>
              <a:t>              verbose=F) </a:t>
            </a:r>
          </a:p>
          <a:p>
            <a:endParaRPr lang="en-US" altLang="zh-CN" sz="1100" dirty="0"/>
          </a:p>
          <a:p>
            <a:r>
              <a:rPr lang="en-US" altLang="zh-CN" sz="1100" dirty="0"/>
              <a:t>results&lt;-resamples(list(</a:t>
            </a:r>
            <a:r>
              <a:rPr lang="en-US" altLang="zh-CN" sz="1100" dirty="0" err="1"/>
              <a:t>knn</a:t>
            </a:r>
            <a:r>
              <a:rPr lang="en-US" altLang="zh-CN" sz="1100" dirty="0"/>
              <a:t>=</a:t>
            </a:r>
            <a:r>
              <a:rPr lang="en-US" altLang="zh-CN" sz="1100" dirty="0" err="1"/>
              <a:t>fit.knn,svm</a:t>
            </a:r>
            <a:r>
              <a:rPr lang="en-US" altLang="zh-CN" sz="1100" dirty="0"/>
              <a:t>=</a:t>
            </a:r>
            <a:r>
              <a:rPr lang="en-US" altLang="zh-CN" sz="1100" dirty="0" err="1"/>
              <a:t>fit.svm,xgb</a:t>
            </a:r>
            <a:r>
              <a:rPr lang="en-US" altLang="zh-CN" sz="1100" dirty="0"/>
              <a:t>=</a:t>
            </a:r>
            <a:r>
              <a:rPr lang="en-US" altLang="zh-CN" sz="1100" dirty="0" err="1"/>
              <a:t>fit.xgb,gbm</a:t>
            </a:r>
            <a:r>
              <a:rPr lang="en-US" altLang="zh-CN" sz="1100" dirty="0"/>
              <a:t>=</a:t>
            </a:r>
            <a:r>
              <a:rPr lang="en-US" altLang="zh-CN" sz="1100" dirty="0" err="1"/>
              <a:t>fit.gbm,rf</a:t>
            </a:r>
            <a:r>
              <a:rPr lang="en-US" altLang="zh-CN" sz="1100" dirty="0"/>
              <a:t>=</a:t>
            </a:r>
            <a:r>
              <a:rPr lang="en-US" altLang="zh-CN" sz="1100" dirty="0" err="1"/>
              <a:t>fit.rf</a:t>
            </a:r>
            <a:r>
              <a:rPr lang="en-US" altLang="zh-CN" sz="1100" dirty="0"/>
              <a:t>))</a:t>
            </a:r>
          </a:p>
          <a:p>
            <a:endParaRPr lang="en-US" altLang="zh-CN" sz="1100" dirty="0"/>
          </a:p>
        </p:txBody>
      </p:sp>
    </p:spTree>
    <p:extLst>
      <p:ext uri="{BB962C8B-B14F-4D97-AF65-F5344CB8AC3E}">
        <p14:creationId xmlns:p14="http://schemas.microsoft.com/office/powerpoint/2010/main" val="46869416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Modeling</a:t>
            </a:r>
            <a:endParaRPr kumimoji="1" lang="zh-CN" altLang="en-US" dirty="0"/>
          </a:p>
        </p:txBody>
      </p:sp>
      <p:sp>
        <p:nvSpPr>
          <p:cNvPr id="6" name="文本框 5">
            <a:extLst>
              <a:ext uri="{FF2B5EF4-FFF2-40B4-BE49-F238E27FC236}">
                <a16:creationId xmlns:a16="http://schemas.microsoft.com/office/drawing/2014/main" id="{809A29FA-E50A-AA45-9313-C501F270ED25}"/>
              </a:ext>
            </a:extLst>
          </p:cNvPr>
          <p:cNvSpPr txBox="1"/>
          <p:nvPr/>
        </p:nvSpPr>
        <p:spPr>
          <a:xfrm>
            <a:off x="5783587" y="1279088"/>
            <a:ext cx="2903213" cy="1508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br>
              <a:rPr lang="en-US" altLang="zh-CN" dirty="0"/>
            </a:br>
            <a:endParaRPr lang="en-US" altLang="zh-CN" dirty="0"/>
          </a:p>
          <a:p>
            <a:r>
              <a:rPr lang="en-US" altLang="zh-CN" dirty="0"/>
              <a:t>We see that the best model is the </a:t>
            </a:r>
            <a:r>
              <a:rPr lang="en-US" altLang="zh-CN" dirty="0" err="1"/>
              <a:t>Xgboost</a:t>
            </a:r>
            <a:r>
              <a:rPr lang="en-US" altLang="zh-CN" dirty="0"/>
              <a:t> model. </a:t>
            </a:r>
          </a:p>
          <a:p>
            <a:endParaRPr lang="en-US" altLang="zh-CN" dirty="0"/>
          </a:p>
          <a:p>
            <a:r>
              <a:rPr lang="en-US" altLang="zh-CN" dirty="0"/>
              <a:t>We therefore print the model(s) to find the one which works best.</a:t>
            </a:r>
          </a:p>
        </p:txBody>
      </p:sp>
      <p:pic>
        <p:nvPicPr>
          <p:cNvPr id="4" name="图片 3">
            <a:extLst>
              <a:ext uri="{FF2B5EF4-FFF2-40B4-BE49-F238E27FC236}">
                <a16:creationId xmlns:a16="http://schemas.microsoft.com/office/drawing/2014/main" id="{719F692B-AF8F-4146-AC27-C4E364BE66C6}"/>
              </a:ext>
            </a:extLst>
          </p:cNvPr>
          <p:cNvPicPr>
            <a:picLocks noChangeAspect="1"/>
          </p:cNvPicPr>
          <p:nvPr/>
        </p:nvPicPr>
        <p:blipFill>
          <a:blip r:embed="rId2"/>
          <a:stretch>
            <a:fillRect/>
          </a:stretch>
        </p:blipFill>
        <p:spPr>
          <a:xfrm>
            <a:off x="457200" y="1089037"/>
            <a:ext cx="5119973" cy="3271684"/>
          </a:xfrm>
          <a:prstGeom prst="rect">
            <a:avLst/>
          </a:prstGeom>
        </p:spPr>
      </p:pic>
    </p:spTree>
    <p:extLst>
      <p:ext uri="{BB962C8B-B14F-4D97-AF65-F5344CB8AC3E}">
        <p14:creationId xmlns:p14="http://schemas.microsoft.com/office/powerpoint/2010/main" val="374189904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Modeling</a:t>
            </a:r>
            <a:endParaRPr kumimoji="1" lang="zh-CN" altLang="en-US" dirty="0"/>
          </a:p>
        </p:txBody>
      </p:sp>
      <p:pic>
        <p:nvPicPr>
          <p:cNvPr id="10" name="图片 9" descr="手机屏幕截图&#10;&#10;描述已自动生成">
            <a:extLst>
              <a:ext uri="{FF2B5EF4-FFF2-40B4-BE49-F238E27FC236}">
                <a16:creationId xmlns:a16="http://schemas.microsoft.com/office/drawing/2014/main" id="{D0875B8D-1B56-C347-98D4-460D6C7A9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80567"/>
            <a:ext cx="5041900" cy="1752600"/>
          </a:xfrm>
          <a:prstGeom prst="rect">
            <a:avLst/>
          </a:prstGeom>
        </p:spPr>
      </p:pic>
      <p:pic>
        <p:nvPicPr>
          <p:cNvPr id="12" name="图片 11" descr="手机屏幕截图&#10;&#10;描述已自动生成">
            <a:extLst>
              <a:ext uri="{FF2B5EF4-FFF2-40B4-BE49-F238E27FC236}">
                <a16:creationId xmlns:a16="http://schemas.microsoft.com/office/drawing/2014/main" id="{B3F94995-3270-8444-BC02-DAB8CEEAE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833167"/>
            <a:ext cx="5016500" cy="1765300"/>
          </a:xfrm>
          <a:prstGeom prst="rect">
            <a:avLst/>
          </a:prstGeom>
        </p:spPr>
      </p:pic>
      <p:sp>
        <p:nvSpPr>
          <p:cNvPr id="14" name="矩形 13">
            <a:extLst>
              <a:ext uri="{FF2B5EF4-FFF2-40B4-BE49-F238E27FC236}">
                <a16:creationId xmlns:a16="http://schemas.microsoft.com/office/drawing/2014/main" id="{5BB1C351-5CF9-4F40-999E-388BD9D6507E}"/>
              </a:ext>
            </a:extLst>
          </p:cNvPr>
          <p:cNvSpPr/>
          <p:nvPr/>
        </p:nvSpPr>
        <p:spPr>
          <a:xfrm>
            <a:off x="5473700" y="1694587"/>
            <a:ext cx="2698750" cy="1754326"/>
          </a:xfrm>
          <a:prstGeom prst="rect">
            <a:avLst/>
          </a:prstGeom>
        </p:spPr>
        <p:txBody>
          <a:bodyPr wrap="square">
            <a:spAutoFit/>
          </a:bodyPr>
          <a:lstStyle/>
          <a:p>
            <a:r>
              <a:rPr lang="en-US" altLang="zh-CN" sz="1800" dirty="0">
                <a:latin typeface="Times New Roman" panose="02020603050405020304" pitchFamily="18" charset="0"/>
              </a:rPr>
              <a:t>In general, Gradient Boosting Model, </a:t>
            </a:r>
            <a:r>
              <a:rPr lang="en-US" altLang="zh-CN" sz="1800" dirty="0" err="1">
                <a:latin typeface="Times New Roman" panose="02020603050405020304" pitchFamily="18" charset="0"/>
              </a:rPr>
              <a:t>XGBoost</a:t>
            </a:r>
            <a:r>
              <a:rPr lang="en-US" altLang="zh-CN" sz="1800" dirty="0">
                <a:latin typeface="Times New Roman" panose="02020603050405020304" pitchFamily="18" charset="0"/>
              </a:rPr>
              <a:t> Model, </a:t>
            </a:r>
            <a:r>
              <a:rPr lang="en-US" altLang="zh-CN" sz="1800" dirty="0" err="1">
                <a:latin typeface="Times New Roman" panose="02020603050405020304" pitchFamily="18" charset="0"/>
              </a:rPr>
              <a:t>RandomForest</a:t>
            </a:r>
            <a:r>
              <a:rPr lang="en-US" altLang="zh-CN" sz="1800" dirty="0">
                <a:latin typeface="Times New Roman" panose="02020603050405020304" pitchFamily="18" charset="0"/>
              </a:rPr>
              <a:t> Model have similar simulation effect, which all can be adopted.</a:t>
            </a:r>
          </a:p>
        </p:txBody>
      </p:sp>
    </p:spTree>
    <p:extLst>
      <p:ext uri="{BB962C8B-B14F-4D97-AF65-F5344CB8AC3E}">
        <p14:creationId xmlns:p14="http://schemas.microsoft.com/office/powerpoint/2010/main" val="23541161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Modeling</a:t>
            </a:r>
            <a:endParaRPr kumimoji="1" lang="zh-CN" altLang="en-US" dirty="0"/>
          </a:p>
        </p:txBody>
      </p:sp>
      <p:sp>
        <p:nvSpPr>
          <p:cNvPr id="6" name="文本框 5">
            <a:extLst>
              <a:ext uri="{FF2B5EF4-FFF2-40B4-BE49-F238E27FC236}">
                <a16:creationId xmlns:a16="http://schemas.microsoft.com/office/drawing/2014/main" id="{809A29FA-E50A-AA45-9313-C501F270ED25}"/>
              </a:ext>
            </a:extLst>
          </p:cNvPr>
          <p:cNvSpPr txBox="1"/>
          <p:nvPr/>
        </p:nvSpPr>
        <p:spPr>
          <a:xfrm>
            <a:off x="5577173" y="1466653"/>
            <a:ext cx="2903213" cy="24622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sz="1600" dirty="0"/>
              <a:t>We can see that the most important feature is whether a person smokes. As expected, the BMI and Age are also high up in the feature importance hierarchy possibly due to the high correlation with disease states. Think lung cancer, diabetes, Alzheimer's and hypertension.</a:t>
            </a:r>
          </a:p>
        </p:txBody>
      </p:sp>
      <p:pic>
        <p:nvPicPr>
          <p:cNvPr id="3" name="图片 2">
            <a:extLst>
              <a:ext uri="{FF2B5EF4-FFF2-40B4-BE49-F238E27FC236}">
                <a16:creationId xmlns:a16="http://schemas.microsoft.com/office/drawing/2014/main" id="{0072E075-8B65-D84A-A5C0-6639D6114A5C}"/>
              </a:ext>
            </a:extLst>
          </p:cNvPr>
          <p:cNvPicPr>
            <a:picLocks noChangeAspect="1"/>
          </p:cNvPicPr>
          <p:nvPr/>
        </p:nvPicPr>
        <p:blipFill>
          <a:blip r:embed="rId2"/>
          <a:stretch>
            <a:fillRect/>
          </a:stretch>
        </p:blipFill>
        <p:spPr>
          <a:xfrm>
            <a:off x="457200" y="1061918"/>
            <a:ext cx="5119973" cy="3271684"/>
          </a:xfrm>
          <a:prstGeom prst="rect">
            <a:avLst/>
          </a:prstGeom>
        </p:spPr>
      </p:pic>
    </p:spTree>
    <p:extLst>
      <p:ext uri="{BB962C8B-B14F-4D97-AF65-F5344CB8AC3E}">
        <p14:creationId xmlns:p14="http://schemas.microsoft.com/office/powerpoint/2010/main" val="252770226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Modeling</a:t>
            </a:r>
            <a:endParaRPr kumimoji="1" lang="zh-CN" altLang="en-US" dirty="0"/>
          </a:p>
        </p:txBody>
      </p:sp>
      <p:sp>
        <p:nvSpPr>
          <p:cNvPr id="6" name="文本框 5">
            <a:extLst>
              <a:ext uri="{FF2B5EF4-FFF2-40B4-BE49-F238E27FC236}">
                <a16:creationId xmlns:a16="http://schemas.microsoft.com/office/drawing/2014/main" id="{809A29FA-E50A-AA45-9313-C501F270ED25}"/>
              </a:ext>
            </a:extLst>
          </p:cNvPr>
          <p:cNvSpPr txBox="1"/>
          <p:nvPr/>
        </p:nvSpPr>
        <p:spPr>
          <a:xfrm>
            <a:off x="5783587" y="2079307"/>
            <a:ext cx="2903213" cy="984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sz="1600" dirty="0"/>
              <a:t>We choose GBM model for the test</a:t>
            </a:r>
            <a:r>
              <a:rPr lang="zh-CN" altLang="en-US" sz="1600" dirty="0"/>
              <a:t> </a:t>
            </a:r>
            <a:r>
              <a:rPr lang="en-US" altLang="zh-CN" sz="1600" dirty="0"/>
              <a:t>of how does our model do on unseen data</a:t>
            </a:r>
          </a:p>
          <a:p>
            <a:endParaRPr lang="en-US" altLang="zh-CN" sz="1600" dirty="0"/>
          </a:p>
        </p:txBody>
      </p:sp>
      <p:pic>
        <p:nvPicPr>
          <p:cNvPr id="4" name="图片 3">
            <a:extLst>
              <a:ext uri="{FF2B5EF4-FFF2-40B4-BE49-F238E27FC236}">
                <a16:creationId xmlns:a16="http://schemas.microsoft.com/office/drawing/2014/main" id="{E47AC12A-6A64-A647-9418-D512A1B0B320}"/>
              </a:ext>
            </a:extLst>
          </p:cNvPr>
          <p:cNvPicPr>
            <a:picLocks noChangeAspect="1"/>
          </p:cNvPicPr>
          <p:nvPr/>
        </p:nvPicPr>
        <p:blipFill>
          <a:blip r:embed="rId2"/>
          <a:stretch>
            <a:fillRect/>
          </a:stretch>
        </p:blipFill>
        <p:spPr>
          <a:xfrm>
            <a:off x="457200" y="1143286"/>
            <a:ext cx="4897098" cy="3108946"/>
          </a:xfrm>
          <a:prstGeom prst="rect">
            <a:avLst/>
          </a:prstGeom>
        </p:spPr>
      </p:pic>
    </p:spTree>
    <p:extLst>
      <p:ext uri="{BB962C8B-B14F-4D97-AF65-F5344CB8AC3E}">
        <p14:creationId xmlns:p14="http://schemas.microsoft.com/office/powerpoint/2010/main" val="321339774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Modeling</a:t>
            </a:r>
            <a:endParaRPr kumimoji="1" lang="zh-CN" altLang="en-US" dirty="0"/>
          </a:p>
        </p:txBody>
      </p:sp>
      <p:sp>
        <p:nvSpPr>
          <p:cNvPr id="3" name="矩形 2">
            <a:extLst>
              <a:ext uri="{FF2B5EF4-FFF2-40B4-BE49-F238E27FC236}">
                <a16:creationId xmlns:a16="http://schemas.microsoft.com/office/drawing/2014/main" id="{88FFF34F-A5E2-BA46-AF23-503FB7418688}"/>
              </a:ext>
            </a:extLst>
          </p:cNvPr>
          <p:cNvSpPr/>
          <p:nvPr/>
        </p:nvSpPr>
        <p:spPr>
          <a:xfrm>
            <a:off x="457200" y="1418250"/>
            <a:ext cx="4572000" cy="954107"/>
          </a:xfrm>
          <a:prstGeom prst="rect">
            <a:avLst/>
          </a:prstGeom>
        </p:spPr>
        <p:txBody>
          <a:bodyPr>
            <a:spAutoFit/>
          </a:bodyPr>
          <a:lstStyle/>
          <a:p>
            <a:r>
              <a:rPr lang="en-US" altLang="zh-CN" dirty="0">
                <a:latin typeface="Times New Roman" panose="02020603050405020304" pitchFamily="18" charset="0"/>
              </a:rPr>
              <a:t>"RSE : 0.189738969583175”</a:t>
            </a:r>
          </a:p>
          <a:p>
            <a:br>
              <a:rPr lang="en-US" altLang="zh-CN" dirty="0">
                <a:latin typeface="Times New Roman" panose="02020603050405020304" pitchFamily="18" charset="0"/>
              </a:rPr>
            </a:br>
            <a:endParaRPr lang="en-US" altLang="zh-CN" dirty="0">
              <a:latin typeface="Times New Roman" panose="02020603050405020304" pitchFamily="18" charset="0"/>
            </a:endParaRPr>
          </a:p>
          <a:p>
            <a:r>
              <a:rPr lang="en-US" altLang="zh-CN" dirty="0">
                <a:latin typeface="Times New Roman" panose="02020603050405020304" pitchFamily="18" charset="0"/>
              </a:rPr>
              <a:t>"RMSE : 5050.98153521527"</a:t>
            </a:r>
          </a:p>
        </p:txBody>
      </p:sp>
      <p:sp>
        <p:nvSpPr>
          <p:cNvPr id="5" name="矩形 4">
            <a:extLst>
              <a:ext uri="{FF2B5EF4-FFF2-40B4-BE49-F238E27FC236}">
                <a16:creationId xmlns:a16="http://schemas.microsoft.com/office/drawing/2014/main" id="{70842551-CE5E-5340-9FC9-7B04D361A4BF}"/>
              </a:ext>
            </a:extLst>
          </p:cNvPr>
          <p:cNvSpPr/>
          <p:nvPr/>
        </p:nvSpPr>
        <p:spPr>
          <a:xfrm>
            <a:off x="457200" y="2817971"/>
            <a:ext cx="8229600" cy="1200329"/>
          </a:xfrm>
          <a:prstGeom prst="rect">
            <a:avLst/>
          </a:prstGeom>
        </p:spPr>
        <p:txBody>
          <a:bodyPr wrap="square">
            <a:spAutoFit/>
          </a:bodyPr>
          <a:lstStyle/>
          <a:p>
            <a:r>
              <a:rPr lang="en-US" altLang="zh-CN" sz="1800" dirty="0">
                <a:latin typeface="Times New Roman" panose="02020603050405020304" pitchFamily="18" charset="0"/>
              </a:rPr>
              <a:t>We see that our model does a pretty good job on our "unseen" data. We could go on to tune our parameters until we get a better model or remove the outliers and use only the most important features. But our model was accurate enough that we decided to go into the second part of the study</a:t>
            </a:r>
          </a:p>
        </p:txBody>
      </p:sp>
    </p:spTree>
    <p:extLst>
      <p:ext uri="{BB962C8B-B14F-4D97-AF65-F5344CB8AC3E}">
        <p14:creationId xmlns:p14="http://schemas.microsoft.com/office/powerpoint/2010/main" val="357102942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Modeling</a:t>
            </a:r>
            <a:endParaRPr kumimoji="1" lang="zh-CN" altLang="en-US" dirty="0"/>
          </a:p>
        </p:txBody>
      </p:sp>
      <p:sp>
        <p:nvSpPr>
          <p:cNvPr id="4" name="矩形 3">
            <a:extLst>
              <a:ext uri="{FF2B5EF4-FFF2-40B4-BE49-F238E27FC236}">
                <a16:creationId xmlns:a16="http://schemas.microsoft.com/office/drawing/2014/main" id="{6379D3CE-D49C-A841-99DB-AFF67B2F6174}"/>
              </a:ext>
            </a:extLst>
          </p:cNvPr>
          <p:cNvSpPr/>
          <p:nvPr/>
        </p:nvSpPr>
        <p:spPr>
          <a:xfrm>
            <a:off x="457200" y="1232922"/>
            <a:ext cx="8229600" cy="2031325"/>
          </a:xfrm>
          <a:prstGeom prst="rect">
            <a:avLst/>
          </a:prstGeom>
        </p:spPr>
        <p:txBody>
          <a:bodyPr wrap="square">
            <a:spAutoFit/>
          </a:bodyPr>
          <a:lstStyle/>
          <a:p>
            <a:r>
              <a:rPr lang="en-US" altLang="zh-CN" dirty="0">
                <a:latin typeface="Times New Roman" panose="02020603050405020304" pitchFamily="18" charset="0"/>
              </a:rPr>
              <a:t>C. Logistic regression and decision tree</a:t>
            </a:r>
          </a:p>
          <a:p>
            <a:br>
              <a:rPr lang="en-US" altLang="zh-CN" dirty="0">
                <a:latin typeface="Times New Roman" panose="02020603050405020304" pitchFamily="18" charset="0"/>
              </a:rPr>
            </a:br>
            <a:endParaRPr lang="en-US" altLang="zh-CN" dirty="0">
              <a:latin typeface="Times New Roman" panose="02020603050405020304" pitchFamily="18" charset="0"/>
            </a:endParaRPr>
          </a:p>
          <a:p>
            <a:r>
              <a:rPr lang="en-US" altLang="zh-CN" dirty="0">
                <a:latin typeface="Times New Roman" panose="02020603050405020304" pitchFamily="18" charset="0"/>
              </a:rPr>
              <a:t>After analyzing the cost, We established a new model, We Used Logistic Regression and decision Tree Model to analyze whether customers smoke or not.</a:t>
            </a:r>
          </a:p>
          <a:p>
            <a:br>
              <a:rPr lang="en-US" altLang="zh-CN" dirty="0">
                <a:latin typeface="Times New Roman" panose="02020603050405020304" pitchFamily="18" charset="0"/>
              </a:rPr>
            </a:br>
            <a:endParaRPr lang="en-US" altLang="zh-CN" dirty="0">
              <a:latin typeface="Times New Roman" panose="02020603050405020304" pitchFamily="18" charset="0"/>
            </a:endParaRPr>
          </a:p>
          <a:p>
            <a:r>
              <a:rPr lang="en-US" altLang="zh-CN" dirty="0">
                <a:latin typeface="Times New Roman" panose="02020603050405020304" pitchFamily="18" charset="0"/>
              </a:rPr>
              <a:t>Before building the model, we first divided the data into groups. The training group was 70% and the test group was 30%. At the same time we replace the smoker with the binary num variable</a:t>
            </a:r>
          </a:p>
        </p:txBody>
      </p:sp>
    </p:spTree>
    <p:extLst>
      <p:ext uri="{BB962C8B-B14F-4D97-AF65-F5344CB8AC3E}">
        <p14:creationId xmlns:p14="http://schemas.microsoft.com/office/powerpoint/2010/main" val="1069487137"/>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Modeling</a:t>
            </a:r>
            <a:endParaRPr kumimoji="1" lang="zh-CN" altLang="en-US" dirty="0"/>
          </a:p>
        </p:txBody>
      </p:sp>
      <p:sp>
        <p:nvSpPr>
          <p:cNvPr id="3" name="矩形 2">
            <a:extLst>
              <a:ext uri="{FF2B5EF4-FFF2-40B4-BE49-F238E27FC236}">
                <a16:creationId xmlns:a16="http://schemas.microsoft.com/office/drawing/2014/main" id="{05C43F9E-337A-D744-9C9B-25EC9E226E3A}"/>
              </a:ext>
            </a:extLst>
          </p:cNvPr>
          <p:cNvSpPr/>
          <p:nvPr/>
        </p:nvSpPr>
        <p:spPr>
          <a:xfrm>
            <a:off x="457200" y="1299448"/>
            <a:ext cx="4572000" cy="738664"/>
          </a:xfrm>
          <a:prstGeom prst="rect">
            <a:avLst/>
          </a:prstGeom>
        </p:spPr>
        <p:txBody>
          <a:bodyPr>
            <a:spAutoFit/>
          </a:bodyPr>
          <a:lstStyle/>
          <a:p>
            <a:r>
              <a:rPr lang="en-US" altLang="zh-CN" dirty="0">
                <a:latin typeface="Times New Roman" panose="02020603050405020304" pitchFamily="18" charset="0"/>
              </a:rPr>
              <a:t># logistic regression</a:t>
            </a:r>
          </a:p>
          <a:p>
            <a:r>
              <a:rPr lang="en-US" altLang="zh-CN" dirty="0" err="1">
                <a:latin typeface="Times New Roman" panose="02020603050405020304" pitchFamily="18" charset="0"/>
              </a:rPr>
              <a:t>ins_log</a:t>
            </a:r>
            <a:r>
              <a:rPr lang="en-US" altLang="zh-CN" dirty="0">
                <a:latin typeface="Times New Roman" panose="02020603050405020304" pitchFamily="18" charset="0"/>
              </a:rPr>
              <a:t> &lt;- </a:t>
            </a:r>
            <a:r>
              <a:rPr lang="en-US" altLang="zh-CN" dirty="0" err="1">
                <a:latin typeface="Times New Roman" panose="02020603050405020304" pitchFamily="18" charset="0"/>
              </a:rPr>
              <a:t>glm</a:t>
            </a:r>
            <a:r>
              <a:rPr lang="en-US" altLang="zh-CN" dirty="0">
                <a:latin typeface="Times New Roman" panose="02020603050405020304" pitchFamily="18" charset="0"/>
              </a:rPr>
              <a:t>(smoker ~ ., </a:t>
            </a:r>
          </a:p>
          <a:p>
            <a:r>
              <a:rPr lang="en-US" altLang="zh-CN" dirty="0">
                <a:latin typeface="Times New Roman" panose="02020603050405020304" pitchFamily="18" charset="0"/>
              </a:rPr>
              <a:t>                    data = </a:t>
            </a:r>
            <a:r>
              <a:rPr lang="en-US" altLang="zh-CN" dirty="0" err="1">
                <a:latin typeface="Times New Roman" panose="02020603050405020304" pitchFamily="18" charset="0"/>
              </a:rPr>
              <a:t>ins_train</a:t>
            </a:r>
            <a:r>
              <a:rPr lang="en-US" altLang="zh-CN" dirty="0">
                <a:latin typeface="Times New Roman" panose="02020603050405020304" pitchFamily="18" charset="0"/>
              </a:rPr>
              <a:t>, family = "binomial")</a:t>
            </a:r>
          </a:p>
        </p:txBody>
      </p:sp>
      <p:sp>
        <p:nvSpPr>
          <p:cNvPr id="5" name="矩形 4">
            <a:extLst>
              <a:ext uri="{FF2B5EF4-FFF2-40B4-BE49-F238E27FC236}">
                <a16:creationId xmlns:a16="http://schemas.microsoft.com/office/drawing/2014/main" id="{BD69C883-3D57-3F44-B148-51C7C1461DF0}"/>
              </a:ext>
            </a:extLst>
          </p:cNvPr>
          <p:cNvSpPr/>
          <p:nvPr/>
        </p:nvSpPr>
        <p:spPr>
          <a:xfrm>
            <a:off x="457200" y="2038112"/>
            <a:ext cx="4572000" cy="1600438"/>
          </a:xfrm>
          <a:prstGeom prst="rect">
            <a:avLst/>
          </a:prstGeom>
        </p:spPr>
        <p:txBody>
          <a:bodyPr>
            <a:spAutoFit/>
          </a:bodyPr>
          <a:lstStyle/>
          <a:p>
            <a:r>
              <a:rPr lang="en-US" altLang="zh-CN" dirty="0">
                <a:latin typeface="Times New Roman" panose="02020603050405020304" pitchFamily="18" charset="0"/>
              </a:rPr>
              <a:t>#Fit Test of Logistic Regression Model</a:t>
            </a:r>
          </a:p>
          <a:p>
            <a:r>
              <a:rPr lang="en-US" altLang="zh-CN" dirty="0">
                <a:latin typeface="Times New Roman" panose="02020603050405020304" pitchFamily="18" charset="0"/>
              </a:rPr>
              <a:t>prob&lt;-predict(object = </a:t>
            </a:r>
            <a:r>
              <a:rPr lang="en-US" altLang="zh-CN" dirty="0" err="1">
                <a:latin typeface="Times New Roman" panose="02020603050405020304" pitchFamily="18" charset="0"/>
              </a:rPr>
              <a:t>ins_log</a:t>
            </a:r>
            <a:r>
              <a:rPr lang="en-US" altLang="zh-CN" dirty="0">
                <a:latin typeface="Times New Roman" panose="02020603050405020304" pitchFamily="18" charset="0"/>
              </a:rPr>
              <a:t>, </a:t>
            </a:r>
            <a:r>
              <a:rPr lang="en-US" altLang="zh-CN" dirty="0" err="1">
                <a:latin typeface="Times New Roman" panose="02020603050405020304" pitchFamily="18" charset="0"/>
              </a:rPr>
              <a:t>newdata</a:t>
            </a:r>
            <a:r>
              <a:rPr lang="en-US" altLang="zh-CN" dirty="0">
                <a:latin typeface="Times New Roman" panose="02020603050405020304" pitchFamily="18" charset="0"/>
              </a:rPr>
              <a:t>=</a:t>
            </a:r>
            <a:r>
              <a:rPr lang="en-US" altLang="zh-CN" dirty="0" err="1">
                <a:latin typeface="Times New Roman" panose="02020603050405020304" pitchFamily="18" charset="0"/>
              </a:rPr>
              <a:t>ins_test</a:t>
            </a:r>
            <a:r>
              <a:rPr lang="en-US" altLang="zh-CN" dirty="0">
                <a:latin typeface="Times New Roman" panose="02020603050405020304" pitchFamily="18" charset="0"/>
              </a:rPr>
              <a:t>, type = "response")</a:t>
            </a:r>
          </a:p>
          <a:p>
            <a:r>
              <a:rPr lang="en-US" altLang="zh-CN" dirty="0" err="1">
                <a:latin typeface="Times New Roman" panose="02020603050405020304" pitchFamily="18" charset="0"/>
              </a:rPr>
              <a:t>pred</a:t>
            </a:r>
            <a:r>
              <a:rPr lang="en-US" altLang="zh-CN" dirty="0">
                <a:latin typeface="Times New Roman" panose="02020603050405020304" pitchFamily="18" charset="0"/>
              </a:rPr>
              <a:t>&lt;-</a:t>
            </a:r>
            <a:r>
              <a:rPr lang="en-US" altLang="zh-CN" dirty="0" err="1">
                <a:latin typeface="Times New Roman" panose="02020603050405020304" pitchFamily="18" charset="0"/>
              </a:rPr>
              <a:t>ifelse</a:t>
            </a:r>
            <a:r>
              <a:rPr lang="en-US" altLang="zh-CN" dirty="0">
                <a:latin typeface="Times New Roman" panose="02020603050405020304" pitchFamily="18" charset="0"/>
              </a:rPr>
              <a:t>(prob &gt;= 0.5, "yes", "no")</a:t>
            </a:r>
          </a:p>
          <a:p>
            <a:r>
              <a:rPr lang="en-US" altLang="zh-CN" dirty="0" err="1">
                <a:latin typeface="Times New Roman" panose="02020603050405020304" pitchFamily="18" charset="0"/>
              </a:rPr>
              <a:t>pred</a:t>
            </a:r>
            <a:r>
              <a:rPr lang="en-US" altLang="zh-CN" dirty="0">
                <a:latin typeface="Times New Roman" panose="02020603050405020304" pitchFamily="18" charset="0"/>
              </a:rPr>
              <a:t>&lt;-factor(</a:t>
            </a:r>
            <a:r>
              <a:rPr lang="en-US" altLang="zh-CN" dirty="0" err="1">
                <a:latin typeface="Times New Roman" panose="02020603050405020304" pitchFamily="18" charset="0"/>
              </a:rPr>
              <a:t>pred,levels</a:t>
            </a:r>
            <a:r>
              <a:rPr lang="en-US" altLang="zh-CN" dirty="0">
                <a:latin typeface="Times New Roman" panose="02020603050405020304" pitchFamily="18" charset="0"/>
              </a:rPr>
              <a:t> = c("</a:t>
            </a:r>
            <a:r>
              <a:rPr lang="en-US" altLang="zh-CN" dirty="0" err="1">
                <a:latin typeface="Times New Roman" panose="02020603050405020304" pitchFamily="18" charset="0"/>
              </a:rPr>
              <a:t>no","yes</a:t>
            </a:r>
            <a:r>
              <a:rPr lang="en-US" altLang="zh-CN" dirty="0">
                <a:latin typeface="Times New Roman" panose="02020603050405020304" pitchFamily="18" charset="0"/>
              </a:rPr>
              <a:t>"),order=TRUE)</a:t>
            </a:r>
          </a:p>
          <a:p>
            <a:r>
              <a:rPr lang="en-US" altLang="zh-CN" dirty="0">
                <a:latin typeface="Times New Roman" panose="02020603050405020304" pitchFamily="18" charset="0"/>
              </a:rPr>
              <a:t>f&lt;-table(</a:t>
            </a:r>
            <a:r>
              <a:rPr lang="en-US" altLang="zh-CN" dirty="0" err="1">
                <a:latin typeface="Times New Roman" panose="02020603050405020304" pitchFamily="18" charset="0"/>
              </a:rPr>
              <a:t>ins_test$smoker,pred</a:t>
            </a:r>
            <a:r>
              <a:rPr lang="en-US" altLang="zh-CN" dirty="0">
                <a:latin typeface="Times New Roman" panose="02020603050405020304" pitchFamily="18" charset="0"/>
              </a:rPr>
              <a:t>)</a:t>
            </a:r>
          </a:p>
          <a:p>
            <a:r>
              <a:rPr lang="en-US" altLang="zh-CN" dirty="0">
                <a:latin typeface="Times New Roman" panose="02020603050405020304" pitchFamily="18" charset="0"/>
              </a:rPr>
              <a:t>f</a:t>
            </a:r>
          </a:p>
        </p:txBody>
      </p:sp>
      <p:pic>
        <p:nvPicPr>
          <p:cNvPr id="6" name="图片 5">
            <a:extLst>
              <a:ext uri="{FF2B5EF4-FFF2-40B4-BE49-F238E27FC236}">
                <a16:creationId xmlns:a16="http://schemas.microsoft.com/office/drawing/2014/main" id="{941C1081-172E-1E4E-AC1C-D6280B036FF2}"/>
              </a:ext>
            </a:extLst>
          </p:cNvPr>
          <p:cNvPicPr>
            <a:picLocks noChangeAspect="1"/>
          </p:cNvPicPr>
          <p:nvPr/>
        </p:nvPicPr>
        <p:blipFill>
          <a:blip r:embed="rId2"/>
          <a:stretch>
            <a:fillRect/>
          </a:stretch>
        </p:blipFill>
        <p:spPr>
          <a:xfrm>
            <a:off x="5728226" y="1091654"/>
            <a:ext cx="2157730" cy="1510411"/>
          </a:xfrm>
          <a:prstGeom prst="rect">
            <a:avLst/>
          </a:prstGeom>
        </p:spPr>
      </p:pic>
      <p:sp>
        <p:nvSpPr>
          <p:cNvPr id="7" name="矩形 6">
            <a:extLst>
              <a:ext uri="{FF2B5EF4-FFF2-40B4-BE49-F238E27FC236}">
                <a16:creationId xmlns:a16="http://schemas.microsoft.com/office/drawing/2014/main" id="{0BA0235A-B5C4-FE4C-8D9F-069F1646C71F}"/>
              </a:ext>
            </a:extLst>
          </p:cNvPr>
          <p:cNvSpPr/>
          <p:nvPr/>
        </p:nvSpPr>
        <p:spPr>
          <a:xfrm>
            <a:off x="5029200" y="2928877"/>
            <a:ext cx="3555782" cy="523220"/>
          </a:xfrm>
          <a:prstGeom prst="rect">
            <a:avLst/>
          </a:prstGeom>
        </p:spPr>
        <p:txBody>
          <a:bodyPr wrap="none">
            <a:spAutoFit/>
          </a:bodyPr>
          <a:lstStyle/>
          <a:p>
            <a:r>
              <a:rPr lang="en-US" altLang="zh-CN" dirty="0">
                <a:latin typeface="Times New Roman" panose="02020603050405020304" pitchFamily="18" charset="0"/>
              </a:rPr>
              <a:t>Confusion</a:t>
            </a:r>
            <a:r>
              <a:rPr lang="zh-CN" altLang="en-US" dirty="0">
                <a:latin typeface="Times New Roman" panose="02020603050405020304" pitchFamily="18" charset="0"/>
              </a:rPr>
              <a:t> </a:t>
            </a:r>
            <a:r>
              <a:rPr lang="en-US" altLang="zh-CN" dirty="0">
                <a:latin typeface="Times New Roman" panose="02020603050405020304" pitchFamily="18" charset="0"/>
              </a:rPr>
              <a:t>matrix</a:t>
            </a:r>
          </a:p>
          <a:p>
            <a:r>
              <a:rPr lang="en-US" altLang="zh-CN" dirty="0">
                <a:latin typeface="Times New Roman" panose="02020603050405020304" pitchFamily="18" charset="0"/>
              </a:rPr>
              <a:t>Accuracy : (312+72)/(312+13+4+72) = 0.9576</a:t>
            </a:r>
          </a:p>
        </p:txBody>
      </p:sp>
    </p:spTree>
    <p:extLst>
      <p:ext uri="{BB962C8B-B14F-4D97-AF65-F5344CB8AC3E}">
        <p14:creationId xmlns:p14="http://schemas.microsoft.com/office/powerpoint/2010/main" val="3127782475"/>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Modeling</a:t>
            </a:r>
            <a:endParaRPr kumimoji="1" lang="zh-CN" altLang="en-US" dirty="0"/>
          </a:p>
        </p:txBody>
      </p:sp>
      <p:sp>
        <p:nvSpPr>
          <p:cNvPr id="6" name="文本框 5">
            <a:extLst>
              <a:ext uri="{FF2B5EF4-FFF2-40B4-BE49-F238E27FC236}">
                <a16:creationId xmlns:a16="http://schemas.microsoft.com/office/drawing/2014/main" id="{809A29FA-E50A-AA45-9313-C501F270ED25}"/>
              </a:ext>
            </a:extLst>
          </p:cNvPr>
          <p:cNvSpPr txBox="1"/>
          <p:nvPr/>
        </p:nvSpPr>
        <p:spPr>
          <a:xfrm>
            <a:off x="5783587" y="1239743"/>
            <a:ext cx="2903213" cy="2585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dirty="0" err="1"/>
              <a:t>pred_lm</a:t>
            </a:r>
            <a:r>
              <a:rPr lang="en-US" altLang="zh-CN" dirty="0"/>
              <a:t> = predict(</a:t>
            </a:r>
            <a:r>
              <a:rPr lang="en-US" altLang="zh-CN" dirty="0" err="1"/>
              <a:t>ins_log</a:t>
            </a:r>
            <a:r>
              <a:rPr lang="en-US" altLang="zh-CN" dirty="0"/>
              <a:t>, type='response', </a:t>
            </a:r>
            <a:r>
              <a:rPr lang="en-US" altLang="zh-CN" dirty="0" err="1"/>
              <a:t>newdata</a:t>
            </a:r>
            <a:r>
              <a:rPr lang="en-US" altLang="zh-CN" dirty="0"/>
              <a:t>=</a:t>
            </a:r>
            <a:r>
              <a:rPr lang="en-US" altLang="zh-CN" dirty="0" err="1"/>
              <a:t>ins_test</a:t>
            </a:r>
            <a:r>
              <a:rPr lang="en-US" altLang="zh-CN" dirty="0"/>
              <a:t>)</a:t>
            </a:r>
          </a:p>
          <a:p>
            <a:r>
              <a:rPr lang="en-US" altLang="zh-CN" dirty="0" err="1"/>
              <a:t>rocr.pred.lr</a:t>
            </a:r>
            <a:r>
              <a:rPr lang="en-US" altLang="zh-CN" dirty="0"/>
              <a:t> = prediction(predictions = </a:t>
            </a:r>
            <a:r>
              <a:rPr lang="en-US" altLang="zh-CN" dirty="0" err="1"/>
              <a:t>pred_lm</a:t>
            </a:r>
            <a:r>
              <a:rPr lang="en-US" altLang="zh-CN" dirty="0"/>
              <a:t>, labels = </a:t>
            </a:r>
            <a:r>
              <a:rPr lang="en-US" altLang="zh-CN" dirty="0" err="1"/>
              <a:t>ins_test$smoker</a:t>
            </a:r>
            <a:r>
              <a:rPr lang="en-US" altLang="zh-CN" dirty="0"/>
              <a:t>)</a:t>
            </a:r>
          </a:p>
          <a:p>
            <a:r>
              <a:rPr lang="en-US" altLang="zh-CN" dirty="0" err="1"/>
              <a:t>rocr.perf.lr</a:t>
            </a:r>
            <a:r>
              <a:rPr lang="en-US" altLang="zh-CN" dirty="0"/>
              <a:t> = performance(</a:t>
            </a:r>
            <a:r>
              <a:rPr lang="en-US" altLang="zh-CN" dirty="0" err="1"/>
              <a:t>rocr.pred.lr</a:t>
            </a:r>
            <a:r>
              <a:rPr lang="en-US" altLang="zh-CN" dirty="0"/>
              <a:t>, measure = "</a:t>
            </a:r>
            <a:r>
              <a:rPr lang="en-US" altLang="zh-CN" dirty="0" err="1"/>
              <a:t>tpr</a:t>
            </a:r>
            <a:r>
              <a:rPr lang="en-US" altLang="zh-CN" dirty="0"/>
              <a:t>", </a:t>
            </a:r>
            <a:r>
              <a:rPr lang="en-US" altLang="zh-CN" dirty="0" err="1"/>
              <a:t>x.measure</a:t>
            </a:r>
            <a:r>
              <a:rPr lang="en-US" altLang="zh-CN" dirty="0"/>
              <a:t> = "</a:t>
            </a:r>
            <a:r>
              <a:rPr lang="en-US" altLang="zh-CN" dirty="0" err="1"/>
              <a:t>fpr</a:t>
            </a:r>
            <a:r>
              <a:rPr lang="en-US" altLang="zh-CN" dirty="0"/>
              <a:t>")</a:t>
            </a:r>
          </a:p>
          <a:p>
            <a:r>
              <a:rPr lang="en-US" altLang="zh-CN" dirty="0" err="1"/>
              <a:t>rocr.auc.lr</a:t>
            </a:r>
            <a:r>
              <a:rPr lang="en-US" altLang="zh-CN" dirty="0"/>
              <a:t> = </a:t>
            </a:r>
            <a:r>
              <a:rPr lang="en-US" altLang="zh-CN" dirty="0" err="1"/>
              <a:t>as.numeric</a:t>
            </a:r>
            <a:r>
              <a:rPr lang="en-US" altLang="zh-CN" dirty="0"/>
              <a:t>(performance(</a:t>
            </a:r>
            <a:r>
              <a:rPr lang="en-US" altLang="zh-CN" dirty="0" err="1"/>
              <a:t>rocr.pred.lr</a:t>
            </a:r>
            <a:r>
              <a:rPr lang="en-US" altLang="zh-CN" dirty="0"/>
              <a:t>, "</a:t>
            </a:r>
            <a:r>
              <a:rPr lang="en-US" altLang="zh-CN" dirty="0" err="1"/>
              <a:t>auc</a:t>
            </a:r>
            <a:r>
              <a:rPr lang="en-US" altLang="zh-CN" dirty="0"/>
              <a:t>")@</a:t>
            </a:r>
            <a:r>
              <a:rPr lang="en-US" altLang="zh-CN" dirty="0" err="1"/>
              <a:t>y.values</a:t>
            </a:r>
            <a:r>
              <a:rPr lang="en-US" altLang="zh-CN" dirty="0"/>
              <a:t>)</a:t>
            </a:r>
          </a:p>
          <a:p>
            <a:r>
              <a:rPr lang="en-US" altLang="zh-CN" dirty="0" err="1"/>
              <a:t>rocr.auc.lr</a:t>
            </a:r>
            <a:endParaRPr lang="en-US" altLang="zh-CN" dirty="0"/>
          </a:p>
          <a:p>
            <a:r>
              <a:rPr lang="en-US" altLang="zh-CN" dirty="0"/>
              <a:t>[1] 0.9863158</a:t>
            </a:r>
          </a:p>
        </p:txBody>
      </p:sp>
      <p:pic>
        <p:nvPicPr>
          <p:cNvPr id="3" name="图片 2">
            <a:extLst>
              <a:ext uri="{FF2B5EF4-FFF2-40B4-BE49-F238E27FC236}">
                <a16:creationId xmlns:a16="http://schemas.microsoft.com/office/drawing/2014/main" id="{3CF45F7F-AD69-8547-9D31-78E54E79728D}"/>
              </a:ext>
            </a:extLst>
          </p:cNvPr>
          <p:cNvPicPr>
            <a:picLocks noChangeAspect="1"/>
          </p:cNvPicPr>
          <p:nvPr/>
        </p:nvPicPr>
        <p:blipFill>
          <a:blip r:embed="rId2"/>
          <a:stretch>
            <a:fillRect/>
          </a:stretch>
        </p:blipFill>
        <p:spPr>
          <a:xfrm>
            <a:off x="457200" y="1393632"/>
            <a:ext cx="4865299" cy="3108946"/>
          </a:xfrm>
          <a:prstGeom prst="rect">
            <a:avLst/>
          </a:prstGeom>
        </p:spPr>
      </p:pic>
      <p:sp>
        <p:nvSpPr>
          <p:cNvPr id="5" name="矩形 4">
            <a:extLst>
              <a:ext uri="{FF2B5EF4-FFF2-40B4-BE49-F238E27FC236}">
                <a16:creationId xmlns:a16="http://schemas.microsoft.com/office/drawing/2014/main" id="{96C7A13E-3462-4C47-A1AA-EF9B4F09C75D}"/>
              </a:ext>
            </a:extLst>
          </p:cNvPr>
          <p:cNvSpPr/>
          <p:nvPr/>
        </p:nvSpPr>
        <p:spPr>
          <a:xfrm>
            <a:off x="457200" y="1085855"/>
            <a:ext cx="3918060" cy="307777"/>
          </a:xfrm>
          <a:prstGeom prst="rect">
            <a:avLst/>
          </a:prstGeom>
        </p:spPr>
        <p:txBody>
          <a:bodyPr wrap="none">
            <a:spAutoFit/>
          </a:bodyPr>
          <a:lstStyle/>
          <a:p>
            <a:r>
              <a:rPr lang="en-US" altLang="zh-CN" dirty="0">
                <a:latin typeface="Times New Roman" panose="02020603050405020304" pitchFamily="18" charset="0"/>
              </a:rPr>
              <a:t>we drew a ROC - AUC curve to evaluate our model</a:t>
            </a:r>
          </a:p>
        </p:txBody>
      </p:sp>
    </p:spTree>
    <p:extLst>
      <p:ext uri="{BB962C8B-B14F-4D97-AF65-F5344CB8AC3E}">
        <p14:creationId xmlns:p14="http://schemas.microsoft.com/office/powerpoint/2010/main" val="220837134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Modeling</a:t>
            </a:r>
            <a:endParaRPr kumimoji="1" lang="zh-CN" altLang="en-US" dirty="0"/>
          </a:p>
        </p:txBody>
      </p:sp>
      <p:sp>
        <p:nvSpPr>
          <p:cNvPr id="4" name="矩形 3">
            <a:extLst>
              <a:ext uri="{FF2B5EF4-FFF2-40B4-BE49-F238E27FC236}">
                <a16:creationId xmlns:a16="http://schemas.microsoft.com/office/drawing/2014/main" id="{6379D3CE-D49C-A841-99DB-AFF67B2F6174}"/>
              </a:ext>
            </a:extLst>
          </p:cNvPr>
          <p:cNvSpPr/>
          <p:nvPr/>
        </p:nvSpPr>
        <p:spPr>
          <a:xfrm>
            <a:off x="457200" y="1232922"/>
            <a:ext cx="8229600" cy="2031325"/>
          </a:xfrm>
          <a:prstGeom prst="rect">
            <a:avLst/>
          </a:prstGeom>
        </p:spPr>
        <p:txBody>
          <a:bodyPr wrap="square">
            <a:spAutoFit/>
          </a:bodyPr>
          <a:lstStyle/>
          <a:p>
            <a:r>
              <a:rPr lang="en-US" altLang="zh-CN" dirty="0"/>
              <a:t>We also built a decision tree model</a:t>
            </a:r>
          </a:p>
          <a:p>
            <a:r>
              <a:rPr lang="en-US" altLang="zh-CN" dirty="0"/>
              <a:t># decision tree</a:t>
            </a:r>
          </a:p>
          <a:p>
            <a:br>
              <a:rPr lang="en-US" altLang="zh-CN" dirty="0"/>
            </a:br>
            <a:endParaRPr lang="en-US" altLang="zh-CN" dirty="0"/>
          </a:p>
          <a:p>
            <a:r>
              <a:rPr lang="en-US" altLang="zh-CN" dirty="0" err="1"/>
              <a:t>ins_decision_tr</a:t>
            </a:r>
            <a:r>
              <a:rPr lang="en-US" altLang="zh-CN" dirty="0"/>
              <a:t> = </a:t>
            </a:r>
            <a:r>
              <a:rPr lang="en-US" altLang="zh-CN" dirty="0" err="1"/>
              <a:t>rpart</a:t>
            </a:r>
            <a:r>
              <a:rPr lang="en-US" altLang="zh-CN" dirty="0"/>
              <a:t>(formula = smoker ~ .,</a:t>
            </a:r>
          </a:p>
          <a:p>
            <a:r>
              <a:rPr lang="en-US" altLang="zh-CN" dirty="0"/>
              <a:t>                         data = </a:t>
            </a:r>
            <a:r>
              <a:rPr lang="en-US" altLang="zh-CN" dirty="0" err="1"/>
              <a:t>ins_train</a:t>
            </a:r>
            <a:r>
              <a:rPr lang="en-US" altLang="zh-CN" dirty="0"/>
              <a:t>, method = "class")</a:t>
            </a:r>
          </a:p>
          <a:p>
            <a:br>
              <a:rPr lang="en-US" altLang="zh-CN" dirty="0"/>
            </a:br>
            <a:endParaRPr lang="en-US" altLang="zh-CN" dirty="0"/>
          </a:p>
          <a:p>
            <a:r>
              <a:rPr lang="en-US" altLang="zh-CN" dirty="0" err="1"/>
              <a:t>rpart.plot</a:t>
            </a:r>
            <a:r>
              <a:rPr lang="en-US" altLang="zh-CN" dirty="0"/>
              <a:t>(</a:t>
            </a:r>
            <a:r>
              <a:rPr lang="en-US" altLang="zh-CN" dirty="0" err="1"/>
              <a:t>ins_decision_tr,type</a:t>
            </a:r>
            <a:r>
              <a:rPr lang="en-US" altLang="zh-CN" dirty="0"/>
              <a:t> = 3, digits = 3, </a:t>
            </a:r>
            <a:r>
              <a:rPr lang="en-US" altLang="zh-CN" dirty="0" err="1"/>
              <a:t>fallen.leaves</a:t>
            </a:r>
            <a:r>
              <a:rPr lang="en-US" altLang="zh-CN" dirty="0"/>
              <a:t> = TRUE)</a:t>
            </a:r>
          </a:p>
        </p:txBody>
      </p:sp>
    </p:spTree>
    <p:extLst>
      <p:ext uri="{BB962C8B-B14F-4D97-AF65-F5344CB8AC3E}">
        <p14:creationId xmlns:p14="http://schemas.microsoft.com/office/powerpoint/2010/main" val="417296883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82ABB-4158-2C4F-83C2-5774C8A5892B}"/>
              </a:ext>
            </a:extLst>
          </p:cNvPr>
          <p:cNvSpPr>
            <a:spLocks noGrp="1"/>
          </p:cNvSpPr>
          <p:nvPr>
            <p:ph type="title"/>
          </p:nvPr>
        </p:nvSpPr>
        <p:spPr/>
        <p:txBody>
          <a:bodyPr>
            <a:normAutofit/>
          </a:bodyPr>
          <a:lstStyle/>
          <a:p>
            <a:pPr algn="l"/>
            <a:r>
              <a:rPr lang="en-US" altLang="zh-CN" dirty="0"/>
              <a:t>Analysis:</a:t>
            </a:r>
            <a:r>
              <a:rPr lang="zh-CN" altLang="en-US" dirty="0"/>
              <a:t> </a:t>
            </a:r>
            <a:r>
              <a:rPr lang="en-US" altLang="zh-CN" dirty="0"/>
              <a:t>About the data set</a:t>
            </a:r>
            <a:endParaRPr kumimoji="1" lang="zh-CN" altLang="en-US" dirty="0"/>
          </a:p>
        </p:txBody>
      </p:sp>
      <p:sp>
        <p:nvSpPr>
          <p:cNvPr id="3" name="文本框 2">
            <a:extLst>
              <a:ext uri="{FF2B5EF4-FFF2-40B4-BE49-F238E27FC236}">
                <a16:creationId xmlns:a16="http://schemas.microsoft.com/office/drawing/2014/main" id="{7FEDD6E6-7CA0-3546-ABE9-1E8F2A258E5D}"/>
              </a:ext>
            </a:extLst>
          </p:cNvPr>
          <p:cNvSpPr txBox="1"/>
          <p:nvPr/>
        </p:nvSpPr>
        <p:spPr>
          <a:xfrm>
            <a:off x="457200" y="1279088"/>
            <a:ext cx="8229600" cy="2585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dirty="0"/>
              <a:t>Why did you choose this data ? </a:t>
            </a:r>
          </a:p>
          <a:p>
            <a:br>
              <a:rPr lang="en-US" altLang="zh-CN" dirty="0"/>
            </a:br>
            <a:endParaRPr lang="en-US" altLang="zh-CN" dirty="0"/>
          </a:p>
          <a:p>
            <a:r>
              <a:rPr lang="en-US" altLang="zh-CN" dirty="0"/>
              <a:t>We will explain the reasons why we chose this data set from two aspects. First of all, the data set is well structured, and the provider has done enough data cleaning. This will make it easy for us to carry out the analysis work and excavate valuable information from it.</a:t>
            </a:r>
          </a:p>
          <a:p>
            <a:endParaRPr lang="en-US" altLang="zh-CN" dirty="0"/>
          </a:p>
          <a:p>
            <a:r>
              <a:rPr lang="en-US" altLang="zh-CN" dirty="0"/>
              <a:t>Second, through the analysis of health insurance customer information, insurance companies can adjust the structure, direction and scale of insurance expenditure. In addition, it can help insurance companies to better control the risk of capital utilization and maximize the benefits of capital utilization on the basis of maintaining value. We will summarize the rules of insurance spending with different customer attributes, which will help regulators control and prevent risks in the health insurance industry.</a:t>
            </a:r>
          </a:p>
        </p:txBody>
      </p:sp>
    </p:spTree>
    <p:extLst>
      <p:ext uri="{BB962C8B-B14F-4D97-AF65-F5344CB8AC3E}">
        <p14:creationId xmlns:p14="http://schemas.microsoft.com/office/powerpoint/2010/main" val="194375543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Modeling</a:t>
            </a:r>
            <a:endParaRPr kumimoji="1" lang="zh-CN" altLang="en-US" dirty="0"/>
          </a:p>
        </p:txBody>
      </p:sp>
      <p:pic>
        <p:nvPicPr>
          <p:cNvPr id="4" name="图片 3">
            <a:extLst>
              <a:ext uri="{FF2B5EF4-FFF2-40B4-BE49-F238E27FC236}">
                <a16:creationId xmlns:a16="http://schemas.microsoft.com/office/drawing/2014/main" id="{EADC4A3A-7ABE-2044-80B0-7C4B70FD84F7}"/>
              </a:ext>
            </a:extLst>
          </p:cNvPr>
          <p:cNvPicPr>
            <a:picLocks noChangeAspect="1"/>
          </p:cNvPicPr>
          <p:nvPr/>
        </p:nvPicPr>
        <p:blipFill>
          <a:blip r:embed="rId2"/>
          <a:stretch>
            <a:fillRect/>
          </a:stretch>
        </p:blipFill>
        <p:spPr>
          <a:xfrm>
            <a:off x="1971675" y="972636"/>
            <a:ext cx="5200650" cy="3323237"/>
          </a:xfrm>
          <a:prstGeom prst="rect">
            <a:avLst/>
          </a:prstGeom>
        </p:spPr>
      </p:pic>
    </p:spTree>
    <p:extLst>
      <p:ext uri="{BB962C8B-B14F-4D97-AF65-F5344CB8AC3E}">
        <p14:creationId xmlns:p14="http://schemas.microsoft.com/office/powerpoint/2010/main" val="2441539924"/>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Modeling</a:t>
            </a:r>
            <a:endParaRPr kumimoji="1" lang="zh-CN" altLang="en-US" dirty="0"/>
          </a:p>
        </p:txBody>
      </p:sp>
      <p:sp>
        <p:nvSpPr>
          <p:cNvPr id="6" name="文本框 5">
            <a:extLst>
              <a:ext uri="{FF2B5EF4-FFF2-40B4-BE49-F238E27FC236}">
                <a16:creationId xmlns:a16="http://schemas.microsoft.com/office/drawing/2014/main" id="{809A29FA-E50A-AA45-9313-C501F270ED25}"/>
              </a:ext>
            </a:extLst>
          </p:cNvPr>
          <p:cNvSpPr txBox="1"/>
          <p:nvPr/>
        </p:nvSpPr>
        <p:spPr>
          <a:xfrm>
            <a:off x="5783587" y="2140863"/>
            <a:ext cx="2903213"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dirty="0" err="1"/>
              <a:t>rocr.auc.dt</a:t>
            </a:r>
            <a:endParaRPr lang="en-US" altLang="zh-CN" dirty="0"/>
          </a:p>
          <a:p>
            <a:r>
              <a:rPr lang="en-US" altLang="zh-CN" dirty="0"/>
              <a:t>[1] 0.9631377</a:t>
            </a:r>
          </a:p>
        </p:txBody>
      </p:sp>
      <p:sp>
        <p:nvSpPr>
          <p:cNvPr id="5" name="矩形 4">
            <a:extLst>
              <a:ext uri="{FF2B5EF4-FFF2-40B4-BE49-F238E27FC236}">
                <a16:creationId xmlns:a16="http://schemas.microsoft.com/office/drawing/2014/main" id="{96C7A13E-3462-4C47-A1AA-EF9B4F09C75D}"/>
              </a:ext>
            </a:extLst>
          </p:cNvPr>
          <p:cNvSpPr/>
          <p:nvPr/>
        </p:nvSpPr>
        <p:spPr>
          <a:xfrm>
            <a:off x="457200" y="1082502"/>
            <a:ext cx="5846472" cy="307777"/>
          </a:xfrm>
          <a:prstGeom prst="rect">
            <a:avLst/>
          </a:prstGeom>
        </p:spPr>
        <p:txBody>
          <a:bodyPr wrap="none">
            <a:spAutoFit/>
          </a:bodyPr>
          <a:lstStyle/>
          <a:p>
            <a:r>
              <a:rPr lang="en-US" altLang="zh-CN" dirty="0"/>
              <a:t>Meanwhile, roc- AUC curve was also drawn to compare the two models</a:t>
            </a:r>
          </a:p>
        </p:txBody>
      </p:sp>
      <p:pic>
        <p:nvPicPr>
          <p:cNvPr id="7" name="图片 6">
            <a:extLst>
              <a:ext uri="{FF2B5EF4-FFF2-40B4-BE49-F238E27FC236}">
                <a16:creationId xmlns:a16="http://schemas.microsoft.com/office/drawing/2014/main" id="{B3472A46-7E2C-EA42-AF02-A53295FD0A88}"/>
              </a:ext>
            </a:extLst>
          </p:cNvPr>
          <p:cNvPicPr>
            <a:picLocks noChangeAspect="1"/>
          </p:cNvPicPr>
          <p:nvPr/>
        </p:nvPicPr>
        <p:blipFill>
          <a:blip r:embed="rId2"/>
          <a:stretch>
            <a:fillRect/>
          </a:stretch>
        </p:blipFill>
        <p:spPr>
          <a:xfrm>
            <a:off x="457200" y="1500145"/>
            <a:ext cx="4865298" cy="3088758"/>
          </a:xfrm>
          <a:prstGeom prst="rect">
            <a:avLst/>
          </a:prstGeom>
        </p:spPr>
      </p:pic>
    </p:spTree>
    <p:extLst>
      <p:ext uri="{BB962C8B-B14F-4D97-AF65-F5344CB8AC3E}">
        <p14:creationId xmlns:p14="http://schemas.microsoft.com/office/powerpoint/2010/main" val="254911185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Modeling</a:t>
            </a:r>
            <a:endParaRPr kumimoji="1" lang="zh-CN" altLang="en-US" dirty="0"/>
          </a:p>
        </p:txBody>
      </p:sp>
      <p:pic>
        <p:nvPicPr>
          <p:cNvPr id="3" name="图片 2">
            <a:extLst>
              <a:ext uri="{FF2B5EF4-FFF2-40B4-BE49-F238E27FC236}">
                <a16:creationId xmlns:a16="http://schemas.microsoft.com/office/drawing/2014/main" id="{5A3EACA0-307D-F248-BFA5-9AAA40EEAF70}"/>
              </a:ext>
            </a:extLst>
          </p:cNvPr>
          <p:cNvPicPr>
            <a:picLocks noChangeAspect="1"/>
          </p:cNvPicPr>
          <p:nvPr/>
        </p:nvPicPr>
        <p:blipFill>
          <a:blip r:embed="rId2"/>
          <a:stretch>
            <a:fillRect/>
          </a:stretch>
        </p:blipFill>
        <p:spPr>
          <a:xfrm>
            <a:off x="457200" y="972636"/>
            <a:ext cx="5623560" cy="3593478"/>
          </a:xfrm>
          <a:prstGeom prst="rect">
            <a:avLst/>
          </a:prstGeom>
        </p:spPr>
      </p:pic>
      <p:sp>
        <p:nvSpPr>
          <p:cNvPr id="4" name="矩形 3">
            <a:extLst>
              <a:ext uri="{FF2B5EF4-FFF2-40B4-BE49-F238E27FC236}">
                <a16:creationId xmlns:a16="http://schemas.microsoft.com/office/drawing/2014/main" id="{1DB73522-039A-D74E-8375-029FCB343579}"/>
              </a:ext>
            </a:extLst>
          </p:cNvPr>
          <p:cNvSpPr/>
          <p:nvPr/>
        </p:nvSpPr>
        <p:spPr>
          <a:xfrm>
            <a:off x="6606540" y="1663809"/>
            <a:ext cx="2080260" cy="1815882"/>
          </a:xfrm>
          <a:prstGeom prst="rect">
            <a:avLst/>
          </a:prstGeom>
        </p:spPr>
        <p:txBody>
          <a:bodyPr wrap="square">
            <a:spAutoFit/>
          </a:bodyPr>
          <a:lstStyle/>
          <a:p>
            <a:r>
              <a:rPr lang="en-US" altLang="zh-CN" dirty="0">
                <a:latin typeface="Times New Roman" panose="02020603050405020304" pitchFamily="18" charset="0"/>
              </a:rPr>
              <a:t>Combining the two ROC-AUC curves, we can see from the image that the logistic regression model seems more accurate, so we choose the logistic regression model as the final model of this part.</a:t>
            </a:r>
          </a:p>
        </p:txBody>
      </p:sp>
    </p:spTree>
    <p:extLst>
      <p:ext uri="{BB962C8B-B14F-4D97-AF65-F5344CB8AC3E}">
        <p14:creationId xmlns:p14="http://schemas.microsoft.com/office/powerpoint/2010/main" val="4186589996"/>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3C723-6059-D44B-B7D8-BAD0B2215247}"/>
              </a:ext>
            </a:extLst>
          </p:cNvPr>
          <p:cNvSpPr>
            <a:spLocks noGrp="1"/>
          </p:cNvSpPr>
          <p:nvPr>
            <p:ph type="title"/>
          </p:nvPr>
        </p:nvSpPr>
        <p:spPr/>
        <p:txBody>
          <a:bodyPr/>
          <a:lstStyle/>
          <a:p>
            <a:pPr algn="l"/>
            <a:r>
              <a:rPr lang="en-US" altLang="zh-CN" dirty="0"/>
              <a:t>Conclusions</a:t>
            </a:r>
          </a:p>
        </p:txBody>
      </p:sp>
      <p:sp>
        <p:nvSpPr>
          <p:cNvPr id="3" name="矩形 2">
            <a:extLst>
              <a:ext uri="{FF2B5EF4-FFF2-40B4-BE49-F238E27FC236}">
                <a16:creationId xmlns:a16="http://schemas.microsoft.com/office/drawing/2014/main" id="{253EC191-5B1E-8348-BAF9-6C74F3C7210A}"/>
              </a:ext>
            </a:extLst>
          </p:cNvPr>
          <p:cNvSpPr/>
          <p:nvPr/>
        </p:nvSpPr>
        <p:spPr>
          <a:xfrm>
            <a:off x="457200" y="1125200"/>
            <a:ext cx="8229600" cy="2893100"/>
          </a:xfrm>
          <a:prstGeom prst="rect">
            <a:avLst/>
          </a:prstGeom>
        </p:spPr>
        <p:txBody>
          <a:bodyPr wrap="square">
            <a:spAutoFit/>
          </a:bodyPr>
          <a:lstStyle/>
          <a:p>
            <a:r>
              <a:rPr lang="zh-CN" altLang="en-US" dirty="0"/>
              <a:t>In general, we use a series of models to predict and analyze the "charges" attribute. Xgboost, gradient boosting and random forest are models with high accuracy. Therefore, we will suggest that insurance companies use these three models to predict the insurance costs of customers and make targeted sales. In addition, we confirm that smoking is a key attribute affecting insurance costs. At the same time, the influence of age and BMI on charge is weak, and the influence of gender and region is the least.</a:t>
            </a:r>
          </a:p>
          <a:p>
            <a:endParaRPr lang="zh-CN" altLang="en-US" dirty="0"/>
          </a:p>
          <a:p>
            <a:r>
              <a:rPr lang="zh-CN" altLang="en-US" dirty="0"/>
              <a:t>Finally, we use logistic regression and decision tree to judge whether users have smoking habits. Medical insurance companies can classify customers according to their health insurance attributes and standards. We will also suggest that insurance companies charge different insurance premiums for different customer groups and implement corresponding measures.Insurance companies offer incentives or subsidies to families with children, patients and the elderly and charge higher fees to customers with health risks</a:t>
            </a:r>
          </a:p>
        </p:txBody>
      </p:sp>
    </p:spTree>
    <p:extLst>
      <p:ext uri="{BB962C8B-B14F-4D97-AF65-F5344CB8AC3E}">
        <p14:creationId xmlns:p14="http://schemas.microsoft.com/office/powerpoint/2010/main" val="179877106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3C723-6059-D44B-B7D8-BAD0B2215247}"/>
              </a:ext>
            </a:extLst>
          </p:cNvPr>
          <p:cNvSpPr>
            <a:spLocks noGrp="1"/>
          </p:cNvSpPr>
          <p:nvPr>
            <p:ph type="title"/>
          </p:nvPr>
        </p:nvSpPr>
        <p:spPr/>
        <p:txBody>
          <a:bodyPr/>
          <a:lstStyle/>
          <a:p>
            <a:pPr algn="l"/>
            <a:r>
              <a:rPr lang="en-US" altLang="zh-CN" dirty="0"/>
              <a:t>reference</a:t>
            </a:r>
          </a:p>
        </p:txBody>
      </p:sp>
      <p:sp>
        <p:nvSpPr>
          <p:cNvPr id="3" name="矩形 2">
            <a:extLst>
              <a:ext uri="{FF2B5EF4-FFF2-40B4-BE49-F238E27FC236}">
                <a16:creationId xmlns:a16="http://schemas.microsoft.com/office/drawing/2014/main" id="{75049CC1-8264-AF49-813E-24C9A3E51CA1}"/>
              </a:ext>
            </a:extLst>
          </p:cNvPr>
          <p:cNvSpPr/>
          <p:nvPr/>
        </p:nvSpPr>
        <p:spPr>
          <a:xfrm>
            <a:off x="457200" y="972636"/>
            <a:ext cx="8229600" cy="4093428"/>
          </a:xfrm>
          <a:prstGeom prst="rect">
            <a:avLst/>
          </a:prstGeom>
        </p:spPr>
        <p:txBody>
          <a:bodyPr wrap="square">
            <a:spAutoFit/>
          </a:bodyPr>
          <a:lstStyle/>
          <a:p>
            <a:pPr marL="342900" lvl="0" indent="-342900">
              <a:spcAft>
                <a:spcPts val="1200"/>
              </a:spcAft>
              <a:buAutoNum type="arabicPeriod"/>
            </a:pPr>
            <a:r>
              <a:rPr lang="en-US" altLang="zh-CN" sz="1200" dirty="0" err="1">
                <a:latin typeface="Times" pitchFamily="2" charset="0"/>
                <a:ea typeface="DengXian" panose="02010600030101010101" pitchFamily="2" charset="-122"/>
                <a:cs typeface="Times" pitchFamily="2" charset="0"/>
              </a:rPr>
              <a:t>Jhaveri</a:t>
            </a:r>
            <a:r>
              <a:rPr lang="en-US" altLang="zh-CN" sz="1200" dirty="0">
                <a:latin typeface="Times" pitchFamily="2" charset="0"/>
                <a:ea typeface="DengXian" panose="02010600030101010101" pitchFamily="2" charset="-122"/>
                <a:cs typeface="Times" pitchFamily="2" charset="0"/>
              </a:rPr>
              <a:t>, M. (2020, May 23). </a:t>
            </a:r>
            <a:r>
              <a:rPr lang="en-US" altLang="zh-CN" sz="1200" dirty="0" err="1">
                <a:latin typeface="Times" pitchFamily="2" charset="0"/>
                <a:ea typeface="DengXian" panose="02010600030101010101" pitchFamily="2" charset="-122"/>
                <a:cs typeface="Times" pitchFamily="2" charset="0"/>
              </a:rPr>
              <a:t>Insurance_Healthcare</a:t>
            </a:r>
            <a:r>
              <a:rPr lang="en-US" altLang="zh-CN" sz="1200" dirty="0">
                <a:latin typeface="Times" pitchFamily="2" charset="0"/>
                <a:ea typeface="DengXian" panose="02010600030101010101" pitchFamily="2" charset="-122"/>
                <a:cs typeface="Times" pitchFamily="2" charset="0"/>
              </a:rPr>
              <a:t>. Retrieved July 12, 2020, from </a:t>
            </a:r>
            <a:r>
              <a:rPr lang="en-US" altLang="zh-CN" sz="1200" dirty="0">
                <a:latin typeface="Times" pitchFamily="2" charset="0"/>
                <a:ea typeface="DengXian" panose="02010600030101010101" pitchFamily="2" charset="-122"/>
                <a:cs typeface="Times" pitchFamily="2" charset="0"/>
                <a:hlinkClick r:id="rId2"/>
              </a:rPr>
              <a:t>https://www.kaggle.com/mihirjhaveri/insurance-healthcare</a:t>
            </a:r>
            <a:endParaRPr lang="en-US" altLang="zh-CN" sz="1200" dirty="0">
              <a:latin typeface="Calibri" panose="020F0502020204030204" pitchFamily="34" charset="0"/>
              <a:ea typeface="DengXian" panose="02010600030101010101" pitchFamily="2" charset="-122"/>
              <a:cs typeface="Times New Roman" panose="02020603050405020304" pitchFamily="18" charset="0"/>
            </a:endParaRPr>
          </a:p>
          <a:p>
            <a:pPr marL="342900" lvl="0" indent="-342900">
              <a:spcAft>
                <a:spcPts val="1200"/>
              </a:spcAft>
              <a:buAutoNum type="arabicPeriod"/>
            </a:pPr>
            <a:r>
              <a:rPr lang="en-US" altLang="zh-CN" sz="1200" dirty="0" err="1">
                <a:latin typeface="Times" pitchFamily="2" charset="0"/>
                <a:ea typeface="DengXian" panose="02010600030101010101" pitchFamily="2" charset="-122"/>
                <a:cs typeface="Times" pitchFamily="2" charset="0"/>
              </a:rPr>
              <a:t>Robk@statmethods.net</a:t>
            </a:r>
            <a:r>
              <a:rPr lang="en-US" altLang="zh-CN" sz="1200" dirty="0">
                <a:latin typeface="Times" pitchFamily="2" charset="0"/>
                <a:ea typeface="DengXian" panose="02010600030101010101" pitchFamily="2" charset="-122"/>
                <a:cs typeface="Times" pitchFamily="2" charset="0"/>
              </a:rPr>
              <a:t>, R. (n.d.). Histograms and Density Plots. Retrieved July 12, 2020, from </a:t>
            </a:r>
            <a:r>
              <a:rPr lang="en-US" altLang="zh-CN" sz="1200" dirty="0">
                <a:latin typeface="Times" pitchFamily="2" charset="0"/>
                <a:ea typeface="DengXian" panose="02010600030101010101" pitchFamily="2" charset="-122"/>
                <a:cs typeface="Times" pitchFamily="2" charset="0"/>
                <a:hlinkClick r:id="rId3"/>
              </a:rPr>
              <a:t>https://www.statmethods.net/graphs/density.html</a:t>
            </a:r>
            <a:endParaRPr lang="en-US" altLang="zh-CN" sz="1200" dirty="0">
              <a:latin typeface="Times" pitchFamily="2" charset="0"/>
              <a:ea typeface="DengXian" panose="02010600030101010101" pitchFamily="2" charset="-122"/>
              <a:cs typeface="Times" pitchFamily="2" charset="0"/>
            </a:endParaRPr>
          </a:p>
          <a:p>
            <a:pPr marL="342900" lvl="0" indent="-342900">
              <a:spcAft>
                <a:spcPts val="1200"/>
              </a:spcAft>
              <a:buAutoNum type="arabicPeriod"/>
            </a:pPr>
            <a:r>
              <a:rPr lang="en-US" altLang="zh-CN" sz="1200" dirty="0"/>
              <a:t>Why do you have to check your regression analysis with a residual plot? (n.d.). Retrieved July 19, 2020, from </a:t>
            </a:r>
            <a:r>
              <a:rPr lang="en-US" altLang="zh-CN" sz="1200" dirty="0">
                <a:hlinkClick r:id="rId4"/>
              </a:rPr>
              <a:t>https://www.jianshu.com/p/c9022affd8b9</a:t>
            </a:r>
            <a:endParaRPr lang="en-US" altLang="zh-CN" sz="1200" dirty="0"/>
          </a:p>
          <a:p>
            <a:pPr marL="342900" lvl="0" indent="-342900">
              <a:spcAft>
                <a:spcPts val="1200"/>
              </a:spcAft>
              <a:buAutoNum type="arabicPeriod"/>
            </a:pPr>
            <a:r>
              <a:rPr lang="en-US" altLang="zh-CN" sz="1200" dirty="0"/>
              <a:t>Application of predict function in regression analysis. (n.d.). Retrieved July 19, 2020, from </a:t>
            </a:r>
            <a:r>
              <a:rPr lang="en-US" altLang="zh-CN" sz="1200" dirty="0">
                <a:hlinkClick r:id="rId5"/>
              </a:rPr>
              <a:t>https://blog.csdn.net/hsdcc217/article/details/78395240</a:t>
            </a:r>
            <a:endParaRPr lang="en-US" altLang="zh-CN" sz="1200" dirty="0"/>
          </a:p>
          <a:p>
            <a:pPr marL="342900" lvl="0" indent="-342900">
              <a:spcAft>
                <a:spcPts val="1200"/>
              </a:spcAft>
              <a:buAutoNum type="arabicPeriod"/>
            </a:pPr>
            <a:r>
              <a:rPr lang="zh-CN" altLang="zh-CN" sz="1200" dirty="0"/>
              <a:t>Dalpiaz, D. (2019, March 22). R for Statistical Learning. Retrieved from July 18, 2020, from </a:t>
            </a:r>
            <a:r>
              <a:rPr lang="zh-CN" altLang="zh-CN" sz="1200" dirty="0">
                <a:hlinkClick r:id="rId6"/>
              </a:rPr>
              <a:t>https://daviddalpiaz.github.io/r4sl/logistic-regression.html</a:t>
            </a:r>
            <a:r>
              <a:rPr lang="zh-CN" altLang="zh-CN" sz="1200" dirty="0"/>
              <a:t>.</a:t>
            </a:r>
            <a:endParaRPr lang="en-US" altLang="zh-CN" sz="1200" dirty="0"/>
          </a:p>
          <a:p>
            <a:pPr marL="342900" lvl="0" indent="-342900">
              <a:spcAft>
                <a:spcPts val="1200"/>
              </a:spcAft>
              <a:buAutoNum type="arabicPeriod"/>
            </a:pPr>
            <a:r>
              <a:rPr lang="zh-CN" altLang="zh-CN" sz="1200" dirty="0"/>
              <a:t>AUC，ROC. (n.d.). Retrieved July 18, 2020, from </a:t>
            </a:r>
            <a:r>
              <a:rPr lang="zh-CN" altLang="zh-CN" sz="1200" dirty="0">
                <a:hlinkClick r:id="rId7"/>
              </a:rPr>
              <a:t>https://blog.csdn.net/u013385925/article/details/80385873</a:t>
            </a:r>
            <a:endParaRPr lang="en-US" altLang="zh-CN" sz="1200" dirty="0"/>
          </a:p>
          <a:p>
            <a:pPr marL="342900" lvl="0" indent="-342900">
              <a:spcAft>
                <a:spcPts val="1200"/>
              </a:spcAft>
              <a:buAutoNum type="arabicPeriod"/>
            </a:pPr>
            <a:r>
              <a:rPr lang="zh-CN" altLang="zh-CN" sz="1200" dirty="0"/>
              <a:t>Brownlee, J. (2019, August 22). Machine Learning Evaluation Metrics in R. Retrieved July 18, 2020, from </a:t>
            </a:r>
            <a:r>
              <a:rPr lang="zh-CN" altLang="zh-CN" sz="1200" dirty="0">
                <a:hlinkClick r:id="rId8"/>
              </a:rPr>
              <a:t>https://machinelearningmastery.com/machine-learning-evaluation-metrics-in-r/</a:t>
            </a:r>
            <a:endParaRPr lang="zh-CN" altLang="zh-CN" sz="1200" dirty="0"/>
          </a:p>
          <a:p>
            <a:pPr marL="342900" lvl="0" indent="-342900">
              <a:spcAft>
                <a:spcPts val="1200"/>
              </a:spcAft>
              <a:buAutoNum type="arabicPeriod"/>
            </a:pPr>
            <a:endParaRPr lang="zh-CN" altLang="zh-CN" sz="1200" dirty="0"/>
          </a:p>
          <a:p>
            <a:pPr marL="342900" lvl="0" indent="-342900">
              <a:spcAft>
                <a:spcPts val="1200"/>
              </a:spcAft>
              <a:buAutoNum type="arabicPeriod"/>
            </a:pPr>
            <a:endParaRPr lang="zh-CN" altLang="zh-CN" sz="1200"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62666580"/>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3C723-6059-D44B-B7D8-BAD0B2215247}"/>
              </a:ext>
            </a:extLst>
          </p:cNvPr>
          <p:cNvSpPr>
            <a:spLocks noGrp="1"/>
          </p:cNvSpPr>
          <p:nvPr>
            <p:ph type="title"/>
          </p:nvPr>
        </p:nvSpPr>
        <p:spPr/>
        <p:txBody>
          <a:bodyPr/>
          <a:lstStyle/>
          <a:p>
            <a:pPr algn="l"/>
            <a:r>
              <a:rPr lang="en-US" altLang="zh-CN" dirty="0"/>
              <a:t>reference</a:t>
            </a:r>
          </a:p>
        </p:txBody>
      </p:sp>
      <p:sp>
        <p:nvSpPr>
          <p:cNvPr id="3" name="矩形 2">
            <a:extLst>
              <a:ext uri="{FF2B5EF4-FFF2-40B4-BE49-F238E27FC236}">
                <a16:creationId xmlns:a16="http://schemas.microsoft.com/office/drawing/2014/main" id="{75049CC1-8264-AF49-813E-24C9A3E51CA1}"/>
              </a:ext>
            </a:extLst>
          </p:cNvPr>
          <p:cNvSpPr/>
          <p:nvPr/>
        </p:nvSpPr>
        <p:spPr>
          <a:xfrm>
            <a:off x="457200" y="972636"/>
            <a:ext cx="8229600" cy="6155531"/>
          </a:xfrm>
          <a:prstGeom prst="rect">
            <a:avLst/>
          </a:prstGeom>
        </p:spPr>
        <p:txBody>
          <a:bodyPr wrap="square">
            <a:spAutoFit/>
          </a:bodyPr>
          <a:lstStyle/>
          <a:p>
            <a:pPr marL="342900" indent="-342900">
              <a:spcAft>
                <a:spcPts val="1200"/>
              </a:spcAft>
              <a:buFontTx/>
              <a:buAutoNum type="arabicPeriod"/>
            </a:pPr>
            <a:r>
              <a:rPr lang="en-US" altLang="zh-CN" sz="1200" dirty="0"/>
              <a:t>Vogler, R. (2016, June 11). Illustrated Guide to ROC and AUC. Retrieved August 11, 2020, from </a:t>
            </a:r>
            <a:r>
              <a:rPr lang="en-US" altLang="zh-CN" sz="1200" dirty="0">
                <a:hlinkClick r:id="rId2"/>
              </a:rPr>
              <a:t>https://www.r-bloggers.com/illustrated-guide-to-roc-and-auc/</a:t>
            </a:r>
            <a:endParaRPr lang="en-US" altLang="zh-CN" sz="1200" dirty="0"/>
          </a:p>
          <a:p>
            <a:pPr marL="342900" indent="-342900">
              <a:spcAft>
                <a:spcPts val="1200"/>
              </a:spcAft>
              <a:buFontTx/>
              <a:buAutoNum type="arabicPeriod"/>
            </a:pPr>
            <a:r>
              <a:rPr lang="en-US" altLang="zh-CN" sz="1200" dirty="0"/>
              <a:t>Brownlee, J. (2019, August 22). How To Estimate Model Accuracy in R Using The Caret Package. Retrieved August 11, 2020, from </a:t>
            </a:r>
            <a:r>
              <a:rPr lang="en-US" altLang="zh-CN" sz="1200" dirty="0">
                <a:hlinkClick r:id="rId3"/>
              </a:rPr>
              <a:t>https://machinelearningmastery.com/how-to-estimate-model-accuracy-in-r-using-the-caret-package/</a:t>
            </a:r>
            <a:r>
              <a:rPr lang="en-US" altLang="zh-CN" sz="1200" dirty="0"/>
              <a:t> </a:t>
            </a:r>
          </a:p>
          <a:p>
            <a:pPr marL="342900" indent="-342900">
              <a:spcAft>
                <a:spcPts val="1200"/>
              </a:spcAft>
              <a:buFontTx/>
              <a:buAutoNum type="arabicPeriod"/>
            </a:pPr>
            <a:r>
              <a:rPr lang="en-US" altLang="zh-CN" sz="1200" dirty="0" err="1"/>
              <a:t>Anishkanth</a:t>
            </a:r>
            <a:r>
              <a:rPr lang="en-US" altLang="zh-CN" sz="1200" dirty="0"/>
              <a:t>. (2019, July 14). Insurance Premium - RMSE - 6367. Retrieved August 11, 2020, from </a:t>
            </a:r>
            <a:r>
              <a:rPr lang="en-US" altLang="zh-CN" sz="1200" dirty="0">
                <a:hlinkClick r:id="rId4"/>
              </a:rPr>
              <a:t>https://www.kaggle.com/anishkanth/insurance-premium-rmse-6367</a:t>
            </a:r>
            <a:r>
              <a:rPr lang="en-US" altLang="zh-CN" sz="1200" dirty="0"/>
              <a:t> </a:t>
            </a:r>
          </a:p>
          <a:p>
            <a:pPr marL="342900" indent="-342900">
              <a:spcAft>
                <a:spcPts val="1200"/>
              </a:spcAft>
              <a:buFontTx/>
              <a:buAutoNum type="arabicPeriod"/>
            </a:pPr>
            <a:r>
              <a:rPr lang="en-US" altLang="zh-CN" sz="1200" dirty="0" err="1"/>
              <a:t>Aarshay</a:t>
            </a:r>
            <a:r>
              <a:rPr lang="en-US" altLang="zh-CN" sz="1200" dirty="0"/>
              <a:t> </a:t>
            </a:r>
            <a:r>
              <a:rPr lang="en-US" altLang="zh-CN" sz="1200" dirty="0" err="1"/>
              <a:t>JainAarshay</a:t>
            </a:r>
            <a:r>
              <a:rPr lang="en-US" altLang="zh-CN" sz="1200" dirty="0"/>
              <a:t> graduated from MS in Data Science at Columbia University in 2017 and is currently an ML Engineer at Spotify New York. He works at an intersection or applied research and engineering while designing ML solutions to move product metrics. (2020, July 05). Gradient Boosting: Hyperparameter Tuning Python. Retrieved August 11, 2020, from </a:t>
            </a:r>
            <a:r>
              <a:rPr lang="en-US" altLang="zh-CN" sz="1200" dirty="0">
                <a:hlinkClick r:id="rId5"/>
              </a:rPr>
              <a:t>https://www.analyticsvidhya.com/blog/2016/02/complete-guide-parameter-tuning-gradient-boosting-gbm-python/</a:t>
            </a:r>
            <a:endParaRPr lang="en-US" altLang="zh-CN" sz="1200" dirty="0"/>
          </a:p>
          <a:p>
            <a:pPr marL="342900" indent="-342900">
              <a:spcAft>
                <a:spcPts val="1200"/>
              </a:spcAft>
              <a:buFontTx/>
              <a:buAutoNum type="arabicPeriod"/>
            </a:pPr>
            <a:endParaRPr lang="en-US" altLang="zh-CN" sz="1200" dirty="0"/>
          </a:p>
          <a:p>
            <a:pPr marL="342900" indent="-342900">
              <a:spcAft>
                <a:spcPts val="1200"/>
              </a:spcAft>
              <a:buFontTx/>
              <a:buAutoNum type="arabicPeriod"/>
            </a:pPr>
            <a:endParaRPr lang="en-US" altLang="zh-CN" sz="1200" dirty="0"/>
          </a:p>
          <a:p>
            <a:pPr marL="342900" indent="-342900">
              <a:spcAft>
                <a:spcPts val="1200"/>
              </a:spcAft>
              <a:buFontTx/>
              <a:buAutoNum type="arabicPeriod"/>
            </a:pPr>
            <a:endParaRPr lang="en-US" altLang="zh-CN" sz="1200" dirty="0"/>
          </a:p>
          <a:p>
            <a:pPr marL="342900" indent="-342900">
              <a:spcAft>
                <a:spcPts val="1200"/>
              </a:spcAft>
              <a:buFontTx/>
              <a:buAutoNum type="arabicPeriod"/>
            </a:pPr>
            <a:endParaRPr lang="en-US" altLang="zh-CN" sz="1200" dirty="0"/>
          </a:p>
          <a:p>
            <a:pPr marL="342900" indent="-342900">
              <a:spcAft>
                <a:spcPts val="1200"/>
              </a:spcAft>
              <a:buFontTx/>
              <a:buAutoNum type="arabicPeriod"/>
            </a:pPr>
            <a:endParaRPr lang="en-US" altLang="zh-CN" sz="1200" dirty="0"/>
          </a:p>
          <a:p>
            <a:pPr marL="342900" indent="-342900">
              <a:spcAft>
                <a:spcPts val="1200"/>
              </a:spcAft>
              <a:buFontTx/>
              <a:buAutoNum type="arabicPeriod"/>
            </a:pPr>
            <a:endParaRPr lang="en-US" altLang="zh-CN" sz="1200" dirty="0"/>
          </a:p>
          <a:p>
            <a:pPr marL="342900" indent="-342900">
              <a:spcAft>
                <a:spcPts val="1200"/>
              </a:spcAft>
              <a:buFontTx/>
              <a:buAutoNum type="arabicPeriod"/>
            </a:pPr>
            <a:endParaRPr lang="en-US" altLang="zh-CN" sz="1200" dirty="0"/>
          </a:p>
          <a:p>
            <a:pPr marL="342900" lvl="0" indent="-342900">
              <a:spcAft>
                <a:spcPts val="1200"/>
              </a:spcAft>
              <a:buAutoNum type="arabicPeriod"/>
            </a:pPr>
            <a:endParaRPr lang="zh-CN" altLang="zh-CN" sz="1200" dirty="0"/>
          </a:p>
          <a:p>
            <a:pPr marL="342900" lvl="0" indent="-342900">
              <a:spcAft>
                <a:spcPts val="1200"/>
              </a:spcAft>
              <a:buAutoNum type="arabicPeriod"/>
            </a:pPr>
            <a:endParaRPr lang="zh-CN" altLang="zh-CN" sz="1200" dirty="0"/>
          </a:p>
          <a:p>
            <a:pPr marL="342900" lvl="0" indent="-342900">
              <a:spcAft>
                <a:spcPts val="1200"/>
              </a:spcAft>
              <a:buAutoNum type="arabicPeriod"/>
            </a:pPr>
            <a:endParaRPr lang="zh-CN" altLang="zh-CN" sz="1200"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6317832"/>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C7BB1-D2F3-9348-896E-7931874102D9}"/>
              </a:ext>
            </a:extLst>
          </p:cNvPr>
          <p:cNvSpPr>
            <a:spLocks noGrp="1"/>
          </p:cNvSpPr>
          <p:nvPr>
            <p:ph type="title"/>
          </p:nvPr>
        </p:nvSpPr>
        <p:spPr>
          <a:xfrm>
            <a:off x="457200" y="2268599"/>
            <a:ext cx="8229600" cy="606301"/>
          </a:xfrm>
        </p:spPr>
        <p:txBody>
          <a:bodyPr>
            <a:noAutofit/>
          </a:bodyPr>
          <a:lstStyle/>
          <a:p>
            <a:r>
              <a:rPr kumimoji="1" lang="en-US" altLang="zh-CN" sz="4800" dirty="0"/>
              <a:t>Thank you </a:t>
            </a:r>
            <a:endParaRPr kumimoji="1" lang="zh-CN" altLang="en-US" sz="4800" dirty="0"/>
          </a:p>
        </p:txBody>
      </p:sp>
    </p:spTree>
    <p:extLst>
      <p:ext uri="{BB962C8B-B14F-4D97-AF65-F5344CB8AC3E}">
        <p14:creationId xmlns:p14="http://schemas.microsoft.com/office/powerpoint/2010/main" val="154191792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D56EF-5543-E14B-B44E-2962BA230C7D}"/>
              </a:ext>
            </a:extLst>
          </p:cNvPr>
          <p:cNvSpPr>
            <a:spLocks noGrp="1"/>
          </p:cNvSpPr>
          <p:nvPr>
            <p:ph type="title"/>
          </p:nvPr>
        </p:nvSpPr>
        <p:spPr>
          <a:xfrm>
            <a:off x="457200" y="548019"/>
            <a:ext cx="8229600" cy="606301"/>
          </a:xfrm>
        </p:spPr>
        <p:txBody>
          <a:bodyPr>
            <a:noAutofit/>
          </a:bodyPr>
          <a:lstStyle/>
          <a:p>
            <a:pPr algn="l"/>
            <a:r>
              <a:rPr lang="en-US" altLang="zh-CN" sz="2000" dirty="0"/>
              <a:t>Analysis:</a:t>
            </a:r>
            <a:r>
              <a:rPr lang="zh-CN" altLang="en-US" sz="2000" dirty="0"/>
              <a:t> </a:t>
            </a:r>
            <a:r>
              <a:rPr lang="en-US" altLang="zh-CN" sz="2000" dirty="0"/>
              <a:t>Import data, get a preliminary understanding of the data, check the integrity</a:t>
            </a:r>
            <a:endParaRPr kumimoji="1" lang="zh-CN" altLang="en-US" sz="2000" dirty="0"/>
          </a:p>
        </p:txBody>
      </p:sp>
      <p:pic>
        <p:nvPicPr>
          <p:cNvPr id="5" name="图片 4">
            <a:extLst>
              <a:ext uri="{FF2B5EF4-FFF2-40B4-BE49-F238E27FC236}">
                <a16:creationId xmlns:a16="http://schemas.microsoft.com/office/drawing/2014/main" id="{FC06454D-E851-C14A-B72A-5EEDD5FB3357}"/>
              </a:ext>
            </a:extLst>
          </p:cNvPr>
          <p:cNvPicPr>
            <a:picLocks noChangeAspect="1"/>
          </p:cNvPicPr>
          <p:nvPr/>
        </p:nvPicPr>
        <p:blipFill>
          <a:blip r:embed="rId2"/>
          <a:stretch>
            <a:fillRect/>
          </a:stretch>
        </p:blipFill>
        <p:spPr>
          <a:xfrm>
            <a:off x="4572000" y="1154320"/>
            <a:ext cx="3370217" cy="3510060"/>
          </a:xfrm>
          <a:prstGeom prst="rect">
            <a:avLst/>
          </a:prstGeom>
        </p:spPr>
      </p:pic>
      <p:sp>
        <p:nvSpPr>
          <p:cNvPr id="6" name="文本框 5">
            <a:extLst>
              <a:ext uri="{FF2B5EF4-FFF2-40B4-BE49-F238E27FC236}">
                <a16:creationId xmlns:a16="http://schemas.microsoft.com/office/drawing/2014/main" id="{AF138E67-C742-DB45-888A-C59B77F9F35D}"/>
              </a:ext>
            </a:extLst>
          </p:cNvPr>
          <p:cNvSpPr txBox="1"/>
          <p:nvPr/>
        </p:nvSpPr>
        <p:spPr>
          <a:xfrm>
            <a:off x="457200" y="1709975"/>
            <a:ext cx="3566160" cy="1723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sz="1600" dirty="0"/>
              <a:t>As can be seen from the figure, our data set is very complete, so we don't need to do too much data cleaning. The following data preprocessing will focus more on our analysis requirements.</a:t>
            </a:r>
          </a:p>
          <a:p>
            <a:pPr marL="0" marR="0" indent="0" algn="l" defTabSz="914400" rtl="0" fontAlgn="auto" latinLnBrk="0" hangingPunct="0">
              <a:lnSpc>
                <a:spcPct val="100000"/>
              </a:lnSpc>
              <a:spcBef>
                <a:spcPts val="0"/>
              </a:spcBef>
              <a:spcAft>
                <a:spcPts val="0"/>
              </a:spcAft>
              <a:buClrTx/>
              <a:buSzTx/>
              <a:buFontTx/>
              <a:buNone/>
              <a:tabLst/>
            </a:pPr>
            <a:endParaRPr kumimoji="0" lang="zh-CN" altLang="en-US" sz="16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414170300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Analysis: </a:t>
            </a:r>
            <a:r>
              <a:rPr lang="en-US" altLang="zh-CN" dirty="0"/>
              <a:t>Data preprocessing</a:t>
            </a:r>
            <a:endParaRPr kumimoji="1" lang="zh-CN" altLang="en-US" dirty="0"/>
          </a:p>
        </p:txBody>
      </p:sp>
      <p:sp>
        <p:nvSpPr>
          <p:cNvPr id="3" name="文本框 2">
            <a:extLst>
              <a:ext uri="{FF2B5EF4-FFF2-40B4-BE49-F238E27FC236}">
                <a16:creationId xmlns:a16="http://schemas.microsoft.com/office/drawing/2014/main" id="{7FCA438A-F4A7-F149-9CBB-4F2B7526BE45}"/>
              </a:ext>
            </a:extLst>
          </p:cNvPr>
          <p:cNvSpPr txBox="1"/>
          <p:nvPr/>
        </p:nvSpPr>
        <p:spPr>
          <a:xfrm>
            <a:off x="457200" y="1088571"/>
            <a:ext cx="3844833" cy="38779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dirty="0"/>
              <a:t>We have regrouped the "age" segment -- youth (18-35), middle age (35-50), and old age (50-68) -- to help us better understand the relevance of age data</a:t>
            </a:r>
          </a:p>
          <a:p>
            <a:endParaRPr lang="en-US" altLang="zh-CN" dirty="0"/>
          </a:p>
          <a:p>
            <a:r>
              <a:rPr lang="en-US" altLang="zh-CN" dirty="0"/>
              <a:t># Create </a:t>
            </a:r>
            <a:r>
              <a:rPr lang="en-US" altLang="zh-CN" dirty="0" err="1"/>
              <a:t>Agegroup</a:t>
            </a:r>
            <a:r>
              <a:rPr lang="en-US" altLang="zh-CN" dirty="0"/>
              <a:t> &amp; data pre-process</a:t>
            </a:r>
          </a:p>
          <a:p>
            <a:r>
              <a:rPr lang="en-US" altLang="zh-CN" dirty="0"/>
              <a:t>insurance &lt;- </a:t>
            </a:r>
            <a:r>
              <a:rPr lang="en-US" altLang="zh-CN" dirty="0" err="1"/>
              <a:t>as_tibble</a:t>
            </a:r>
            <a:r>
              <a:rPr lang="en-US" altLang="zh-CN" dirty="0"/>
              <a:t>(insurance)</a:t>
            </a:r>
          </a:p>
          <a:p>
            <a:r>
              <a:rPr lang="en-US" altLang="zh-CN" dirty="0"/>
              <a:t>levels(</a:t>
            </a:r>
            <a:r>
              <a:rPr lang="en-US" altLang="zh-CN" dirty="0" err="1"/>
              <a:t>insurance$sex</a:t>
            </a:r>
            <a:r>
              <a:rPr lang="en-US" altLang="zh-CN" dirty="0"/>
              <a:t>)&lt;-c("F","M")</a:t>
            </a:r>
          </a:p>
          <a:p>
            <a:endParaRPr lang="en-US" altLang="zh-CN" dirty="0"/>
          </a:p>
          <a:p>
            <a:r>
              <a:rPr lang="en-US" altLang="zh-CN" dirty="0"/>
              <a:t>#Create </a:t>
            </a:r>
            <a:r>
              <a:rPr lang="en-US" altLang="zh-CN" dirty="0" err="1"/>
              <a:t>Agegroup</a:t>
            </a:r>
            <a:r>
              <a:rPr lang="en-US" altLang="zh-CN" dirty="0"/>
              <a:t> column</a:t>
            </a:r>
          </a:p>
          <a:p>
            <a:r>
              <a:rPr lang="en-US" altLang="zh-CN" dirty="0"/>
              <a:t>insurance %&gt;% </a:t>
            </a:r>
          </a:p>
          <a:p>
            <a:r>
              <a:rPr lang="en-US" altLang="zh-CN" dirty="0"/>
              <a:t>  </a:t>
            </a:r>
            <a:r>
              <a:rPr lang="en-US" altLang="zh-CN" dirty="0" err="1"/>
              <a:t>select_if</a:t>
            </a:r>
            <a:r>
              <a:rPr lang="en-US" altLang="zh-CN" dirty="0"/>
              <a:t>(</a:t>
            </a:r>
            <a:r>
              <a:rPr lang="en-US" altLang="zh-CN" dirty="0" err="1"/>
              <a:t>is.numeric</a:t>
            </a:r>
            <a:r>
              <a:rPr lang="en-US" altLang="zh-CN" dirty="0"/>
              <a:t>) %&gt;% </a:t>
            </a:r>
          </a:p>
          <a:p>
            <a:r>
              <a:rPr lang="en-US" altLang="zh-CN" dirty="0"/>
              <a:t>  </a:t>
            </a:r>
            <a:r>
              <a:rPr lang="en-US" altLang="zh-CN" dirty="0" err="1"/>
              <a:t>map_dbl</a:t>
            </a:r>
            <a:r>
              <a:rPr lang="en-US" altLang="zh-CN" dirty="0"/>
              <a:t>(~max(.x))</a:t>
            </a:r>
          </a:p>
          <a:p>
            <a:r>
              <a:rPr lang="en-US" altLang="zh-CN" dirty="0"/>
              <a:t>insurance &lt;-insurance %&gt;% </a:t>
            </a:r>
          </a:p>
          <a:p>
            <a:r>
              <a:rPr lang="en-US" altLang="zh-CN" dirty="0"/>
              <a:t>  mutate(</a:t>
            </a:r>
            <a:r>
              <a:rPr lang="en-US" altLang="zh-CN" dirty="0" err="1"/>
              <a:t>Agegroup</a:t>
            </a:r>
            <a:r>
              <a:rPr lang="en-US" altLang="zh-CN" dirty="0"/>
              <a:t>=</a:t>
            </a:r>
            <a:r>
              <a:rPr lang="en-US" altLang="zh-CN" dirty="0" err="1"/>
              <a:t>as.factor</a:t>
            </a:r>
            <a:r>
              <a:rPr lang="en-US" altLang="zh-CN" dirty="0"/>
              <a:t>(</a:t>
            </a:r>
            <a:r>
              <a:rPr lang="en-US" altLang="zh-CN" dirty="0" err="1"/>
              <a:t>findInterval</a:t>
            </a:r>
            <a:r>
              <a:rPr lang="en-US" altLang="zh-CN" dirty="0"/>
              <a:t>(</a:t>
            </a:r>
            <a:r>
              <a:rPr lang="en-US" altLang="zh-CN" dirty="0" err="1"/>
              <a:t>age,c</a:t>
            </a:r>
            <a:r>
              <a:rPr lang="en-US" altLang="zh-CN" dirty="0"/>
              <a:t>(18,35,50,80))))</a:t>
            </a:r>
          </a:p>
          <a:p>
            <a:br>
              <a:rPr lang="en-US" altLang="zh-CN" dirty="0"/>
            </a:br>
            <a:endParaRPr lang="en-US" altLang="zh-CN" dirty="0"/>
          </a:p>
        </p:txBody>
      </p:sp>
      <p:sp>
        <p:nvSpPr>
          <p:cNvPr id="4" name="文本框 3">
            <a:extLst>
              <a:ext uri="{FF2B5EF4-FFF2-40B4-BE49-F238E27FC236}">
                <a16:creationId xmlns:a16="http://schemas.microsoft.com/office/drawing/2014/main" id="{10450E34-3B32-A443-92B4-E0F6BABDC658}"/>
              </a:ext>
            </a:extLst>
          </p:cNvPr>
          <p:cNvSpPr txBox="1"/>
          <p:nvPr/>
        </p:nvSpPr>
        <p:spPr>
          <a:xfrm>
            <a:off x="4841966" y="1088571"/>
            <a:ext cx="3844834" cy="2154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dirty="0"/>
              <a:t>levels(</a:t>
            </a:r>
            <a:r>
              <a:rPr lang="en-US" altLang="zh-CN" dirty="0" err="1"/>
              <a:t>insurance$Agegroup</a:t>
            </a:r>
            <a:r>
              <a:rPr lang="en-US" altLang="zh-CN" dirty="0"/>
              <a:t>)&lt;-c("</a:t>
            </a:r>
            <a:r>
              <a:rPr lang="en-US" altLang="zh-CN" dirty="0" err="1"/>
              <a:t>Youth","Mid</a:t>
            </a:r>
            <a:r>
              <a:rPr lang="en-US" altLang="zh-CN" dirty="0"/>
              <a:t> </a:t>
            </a:r>
            <a:r>
              <a:rPr lang="en-US" altLang="zh-CN" dirty="0" err="1"/>
              <a:t>Aged","Old</a:t>
            </a:r>
            <a:r>
              <a:rPr lang="en-US" altLang="zh-CN" dirty="0"/>
              <a:t>")</a:t>
            </a:r>
          </a:p>
          <a:p>
            <a:r>
              <a:rPr lang="en-US" altLang="zh-CN" dirty="0"/>
              <a:t>levels(</a:t>
            </a:r>
            <a:r>
              <a:rPr lang="en-US" altLang="zh-CN" dirty="0" err="1"/>
              <a:t>insurance$smoker</a:t>
            </a:r>
            <a:r>
              <a:rPr lang="en-US" altLang="zh-CN" dirty="0"/>
              <a:t>)&lt;-c("N","Y")</a:t>
            </a:r>
          </a:p>
          <a:p>
            <a:r>
              <a:rPr lang="en-US" altLang="zh-CN" dirty="0"/>
              <a:t>levels(</a:t>
            </a:r>
            <a:r>
              <a:rPr lang="en-US" altLang="zh-CN" dirty="0" err="1"/>
              <a:t>insurance$region</a:t>
            </a:r>
            <a:r>
              <a:rPr lang="en-US" altLang="zh-CN" dirty="0"/>
              <a:t>)&lt;-c("NE","NW","SE","SW")</a:t>
            </a:r>
          </a:p>
          <a:p>
            <a:br>
              <a:rPr lang="en-US" altLang="zh-CN" dirty="0"/>
            </a:br>
            <a:endParaRPr lang="en-US" altLang="zh-CN" dirty="0"/>
          </a:p>
          <a:p>
            <a:r>
              <a:rPr lang="en-US" altLang="zh-CN" dirty="0"/>
              <a:t>We also write abbreviations for some variables to facilitate drawing and analysis.</a:t>
            </a:r>
          </a:p>
          <a:p>
            <a:pPr marL="0" marR="0" indent="0" algn="l" defTabSz="9144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55228259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82ABB-4158-2C4F-83C2-5774C8A5892B}"/>
              </a:ext>
            </a:extLst>
          </p:cNvPr>
          <p:cNvSpPr>
            <a:spLocks noGrp="1"/>
          </p:cNvSpPr>
          <p:nvPr>
            <p:ph type="title"/>
          </p:nvPr>
        </p:nvSpPr>
        <p:spPr/>
        <p:txBody>
          <a:bodyPr>
            <a:normAutofit/>
          </a:bodyPr>
          <a:lstStyle/>
          <a:p>
            <a:pPr algn="l"/>
            <a:r>
              <a:rPr lang="en-US" altLang="zh-CN" sz="3200" dirty="0"/>
              <a:t>Analysis: </a:t>
            </a:r>
            <a:r>
              <a:rPr lang="en-US" altLang="zh-CN" dirty="0"/>
              <a:t>EDA</a:t>
            </a:r>
            <a:endParaRPr kumimoji="1" lang="zh-CN" altLang="en-US" dirty="0"/>
          </a:p>
        </p:txBody>
      </p:sp>
      <p:sp>
        <p:nvSpPr>
          <p:cNvPr id="3" name="文本框 2">
            <a:extLst>
              <a:ext uri="{FF2B5EF4-FFF2-40B4-BE49-F238E27FC236}">
                <a16:creationId xmlns:a16="http://schemas.microsoft.com/office/drawing/2014/main" id="{7FEDD6E6-7CA0-3546-ABE9-1E8F2A258E5D}"/>
              </a:ext>
            </a:extLst>
          </p:cNvPr>
          <p:cNvSpPr txBox="1"/>
          <p:nvPr/>
        </p:nvSpPr>
        <p:spPr>
          <a:xfrm>
            <a:off x="457200" y="1602254"/>
            <a:ext cx="8229600"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dirty="0"/>
              <a:t>In this part, first, we fully understand the distribution, structure and proportion of a single attribution. For example, we plotted a histogram showing the largest beneficiaries of young people are those who aged 18 and 19 years, and through the box-plot we found that the cost component showed a significantly skewed distribution.</a:t>
            </a:r>
          </a:p>
          <a:p>
            <a:br>
              <a:rPr lang="en-US" altLang="zh-CN" dirty="0"/>
            </a:br>
            <a:endParaRPr lang="en-US" altLang="zh-CN" dirty="0"/>
          </a:p>
          <a:p>
            <a:r>
              <a:rPr lang="en-US" altLang="zh-CN" dirty="0"/>
              <a:t>We then look at the structural distribution of specific groups in the dataset by combining several different basic attributes. For example, we plotted the data by combining age, gender, region and cost to analyze the possible relationships among the data.</a:t>
            </a:r>
          </a:p>
        </p:txBody>
      </p:sp>
    </p:spTree>
    <p:extLst>
      <p:ext uri="{BB962C8B-B14F-4D97-AF65-F5344CB8AC3E}">
        <p14:creationId xmlns:p14="http://schemas.microsoft.com/office/powerpoint/2010/main" val="291795319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Analysis: </a:t>
            </a:r>
            <a:r>
              <a:rPr lang="en-US" altLang="zh-CN" dirty="0"/>
              <a:t>EDA</a:t>
            </a:r>
            <a:endParaRPr kumimoji="1" lang="zh-CN" altLang="en-US" dirty="0"/>
          </a:p>
        </p:txBody>
      </p:sp>
      <p:pic>
        <p:nvPicPr>
          <p:cNvPr id="5" name="图片 4">
            <a:extLst>
              <a:ext uri="{FF2B5EF4-FFF2-40B4-BE49-F238E27FC236}">
                <a16:creationId xmlns:a16="http://schemas.microsoft.com/office/drawing/2014/main" id="{054BCCD4-CBF1-6F4C-A684-5072C5E2E2AF}"/>
              </a:ext>
            </a:extLst>
          </p:cNvPr>
          <p:cNvPicPr>
            <a:picLocks noChangeAspect="1"/>
          </p:cNvPicPr>
          <p:nvPr/>
        </p:nvPicPr>
        <p:blipFill>
          <a:blip r:embed="rId2"/>
          <a:stretch>
            <a:fillRect/>
          </a:stretch>
        </p:blipFill>
        <p:spPr>
          <a:xfrm>
            <a:off x="457200" y="972636"/>
            <a:ext cx="5364259" cy="3477444"/>
          </a:xfrm>
          <a:prstGeom prst="rect">
            <a:avLst/>
          </a:prstGeom>
        </p:spPr>
      </p:pic>
      <p:sp>
        <p:nvSpPr>
          <p:cNvPr id="6" name="文本框 5">
            <a:extLst>
              <a:ext uri="{FF2B5EF4-FFF2-40B4-BE49-F238E27FC236}">
                <a16:creationId xmlns:a16="http://schemas.microsoft.com/office/drawing/2014/main" id="{809A29FA-E50A-AA45-9313-C501F270ED25}"/>
              </a:ext>
            </a:extLst>
          </p:cNvPr>
          <p:cNvSpPr txBox="1"/>
          <p:nvPr/>
        </p:nvSpPr>
        <p:spPr>
          <a:xfrm>
            <a:off x="6326371" y="1201739"/>
            <a:ext cx="2360429" cy="2800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altLang="zh-CN" dirty="0"/>
              <a:t>As can be seen from the figure, young people aged 18 and 19 are the most profitable group. Besides this group, 'age' seems be distributed quiet uniformly.</a:t>
            </a:r>
          </a:p>
          <a:p>
            <a:endParaRPr lang="en-US" altLang="zh-CN" dirty="0"/>
          </a:p>
          <a:p>
            <a:r>
              <a:rPr lang="en-US" altLang="zh-CN" dirty="0"/>
              <a:t>The figure shows the proportion of male and female in the dataset. In the total 1338 cases, 676 cases were male (51%) and 662 cases were female (49%).</a:t>
            </a:r>
          </a:p>
        </p:txBody>
      </p:sp>
    </p:spTree>
    <p:extLst>
      <p:ext uri="{BB962C8B-B14F-4D97-AF65-F5344CB8AC3E}">
        <p14:creationId xmlns:p14="http://schemas.microsoft.com/office/powerpoint/2010/main" val="307472061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0429-8C61-EE41-B4A4-33247CB463C9}"/>
              </a:ext>
            </a:extLst>
          </p:cNvPr>
          <p:cNvSpPr>
            <a:spLocks noGrp="1"/>
          </p:cNvSpPr>
          <p:nvPr>
            <p:ph type="title"/>
          </p:nvPr>
        </p:nvSpPr>
        <p:spPr/>
        <p:txBody>
          <a:bodyPr>
            <a:normAutofit fontScale="90000"/>
          </a:bodyPr>
          <a:lstStyle/>
          <a:p>
            <a:pPr algn="l"/>
            <a:r>
              <a:rPr lang="en-US" altLang="zh-CN" sz="3600" dirty="0"/>
              <a:t>Analysis: </a:t>
            </a:r>
            <a:r>
              <a:rPr lang="en-US" altLang="zh-CN" dirty="0"/>
              <a:t>EDA</a:t>
            </a:r>
            <a:endParaRPr kumimoji="1" lang="zh-CN" altLang="en-US" dirty="0"/>
          </a:p>
        </p:txBody>
      </p:sp>
      <p:pic>
        <p:nvPicPr>
          <p:cNvPr id="3" name="图片 2">
            <a:extLst>
              <a:ext uri="{FF2B5EF4-FFF2-40B4-BE49-F238E27FC236}">
                <a16:creationId xmlns:a16="http://schemas.microsoft.com/office/drawing/2014/main" id="{6BE117B8-F233-0F40-B455-7003750F0136}"/>
              </a:ext>
            </a:extLst>
          </p:cNvPr>
          <p:cNvPicPr>
            <a:picLocks noChangeAspect="1"/>
          </p:cNvPicPr>
          <p:nvPr/>
        </p:nvPicPr>
        <p:blipFill>
          <a:blip r:embed="rId2"/>
          <a:stretch>
            <a:fillRect/>
          </a:stretch>
        </p:blipFill>
        <p:spPr>
          <a:xfrm>
            <a:off x="457200" y="1201739"/>
            <a:ext cx="3847092" cy="2490234"/>
          </a:xfrm>
          <a:prstGeom prst="rect">
            <a:avLst/>
          </a:prstGeom>
        </p:spPr>
      </p:pic>
      <p:pic>
        <p:nvPicPr>
          <p:cNvPr id="4" name="图片 3">
            <a:extLst>
              <a:ext uri="{FF2B5EF4-FFF2-40B4-BE49-F238E27FC236}">
                <a16:creationId xmlns:a16="http://schemas.microsoft.com/office/drawing/2014/main" id="{8512FEFC-B8BC-4C4E-85F0-CC66D2D0B6E8}"/>
              </a:ext>
            </a:extLst>
          </p:cNvPr>
          <p:cNvPicPr>
            <a:picLocks noChangeAspect="1"/>
          </p:cNvPicPr>
          <p:nvPr/>
        </p:nvPicPr>
        <p:blipFill>
          <a:blip r:embed="rId3"/>
          <a:stretch>
            <a:fillRect/>
          </a:stretch>
        </p:blipFill>
        <p:spPr>
          <a:xfrm>
            <a:off x="4474413" y="1201739"/>
            <a:ext cx="4212387" cy="2486479"/>
          </a:xfrm>
          <a:prstGeom prst="rect">
            <a:avLst/>
          </a:prstGeom>
        </p:spPr>
      </p:pic>
      <p:sp>
        <p:nvSpPr>
          <p:cNvPr id="7" name="矩形 6">
            <a:extLst>
              <a:ext uri="{FF2B5EF4-FFF2-40B4-BE49-F238E27FC236}">
                <a16:creationId xmlns:a16="http://schemas.microsoft.com/office/drawing/2014/main" id="{CC960CD5-FC40-E049-84BC-A7D74D86C61D}"/>
              </a:ext>
            </a:extLst>
          </p:cNvPr>
          <p:cNvSpPr/>
          <p:nvPr/>
        </p:nvSpPr>
        <p:spPr>
          <a:xfrm>
            <a:off x="457200" y="3688218"/>
            <a:ext cx="4114800" cy="738664"/>
          </a:xfrm>
          <a:prstGeom prst="rect">
            <a:avLst/>
          </a:prstGeom>
        </p:spPr>
        <p:txBody>
          <a:bodyPr wrap="square">
            <a:spAutoFit/>
          </a:bodyPr>
          <a:lstStyle/>
          <a:p>
            <a:r>
              <a:rPr lang="en-US" altLang="zh-CN" dirty="0">
                <a:latin typeface="Times New Roman" panose="02020603050405020304" pitchFamily="18" charset="0"/>
              </a:rPr>
              <a:t>In terms of whether to smoke, 1,064 non-smokers accounted for 80% and 274 smokers accounted for 20%.</a:t>
            </a:r>
          </a:p>
        </p:txBody>
      </p:sp>
      <p:sp>
        <p:nvSpPr>
          <p:cNvPr id="8" name="矩形 7">
            <a:extLst>
              <a:ext uri="{FF2B5EF4-FFF2-40B4-BE49-F238E27FC236}">
                <a16:creationId xmlns:a16="http://schemas.microsoft.com/office/drawing/2014/main" id="{9634656C-F643-1144-9556-FC84EED0F230}"/>
              </a:ext>
            </a:extLst>
          </p:cNvPr>
          <p:cNvSpPr/>
          <p:nvPr/>
        </p:nvSpPr>
        <p:spPr>
          <a:xfrm>
            <a:off x="4572000" y="3688218"/>
            <a:ext cx="4114800" cy="523220"/>
          </a:xfrm>
          <a:prstGeom prst="rect">
            <a:avLst/>
          </a:prstGeom>
        </p:spPr>
        <p:txBody>
          <a:bodyPr wrap="square">
            <a:spAutoFit/>
          </a:bodyPr>
          <a:lstStyle/>
          <a:p>
            <a:r>
              <a:rPr lang="en-US" altLang="zh-CN" dirty="0">
                <a:latin typeface="Times New Roman" panose="02020603050405020304" pitchFamily="18" charset="0"/>
              </a:rPr>
              <a:t>This chart shows that very few people have more than 3 children. 75% of the people have 2 or less children.</a:t>
            </a:r>
          </a:p>
        </p:txBody>
      </p:sp>
    </p:spTree>
    <p:extLst>
      <p:ext uri="{BB962C8B-B14F-4D97-AF65-F5344CB8AC3E}">
        <p14:creationId xmlns:p14="http://schemas.microsoft.com/office/powerpoint/2010/main" val="612353749"/>
      </p:ext>
    </p:extLst>
  </p:cSld>
  <p:clrMapOvr>
    <a:masterClrMapping/>
  </p:clrMapOvr>
  <p:transition spd="med"/>
</p:sld>
</file>

<file path=ppt/theme/theme1.xml><?xml version="1.0" encoding="utf-8"?>
<a:theme xmlns:a="http://schemas.openxmlformats.org/drawingml/2006/main" name="lecture">
  <a:themeElements>
    <a:clrScheme name="lectur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lecture">
      <a:majorFont>
        <a:latin typeface="Helvetica"/>
        <a:ea typeface="Helvetica"/>
        <a:cs typeface="Helvetica"/>
      </a:majorFont>
      <a:minorFont>
        <a:latin typeface="Arial"/>
        <a:ea typeface="Arial"/>
        <a:cs typeface="Arial"/>
      </a:minorFont>
    </a:fontScheme>
    <a:fmtScheme name="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lecture">
  <a:themeElements>
    <a:clrScheme name="lectur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lecture">
      <a:majorFont>
        <a:latin typeface="Helvetica"/>
        <a:ea typeface="Helvetica"/>
        <a:cs typeface="Helvetica"/>
      </a:majorFont>
      <a:minorFont>
        <a:latin typeface="Arial"/>
        <a:ea typeface="Arial"/>
        <a:cs typeface="Arial"/>
      </a:minorFont>
    </a:fontScheme>
    <a:fmtScheme name="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125</TotalTime>
  <Words>3699</Words>
  <Application>Microsoft Macintosh PowerPoint</Application>
  <PresentationFormat>全屏显示(16:9)</PresentationFormat>
  <Paragraphs>282</Paragraphs>
  <Slides>46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46</vt:i4>
      </vt:variant>
    </vt:vector>
  </HeadingPairs>
  <TitlesOfParts>
    <vt:vector size="52" baseType="lpstr">
      <vt:lpstr>Arial</vt:lpstr>
      <vt:lpstr>Calibri</vt:lpstr>
      <vt:lpstr>Helvetica Neue</vt:lpstr>
      <vt:lpstr>Times</vt:lpstr>
      <vt:lpstr>Times New Roman</vt:lpstr>
      <vt:lpstr>lecture</vt:lpstr>
      <vt:lpstr>Final Presentation research on insurance industry</vt:lpstr>
      <vt:lpstr>Introduction </vt:lpstr>
      <vt:lpstr>Analysis: About the data set</vt:lpstr>
      <vt:lpstr>Analysis: About the data set</vt:lpstr>
      <vt:lpstr>Analysis: Import data, get a preliminary understanding of the data, check the integrity</vt:lpstr>
      <vt:lpstr>Analysis: Data preprocessing</vt:lpstr>
      <vt:lpstr>Analysis: EDA</vt:lpstr>
      <vt:lpstr>Analysis: EDA</vt:lpstr>
      <vt:lpstr>Analysis: EDA</vt:lpstr>
      <vt:lpstr>Analysis: EDA</vt:lpstr>
      <vt:lpstr>Analysis: EDA</vt:lpstr>
      <vt:lpstr>Analysis: EDA</vt:lpstr>
      <vt:lpstr>Analysis: EDA</vt:lpstr>
      <vt:lpstr>Analysis: EDA</vt:lpstr>
      <vt:lpstr>Analysis: EDA</vt:lpstr>
      <vt:lpstr>Analysis: EDA</vt:lpstr>
      <vt:lpstr>Analysis: EDA</vt:lpstr>
      <vt:lpstr>Analysis: EDA</vt:lpstr>
      <vt:lpstr>Analysis: Correlation </vt:lpstr>
      <vt:lpstr>Analysis: Correlation </vt:lpstr>
      <vt:lpstr>Analysis: Correlation </vt:lpstr>
      <vt:lpstr>Analysis: Correlation </vt:lpstr>
      <vt:lpstr>Analysis: Correlation </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Conclusions</vt:lpstr>
      <vt:lpstr>reference</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 research on insurance costs</dc:title>
  <cp:lastModifiedBy>li He</cp:lastModifiedBy>
  <cp:revision>14</cp:revision>
  <dcterms:modified xsi:type="dcterms:W3CDTF">2020-08-11T21:05:30Z</dcterms:modified>
</cp:coreProperties>
</file>