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1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1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3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Slide_HDL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7453" y="6349109"/>
            <a:ext cx="429326" cy="198250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algn="ctr">
              <a:defRPr sz="816">
                <a:solidFill>
                  <a:srgbClr val="002A47"/>
                </a:solidFill>
              </a:defRPr>
            </a:lvl1pPr>
          </a:lstStyle>
          <a:p>
            <a:pPr defTabSz="946052"/>
            <a:fld id="{724817CD-EFF2-4A54-9925-8232E7055F1F}" type="slidenum">
              <a:rPr lang="en-GB" smtClean="0"/>
              <a:pPr defTabSz="946052"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63" y="153653"/>
            <a:ext cx="4854437" cy="97955"/>
          </a:xfrm>
          <a:prstGeom prst="rect">
            <a:avLst/>
          </a:prstGeom>
          <a:solidFill>
            <a:srgbClr val="385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52"/>
            <a:endParaRPr lang="en-GB" sz="1905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53653"/>
            <a:ext cx="508738" cy="97955"/>
          </a:xfrm>
          <a:prstGeom prst="rect">
            <a:avLst/>
          </a:prstGeom>
          <a:solidFill>
            <a:srgbClr val="385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52"/>
            <a:endParaRPr lang="en-GB" sz="1905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22478" y="153653"/>
            <a:ext cx="6601345" cy="97955"/>
          </a:xfrm>
          <a:prstGeom prst="rect">
            <a:avLst/>
          </a:prstGeom>
          <a:solidFill>
            <a:srgbClr val="F27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52"/>
            <a:endParaRPr lang="en-GB" sz="1905" baseline="-250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6613479"/>
            <a:ext cx="12192000" cy="97955"/>
          </a:xfrm>
          <a:prstGeom prst="rect">
            <a:avLst/>
          </a:prstGeom>
          <a:solidFill>
            <a:srgbClr val="385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6052"/>
            <a:endParaRPr lang="en-GB" sz="1905">
              <a:solidFill>
                <a:prstClr val="white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479" y="288246"/>
            <a:ext cx="10941823" cy="390876"/>
          </a:xfrm>
          <a:prstGeom prst="rect">
            <a:avLst/>
          </a:prstGeom>
        </p:spPr>
        <p:txBody>
          <a:bodyPr wrap="square" lIns="36000" tIns="0" rIns="36000" bIns="0" anchor="t" anchorCtr="0">
            <a:sp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lang="en-GB" sz="2540" b="1" dirty="0">
                <a:solidFill>
                  <a:srgbClr val="002A47"/>
                </a:solidFill>
              </a:defRPr>
            </a:lvl1pPr>
          </a:lstStyle>
          <a:p>
            <a:r>
              <a:rPr lang="en-GB" sz="2540" b="1" dirty="0" smtClean="0">
                <a:solidFill>
                  <a:srgbClr val="002A47"/>
                </a:solidFill>
              </a:rPr>
              <a:t>Table</a:t>
            </a:r>
            <a:r>
              <a:rPr lang="en-GB" sz="2540" b="1" baseline="0" dirty="0" smtClean="0">
                <a:solidFill>
                  <a:srgbClr val="002A47"/>
                </a:solidFill>
              </a:rPr>
              <a:t> of contents</a:t>
            </a:r>
            <a:endParaRPr lang="en-GB" sz="2540" b="1" dirty="0">
              <a:solidFill>
                <a:srgbClr val="002A47"/>
              </a:solidFill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22479" y="957468"/>
            <a:ext cx="10941823" cy="75370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>
            <a:lvl1pPr marL="0" indent="0">
              <a:spcBef>
                <a:spcPts val="1088"/>
              </a:spcBef>
              <a:spcAft>
                <a:spcPts val="0"/>
              </a:spcAft>
              <a:buClr>
                <a:srgbClr val="002A47"/>
              </a:buClr>
              <a:buFont typeface="Wingdings" pitchFamily="2" charset="2"/>
              <a:buNone/>
              <a:defRPr sz="1995" b="1" baseline="0">
                <a:solidFill>
                  <a:srgbClr val="002A47"/>
                </a:solidFill>
              </a:defRPr>
            </a:lvl1pPr>
            <a:lvl2pPr marL="406041" indent="-164144">
              <a:spcBef>
                <a:spcPts val="0"/>
              </a:spcBef>
              <a:buClr>
                <a:srgbClr val="002A47"/>
              </a:buClr>
              <a:buFont typeface="Arial" pitchFamily="34" charset="0"/>
              <a:buChar char="•"/>
              <a:defRPr sz="1633" b="1">
                <a:solidFill>
                  <a:srgbClr val="F27220"/>
                </a:solidFill>
              </a:defRPr>
            </a:lvl2pPr>
            <a:lvl3pPr marL="570186" indent="-164144">
              <a:spcBef>
                <a:spcPts val="0"/>
              </a:spcBef>
              <a:buClr>
                <a:srgbClr val="002A47"/>
              </a:buClr>
              <a:buFont typeface="Wingdings" pitchFamily="2" charset="2"/>
              <a:buChar char="§"/>
              <a:defRPr sz="1270" b="1">
                <a:solidFill>
                  <a:srgbClr val="7F7F7F"/>
                </a:solidFill>
              </a:defRPr>
            </a:lvl3pPr>
            <a:lvl4pPr marL="734330" indent="-164144">
              <a:spcBef>
                <a:spcPts val="0"/>
              </a:spcBef>
              <a:buClr>
                <a:srgbClr val="002A47"/>
              </a:buClr>
              <a:buFont typeface="Courier New" pitchFamily="49" charset="0"/>
              <a:buChar char="o"/>
              <a:defRPr sz="907" b="0">
                <a:solidFill>
                  <a:srgbClr val="002A47"/>
                </a:solidFill>
              </a:defRPr>
            </a:lvl4pPr>
          </a:lstStyle>
          <a:p>
            <a:pPr lvl="0"/>
            <a:r>
              <a:rPr lang="en-US" dirty="0" smtClean="0"/>
              <a:t>Enter contents list here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5232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1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5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1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11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8169-DD3C-42F2-920C-87FCDA183E49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1EE4-C50A-4929-A08D-A96386425E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98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4" idx="2"/>
          </p:cNvCxnSpPr>
          <p:nvPr/>
        </p:nvCxnSpPr>
        <p:spPr>
          <a:xfrm flipH="1">
            <a:off x="1306130" y="975821"/>
            <a:ext cx="1" cy="447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0666" y="606489"/>
            <a:ext cx="10509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Gene List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42703" y="1782147"/>
            <a:ext cx="92685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Bed File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29957" y="1129003"/>
            <a:ext cx="1283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Entrez</a:t>
            </a:r>
            <a:r>
              <a:rPr lang="en-GB" dirty="0" smtClean="0"/>
              <a:t> NCBI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36634" y="2939143"/>
            <a:ext cx="198631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Cell Lines Database</a:t>
            </a:r>
          </a:p>
          <a:p>
            <a:pPr algn="ctr"/>
            <a:r>
              <a:rPr lang="en-GB" dirty="0" smtClean="0"/>
              <a:t>(MySQL)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33178" y="2939143"/>
            <a:ext cx="106901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COSMIC</a:t>
            </a:r>
          </a:p>
          <a:p>
            <a:r>
              <a:rPr lang="en-GB" dirty="0" smtClean="0"/>
              <a:t>(flat files)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2305" y="4114801"/>
            <a:ext cx="12476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Engineered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11511" y="4125836"/>
            <a:ext cx="134011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Endogenous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dPCR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58512" y="3389245"/>
            <a:ext cx="7990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</a:t>
            </a:r>
            <a:r>
              <a:rPr lang="en-GB" dirty="0" err="1" smtClean="0"/>
              <a:t>cf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89313" y="5449078"/>
            <a:ext cx="20336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Catalogue Numbers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12778" y="2171112"/>
            <a:ext cx="1880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Germline Parental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293741" y="3296244"/>
            <a:ext cx="220970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Somatic Product Data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461890" y="4587361"/>
            <a:ext cx="15823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Customer Data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141770" y="2939143"/>
            <a:ext cx="295888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Confidence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KEY METRIC: Are </a:t>
            </a:r>
            <a:r>
              <a:rPr lang="en-GB" sz="1200" dirty="0" smtClean="0"/>
              <a:t>frequencies consistent</a:t>
            </a:r>
          </a:p>
          <a:p>
            <a:r>
              <a:rPr lang="en-GB" sz="1200" dirty="0"/>
              <a:t>w</a:t>
            </a:r>
            <a:r>
              <a:rPr lang="en-GB" sz="1200" dirty="0" smtClean="0"/>
              <a:t>ith blending ratios? (parental &amp; product)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Does variant have COSMIC 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Are frequencies in customer data</a:t>
            </a:r>
          </a:p>
          <a:p>
            <a:r>
              <a:rPr lang="en-GB" sz="1200" dirty="0" smtClean="0"/>
              <a:t>accurate and reliable?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Can NOCALLS be explained by</a:t>
            </a:r>
          </a:p>
          <a:p>
            <a:r>
              <a:rPr lang="en-GB" sz="1200" dirty="0" smtClean="0"/>
              <a:t>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/>
              <a:t>Dive back into COSMIC data to find</a:t>
            </a:r>
          </a:p>
          <a:p>
            <a:r>
              <a:rPr lang="en-GB" sz="1200" dirty="0"/>
              <a:t>g</a:t>
            </a:r>
            <a:r>
              <a:rPr lang="en-GB" sz="1200" dirty="0" smtClean="0"/>
              <a:t>ood combinations of CCLE cell lines.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249191" y="981928"/>
            <a:ext cx="4298806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Freebayes</a:t>
            </a:r>
            <a:r>
              <a:rPr lang="en-GB" sz="1400" dirty="0"/>
              <a:t> </a:t>
            </a:r>
            <a:r>
              <a:rPr lang="en-GB" sz="1400" dirty="0" smtClean="0"/>
              <a:t>- use expected variants as hotspot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Customer data –variety of variant callers and panels.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>
            <a:off x="1769560" y="1966813"/>
            <a:ext cx="1263618" cy="129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4102189" y="3262309"/>
            <a:ext cx="694687" cy="30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 flipV="1">
            <a:off x="4251621" y="3573383"/>
            <a:ext cx="622425" cy="87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>
            <a:off x="2322947" y="3262309"/>
            <a:ext cx="588564" cy="118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3" idx="1"/>
          </p:cNvCxnSpPr>
          <p:nvPr/>
        </p:nvCxnSpPr>
        <p:spPr>
          <a:xfrm flipV="1">
            <a:off x="5557513" y="2355778"/>
            <a:ext cx="755265" cy="121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4" idx="1"/>
          </p:cNvCxnSpPr>
          <p:nvPr/>
        </p:nvCxnSpPr>
        <p:spPr>
          <a:xfrm flipV="1">
            <a:off x="5557513" y="3480910"/>
            <a:ext cx="736228" cy="9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5" idx="1"/>
          </p:cNvCxnSpPr>
          <p:nvPr/>
        </p:nvCxnSpPr>
        <p:spPr>
          <a:xfrm>
            <a:off x="5557513" y="3573911"/>
            <a:ext cx="904377" cy="119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3"/>
          </p:cNvCxnSpPr>
          <p:nvPr/>
        </p:nvCxnSpPr>
        <p:spPr>
          <a:xfrm>
            <a:off x="8193357" y="2355778"/>
            <a:ext cx="948413" cy="142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3"/>
          </p:cNvCxnSpPr>
          <p:nvPr/>
        </p:nvCxnSpPr>
        <p:spPr>
          <a:xfrm>
            <a:off x="8503448" y="3480910"/>
            <a:ext cx="638322" cy="29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3"/>
          </p:cNvCxnSpPr>
          <p:nvPr/>
        </p:nvCxnSpPr>
        <p:spPr>
          <a:xfrm flipV="1">
            <a:off x="8044246" y="3777342"/>
            <a:ext cx="1097524" cy="99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58891" y="373774"/>
            <a:ext cx="36496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Some of what we’ve got set up so far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flipH="1" flipV="1">
            <a:off x="3567684" y="3585474"/>
            <a:ext cx="13882" cy="54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Zofia Jones</dc:creator>
  <cp:lastModifiedBy>Zofia Jones</cp:lastModifiedBy>
  <cp:revision>1</cp:revision>
  <dcterms:created xsi:type="dcterms:W3CDTF">2017-03-14T12:56:09Z</dcterms:created>
  <dcterms:modified xsi:type="dcterms:W3CDTF">2017-03-14T12:56:29Z</dcterms:modified>
</cp:coreProperties>
</file>