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5"/>
  </p:notesMasterIdLst>
  <p:sldIdLst>
    <p:sldId id="411" r:id="rId2"/>
    <p:sldId id="401" r:id="rId3"/>
    <p:sldId id="402" r:id="rId4"/>
    <p:sldId id="412" r:id="rId5"/>
    <p:sldId id="403" r:id="rId6"/>
    <p:sldId id="393" r:id="rId7"/>
    <p:sldId id="407" r:id="rId8"/>
    <p:sldId id="414" r:id="rId9"/>
    <p:sldId id="417" r:id="rId10"/>
    <p:sldId id="418" r:id="rId11"/>
    <p:sldId id="415" r:id="rId12"/>
    <p:sldId id="413" r:id="rId13"/>
    <p:sldId id="419" r:id="rId14"/>
    <p:sldId id="420" r:id="rId15"/>
    <p:sldId id="404" r:id="rId16"/>
    <p:sldId id="421" r:id="rId17"/>
    <p:sldId id="424" r:id="rId18"/>
    <p:sldId id="422" r:id="rId19"/>
    <p:sldId id="423" r:id="rId20"/>
    <p:sldId id="389" r:id="rId21"/>
    <p:sldId id="405" r:id="rId22"/>
    <p:sldId id="397" r:id="rId23"/>
    <p:sldId id="410" r:id="rId24"/>
  </p:sldIdLst>
  <p:sldSz cx="12192000" cy="6858000"/>
  <p:notesSz cx="6858000" cy="9144000"/>
  <p:custDataLst>
    <p:tags r:id="rId26"/>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p l" initials="k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DA"/>
    <a:srgbClr val="37474F"/>
    <a:srgbClr val="BCC2C4"/>
    <a:srgbClr val="D7DBDC"/>
    <a:srgbClr val="0A7A04"/>
    <a:srgbClr val="074D03"/>
    <a:srgbClr val="0A8604"/>
    <a:srgbClr val="57C55A"/>
    <a:srgbClr val="0C9905"/>
    <a:srgbClr val="B6D4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4" autoAdjust="0"/>
    <p:restoredTop sz="86061" autoAdjust="0"/>
  </p:normalViewPr>
  <p:slideViewPr>
    <p:cSldViewPr snapToGrid="0">
      <p:cViewPr>
        <p:scale>
          <a:sx n="80" d="100"/>
          <a:sy n="80" d="100"/>
        </p:scale>
        <p:origin x="516" y="-84"/>
      </p:cViewPr>
      <p:guideLst>
        <p:guide orient="horz" pos="2160"/>
        <p:guide/>
      </p:guideLst>
    </p:cSldViewPr>
  </p:slideViewPr>
  <p:notesTextViewPr>
    <p:cViewPr>
      <p:scale>
        <a:sx n="300" d="100"/>
        <a:sy n="3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8DF0A77-2099-4ED7-BBD0-DB514028A61B}" type="datetimeFigureOut">
              <a:rPr lang="zh-CN" altLang="en-US"/>
              <a:pPr>
                <a:defRPr/>
              </a:pPr>
              <a:t>2020-7-1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9B9ACD5-4993-490D-9F63-8857A175D726}" type="slidenum">
              <a:rPr lang="zh-CN" altLang="en-US"/>
              <a:pPr/>
              <a:t>‹#›</a:t>
            </a:fld>
            <a:endParaRPr lang="zh-CN" altLang="en-US"/>
          </a:p>
        </p:txBody>
      </p:sp>
    </p:spTree>
    <p:extLst>
      <p:ext uri="{BB962C8B-B14F-4D97-AF65-F5344CB8AC3E}">
        <p14:creationId xmlns:p14="http://schemas.microsoft.com/office/powerpoint/2010/main" val="23835285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a:t>
            </a:fld>
            <a:endParaRPr lang="zh-CN" altLang="en-US"/>
          </a:p>
        </p:txBody>
      </p:sp>
    </p:spTree>
    <p:extLst>
      <p:ext uri="{BB962C8B-B14F-4D97-AF65-F5344CB8AC3E}">
        <p14:creationId xmlns:p14="http://schemas.microsoft.com/office/powerpoint/2010/main" val="4276445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10</a:t>
            </a:fld>
            <a:endParaRPr lang="zh-CN" altLang="en-US"/>
          </a:p>
        </p:txBody>
      </p:sp>
    </p:spTree>
    <p:extLst>
      <p:ext uri="{BB962C8B-B14F-4D97-AF65-F5344CB8AC3E}">
        <p14:creationId xmlns:p14="http://schemas.microsoft.com/office/powerpoint/2010/main" val="4138570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11</a:t>
            </a:fld>
            <a:endParaRPr lang="zh-CN" altLang="en-US"/>
          </a:p>
        </p:txBody>
      </p:sp>
    </p:spTree>
    <p:extLst>
      <p:ext uri="{BB962C8B-B14F-4D97-AF65-F5344CB8AC3E}">
        <p14:creationId xmlns:p14="http://schemas.microsoft.com/office/powerpoint/2010/main" val="1556556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12</a:t>
            </a:fld>
            <a:endParaRPr lang="zh-CN" altLang="en-US"/>
          </a:p>
        </p:txBody>
      </p:sp>
    </p:spTree>
    <p:extLst>
      <p:ext uri="{BB962C8B-B14F-4D97-AF65-F5344CB8AC3E}">
        <p14:creationId xmlns:p14="http://schemas.microsoft.com/office/powerpoint/2010/main" val="2307262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13</a:t>
            </a:fld>
            <a:endParaRPr lang="zh-CN" altLang="en-US"/>
          </a:p>
        </p:txBody>
      </p:sp>
    </p:spTree>
    <p:extLst>
      <p:ext uri="{BB962C8B-B14F-4D97-AF65-F5344CB8AC3E}">
        <p14:creationId xmlns:p14="http://schemas.microsoft.com/office/powerpoint/2010/main" val="1262884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14</a:t>
            </a:fld>
            <a:endParaRPr lang="zh-CN" altLang="en-US"/>
          </a:p>
        </p:txBody>
      </p:sp>
    </p:spTree>
    <p:extLst>
      <p:ext uri="{BB962C8B-B14F-4D97-AF65-F5344CB8AC3E}">
        <p14:creationId xmlns:p14="http://schemas.microsoft.com/office/powerpoint/2010/main" val="3505942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t>15</a:t>
            </a:fld>
            <a:endParaRPr lang="zh-CN" altLang="en-US"/>
          </a:p>
        </p:txBody>
      </p:sp>
    </p:spTree>
    <p:extLst>
      <p:ext uri="{BB962C8B-B14F-4D97-AF65-F5344CB8AC3E}">
        <p14:creationId xmlns:p14="http://schemas.microsoft.com/office/powerpoint/2010/main" val="3828572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16</a:t>
            </a:fld>
            <a:endParaRPr lang="zh-CN" altLang="en-US"/>
          </a:p>
        </p:txBody>
      </p:sp>
    </p:spTree>
    <p:extLst>
      <p:ext uri="{BB962C8B-B14F-4D97-AF65-F5344CB8AC3E}">
        <p14:creationId xmlns:p14="http://schemas.microsoft.com/office/powerpoint/2010/main" val="2355235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17</a:t>
            </a:fld>
            <a:endParaRPr lang="zh-CN" altLang="en-US"/>
          </a:p>
        </p:txBody>
      </p:sp>
    </p:spTree>
    <p:extLst>
      <p:ext uri="{BB962C8B-B14F-4D97-AF65-F5344CB8AC3E}">
        <p14:creationId xmlns:p14="http://schemas.microsoft.com/office/powerpoint/2010/main" val="3728569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18</a:t>
            </a:fld>
            <a:endParaRPr lang="zh-CN" altLang="en-US"/>
          </a:p>
        </p:txBody>
      </p:sp>
    </p:spTree>
    <p:extLst>
      <p:ext uri="{BB962C8B-B14F-4D97-AF65-F5344CB8AC3E}">
        <p14:creationId xmlns:p14="http://schemas.microsoft.com/office/powerpoint/2010/main" val="3162078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19</a:t>
            </a:fld>
            <a:endParaRPr lang="zh-CN" altLang="en-US"/>
          </a:p>
        </p:txBody>
      </p:sp>
    </p:spTree>
    <p:extLst>
      <p:ext uri="{BB962C8B-B14F-4D97-AF65-F5344CB8AC3E}">
        <p14:creationId xmlns:p14="http://schemas.microsoft.com/office/powerpoint/2010/main" val="1751293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2</a:t>
            </a:fld>
            <a:endParaRPr lang="zh-CN" altLang="en-US"/>
          </a:p>
        </p:txBody>
      </p:sp>
    </p:spTree>
    <p:extLst>
      <p:ext uri="{BB962C8B-B14F-4D97-AF65-F5344CB8AC3E}">
        <p14:creationId xmlns:p14="http://schemas.microsoft.com/office/powerpoint/2010/main" val="355292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20</a:t>
            </a:fld>
            <a:endParaRPr lang="zh-CN" altLang="en-US"/>
          </a:p>
        </p:txBody>
      </p:sp>
    </p:spTree>
    <p:extLst>
      <p:ext uri="{BB962C8B-B14F-4D97-AF65-F5344CB8AC3E}">
        <p14:creationId xmlns:p14="http://schemas.microsoft.com/office/powerpoint/2010/main" val="1928608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t>21</a:t>
            </a:fld>
            <a:endParaRPr lang="zh-CN" altLang="en-US"/>
          </a:p>
        </p:txBody>
      </p:sp>
    </p:spTree>
    <p:extLst>
      <p:ext uri="{BB962C8B-B14F-4D97-AF65-F5344CB8AC3E}">
        <p14:creationId xmlns:p14="http://schemas.microsoft.com/office/powerpoint/2010/main" val="1017112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22</a:t>
            </a:fld>
            <a:endParaRPr lang="zh-CN" altLang="en-US"/>
          </a:p>
        </p:txBody>
      </p:sp>
    </p:spTree>
    <p:extLst>
      <p:ext uri="{BB962C8B-B14F-4D97-AF65-F5344CB8AC3E}">
        <p14:creationId xmlns:p14="http://schemas.microsoft.com/office/powerpoint/2010/main" val="1725864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23</a:t>
            </a:fld>
            <a:endParaRPr lang="zh-CN" altLang="en-US"/>
          </a:p>
        </p:txBody>
      </p:sp>
    </p:spTree>
    <p:extLst>
      <p:ext uri="{BB962C8B-B14F-4D97-AF65-F5344CB8AC3E}">
        <p14:creationId xmlns:p14="http://schemas.microsoft.com/office/powerpoint/2010/main" val="425116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t>3</a:t>
            </a:fld>
            <a:endParaRPr lang="zh-CN" altLang="en-US"/>
          </a:p>
        </p:txBody>
      </p:sp>
    </p:spTree>
    <p:extLst>
      <p:ext uri="{BB962C8B-B14F-4D97-AF65-F5344CB8AC3E}">
        <p14:creationId xmlns:p14="http://schemas.microsoft.com/office/powerpoint/2010/main" val="1087627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4</a:t>
            </a:fld>
            <a:endParaRPr lang="zh-CN" altLang="en-US"/>
          </a:p>
        </p:txBody>
      </p:sp>
    </p:spTree>
    <p:extLst>
      <p:ext uri="{BB962C8B-B14F-4D97-AF65-F5344CB8AC3E}">
        <p14:creationId xmlns:p14="http://schemas.microsoft.com/office/powerpoint/2010/main" val="1428966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t>5</a:t>
            </a:fld>
            <a:endParaRPr lang="zh-CN" altLang="en-US"/>
          </a:p>
        </p:txBody>
      </p:sp>
    </p:spTree>
    <p:extLst>
      <p:ext uri="{BB962C8B-B14F-4D97-AF65-F5344CB8AC3E}">
        <p14:creationId xmlns:p14="http://schemas.microsoft.com/office/powerpoint/2010/main" val="116916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6</a:t>
            </a:fld>
            <a:endParaRPr lang="zh-CN" altLang="en-US"/>
          </a:p>
        </p:txBody>
      </p:sp>
    </p:spTree>
    <p:extLst>
      <p:ext uri="{BB962C8B-B14F-4D97-AF65-F5344CB8AC3E}">
        <p14:creationId xmlns:p14="http://schemas.microsoft.com/office/powerpoint/2010/main" val="3521391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7</a:t>
            </a:fld>
            <a:endParaRPr lang="zh-CN" altLang="en-US"/>
          </a:p>
        </p:txBody>
      </p:sp>
    </p:spTree>
    <p:extLst>
      <p:ext uri="{BB962C8B-B14F-4D97-AF65-F5344CB8AC3E}">
        <p14:creationId xmlns:p14="http://schemas.microsoft.com/office/powerpoint/2010/main" val="4023002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8</a:t>
            </a:fld>
            <a:endParaRPr lang="zh-CN" altLang="en-US"/>
          </a:p>
        </p:txBody>
      </p:sp>
    </p:spTree>
    <p:extLst>
      <p:ext uri="{BB962C8B-B14F-4D97-AF65-F5344CB8AC3E}">
        <p14:creationId xmlns:p14="http://schemas.microsoft.com/office/powerpoint/2010/main" val="937752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9</a:t>
            </a:fld>
            <a:endParaRPr lang="zh-CN" altLang="en-US"/>
          </a:p>
        </p:txBody>
      </p:sp>
    </p:spTree>
    <p:extLst>
      <p:ext uri="{BB962C8B-B14F-4D97-AF65-F5344CB8AC3E}">
        <p14:creationId xmlns:p14="http://schemas.microsoft.com/office/powerpoint/2010/main" val="659205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06D045BB-3887-4E3F-A272-E5247811F888}" type="datetimeFigureOut">
              <a:rPr lang="zh-CN" altLang="en-US" smtClean="0"/>
              <a:pPr>
                <a:defRPr/>
              </a:pPr>
              <a:t>2020-7-1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69E6EE-4033-4F3F-A866-667792DA3606}" type="slidenum">
              <a:rPr lang="zh-CN" altLang="en-US" smtClean="0"/>
              <a:pPr/>
              <a:t>‹#›</a:t>
            </a:fld>
            <a:endParaRPr lang="zh-CN" altLang="en-US"/>
          </a:p>
        </p:txBody>
      </p:sp>
    </p:spTree>
    <p:extLst>
      <p:ext uri="{BB962C8B-B14F-4D97-AF65-F5344CB8AC3E}">
        <p14:creationId xmlns:p14="http://schemas.microsoft.com/office/powerpoint/2010/main" val="3604972893"/>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1E3A6A11-58F9-4723-A92D-E929B83CFDD8}" type="datetimeFigureOut">
              <a:rPr lang="zh-CN" altLang="en-US" smtClean="0"/>
              <a:pPr>
                <a:defRPr/>
              </a:pPr>
              <a:t>2020-7-1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9BA8B21C-8687-4765-8BDB-C52167D1EB6E}" type="slidenum">
              <a:rPr lang="zh-CN" altLang="en-US" smtClean="0"/>
              <a:pPr/>
              <a:t>‹#›</a:t>
            </a:fld>
            <a:endParaRPr lang="zh-CN" altLang="en-US"/>
          </a:p>
        </p:txBody>
      </p:sp>
    </p:spTree>
    <p:extLst>
      <p:ext uri="{BB962C8B-B14F-4D97-AF65-F5344CB8AC3E}">
        <p14:creationId xmlns:p14="http://schemas.microsoft.com/office/powerpoint/2010/main" val="3309139413"/>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58C3543-12E8-41E8-B792-3FC4AAAD13C1}" type="datetimeFigureOut">
              <a:rPr lang="zh-CN" altLang="en-US" smtClean="0"/>
              <a:pPr>
                <a:defRPr/>
              </a:pPr>
              <a:t>2020-7-1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84FEE633-5D98-42A7-B8B5-38C075D1D5E5}" type="slidenum">
              <a:rPr lang="zh-CN" altLang="en-US" smtClean="0"/>
              <a:pPr/>
              <a:t>‹#›</a:t>
            </a:fld>
            <a:endParaRPr lang="zh-CN" altLang="en-US"/>
          </a:p>
        </p:txBody>
      </p:sp>
    </p:spTree>
    <p:extLst>
      <p:ext uri="{BB962C8B-B14F-4D97-AF65-F5344CB8AC3E}">
        <p14:creationId xmlns:p14="http://schemas.microsoft.com/office/powerpoint/2010/main" val="2456576360"/>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D7D2D28-E8A0-40C3-9E07-86C241896AFB}" type="datetimeFigureOut">
              <a:rPr lang="zh-CN" altLang="en-US" smtClean="0"/>
              <a:pPr>
                <a:defRPr/>
              </a:pPr>
              <a:t>2020-7-1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DC3F693-9EE4-4A67-A7FA-E73A2989A70D}" type="slidenum">
              <a:rPr lang="zh-CN" altLang="en-US" smtClean="0"/>
              <a:pPr/>
              <a:t>‹#›</a:t>
            </a:fld>
            <a:endParaRPr lang="zh-CN" altLang="en-US"/>
          </a:p>
        </p:txBody>
      </p:sp>
    </p:spTree>
    <p:extLst>
      <p:ext uri="{BB962C8B-B14F-4D97-AF65-F5344CB8AC3E}">
        <p14:creationId xmlns:p14="http://schemas.microsoft.com/office/powerpoint/2010/main" val="2157908353"/>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9E4C08EF-9433-4D3E-B912-B49B7CC531BF}" type="datetimeFigureOut">
              <a:rPr lang="zh-CN" altLang="en-US" smtClean="0"/>
              <a:pPr>
                <a:defRPr/>
              </a:pPr>
              <a:t>2020-7-1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3EDF288-10FE-4776-8760-57E7F945E01D}" type="slidenum">
              <a:rPr lang="zh-CN" altLang="en-US" smtClean="0"/>
              <a:pPr/>
              <a:t>‹#›</a:t>
            </a:fld>
            <a:endParaRPr lang="zh-CN" altLang="en-US"/>
          </a:p>
        </p:txBody>
      </p:sp>
    </p:spTree>
    <p:extLst>
      <p:ext uri="{BB962C8B-B14F-4D97-AF65-F5344CB8AC3E}">
        <p14:creationId xmlns:p14="http://schemas.microsoft.com/office/powerpoint/2010/main" val="263468086"/>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06D045BB-3887-4E3F-A272-E5247811F888}" type="datetimeFigureOut">
              <a:rPr lang="zh-CN" altLang="en-US" smtClean="0"/>
              <a:pPr>
                <a:defRPr/>
              </a:pPr>
              <a:t>2020-7-1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69E6EE-4033-4F3F-A866-667792DA3606}" type="slidenum">
              <a:rPr lang="zh-CN" altLang="en-US" smtClean="0"/>
              <a:pPr/>
              <a:t>‹#›</a:t>
            </a:fld>
            <a:endParaRPr lang="zh-CN" altLang="en-US"/>
          </a:p>
        </p:txBody>
      </p:sp>
    </p:spTree>
    <p:extLst>
      <p:ext uri="{BB962C8B-B14F-4D97-AF65-F5344CB8AC3E}">
        <p14:creationId xmlns:p14="http://schemas.microsoft.com/office/powerpoint/2010/main" val="738801887"/>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CF9B9AB7-2EB6-4185-9DCB-4AF6356386BC}" type="datetimeFigureOut">
              <a:rPr lang="zh-CN" altLang="en-US" smtClean="0"/>
              <a:pPr>
                <a:defRPr/>
              </a:pPr>
              <a:t>2020-7-1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0222633-1CFC-4744-B27B-E89ADF5F76A3}" type="slidenum">
              <a:rPr lang="zh-CN" altLang="en-US" smtClean="0"/>
              <a:pPr/>
              <a:t>‹#›</a:t>
            </a:fld>
            <a:endParaRPr lang="zh-CN" altLang="en-US"/>
          </a:p>
        </p:txBody>
      </p:sp>
    </p:spTree>
    <p:extLst>
      <p:ext uri="{BB962C8B-B14F-4D97-AF65-F5344CB8AC3E}">
        <p14:creationId xmlns:p14="http://schemas.microsoft.com/office/powerpoint/2010/main" val="4053001991"/>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D2FD1BE6-F418-4461-8AC3-D256C0A710B1}" type="datetimeFigureOut">
              <a:rPr lang="zh-CN" altLang="en-US" smtClean="0"/>
              <a:pPr>
                <a:defRPr/>
              </a:pPr>
              <a:t>2020-7-1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B63FA0-0751-4FD1-AA0A-BCFF0CDB5DE5}" type="slidenum">
              <a:rPr lang="zh-CN" altLang="en-US" smtClean="0"/>
              <a:pPr/>
              <a:t>‹#›</a:t>
            </a:fld>
            <a:endParaRPr lang="zh-CN" altLang="en-US"/>
          </a:p>
        </p:txBody>
      </p:sp>
    </p:spTree>
    <p:extLst>
      <p:ext uri="{BB962C8B-B14F-4D97-AF65-F5344CB8AC3E}">
        <p14:creationId xmlns:p14="http://schemas.microsoft.com/office/powerpoint/2010/main" val="3869369447"/>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920E11D0-1426-4C51-B810-275B779BA932}" type="datetimeFigureOut">
              <a:rPr lang="zh-CN" altLang="en-US" smtClean="0"/>
              <a:pPr>
                <a:defRPr/>
              </a:pPr>
              <a:t>2020-7-1</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F838110D-3347-4AFC-839B-CCA40FE78440}" type="slidenum">
              <a:rPr lang="zh-CN" altLang="en-US" smtClean="0"/>
              <a:pPr/>
              <a:t>‹#›</a:t>
            </a:fld>
            <a:endParaRPr lang="zh-CN" altLang="en-US"/>
          </a:p>
        </p:txBody>
      </p:sp>
      <p:sp>
        <p:nvSpPr>
          <p:cNvPr id="11" name="矩形 10"/>
          <p:cNvSpPr/>
          <p:nvPr userDrawn="1"/>
        </p:nvSpPr>
        <p:spPr>
          <a:xfrm>
            <a:off x="8325228" y="4422157"/>
            <a:ext cx="775136" cy="230832"/>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eaLnBrk="1" fontAlgn="auto" hangingPunct="1">
              <a:spcBef>
                <a:spcPts val="0"/>
              </a:spcBef>
              <a:spcAft>
                <a:spcPts val="0"/>
              </a:spcAft>
            </a:pPr>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pPr>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eaLnBrk="1" fontAlgn="auto" hangingPunct="1">
              <a:spcBef>
                <a:spcPts val="0"/>
              </a:spcBef>
              <a:spcAft>
                <a:spcPts val="0"/>
              </a:spcAft>
            </a:pPr>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eaLnBrk="1" fontAlgn="auto" hangingPunct="1">
              <a:spcBef>
                <a:spcPts val="0"/>
              </a:spcBef>
              <a:spcAft>
                <a:spcPts val="0"/>
              </a:spcAft>
            </a:pPr>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eaLnBrk="1" fontAlgn="auto" hangingPunct="1">
              <a:spcBef>
                <a:spcPts val="0"/>
              </a:spcBef>
              <a:spcAft>
                <a:spcPts val="0"/>
              </a:spcAft>
            </a:pPr>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1083532397"/>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71A050A5-43DA-4A5C-A304-60D2304D70DE}" type="datetimeFigureOut">
              <a:rPr lang="zh-CN" altLang="en-US" smtClean="0"/>
              <a:pPr>
                <a:defRPr/>
              </a:pPr>
              <a:t>2020-7-1</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B59F8795-4A45-4CF6-A2F1-3F6184487FB8}" type="slidenum">
              <a:rPr lang="zh-CN" altLang="en-US" smtClean="0"/>
              <a:pPr/>
              <a:t>‹#›</a:t>
            </a:fld>
            <a:endParaRPr lang="zh-CN" altLang="en-US"/>
          </a:p>
        </p:txBody>
      </p:sp>
    </p:spTree>
    <p:extLst>
      <p:ext uri="{BB962C8B-B14F-4D97-AF65-F5344CB8AC3E}">
        <p14:creationId xmlns:p14="http://schemas.microsoft.com/office/powerpoint/2010/main" val="1475173455"/>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pPr>
                <a:defRPr/>
              </a:pPr>
              <a:t>2020-7-1</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pPr/>
              <a:t>‹#›</a:t>
            </a:fld>
            <a:endParaRPr lang="zh-CN" altLang="en-US"/>
          </a:p>
        </p:txBody>
      </p:sp>
    </p:spTree>
    <p:extLst>
      <p:ext uri="{BB962C8B-B14F-4D97-AF65-F5344CB8AC3E}">
        <p14:creationId xmlns:p14="http://schemas.microsoft.com/office/powerpoint/2010/main" val="2255583396"/>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pPr>
                <a:defRPr/>
              </a:pPr>
              <a:t>2020-7-1</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pPr/>
              <a:t>‹#›</a:t>
            </a:fld>
            <a:endParaRPr lang="zh-CN" altLang="en-US"/>
          </a:p>
        </p:txBody>
      </p:sp>
      <p:sp>
        <p:nvSpPr>
          <p:cNvPr id="5" name="矩形 4"/>
          <p:cNvSpPr/>
          <p:nvPr userDrawn="1"/>
        </p:nvSpPr>
        <p:spPr>
          <a:xfrm>
            <a:off x="0" y="0"/>
            <a:ext cx="12192000" cy="6858000"/>
          </a:xfrm>
          <a:prstGeom prst="rect">
            <a:avLst/>
          </a:prstGeom>
          <a:solidFill>
            <a:srgbClr val="D7D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8602960"/>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pPr>
                <a:defRPr/>
              </a:pPr>
              <a:t>2020-7-1</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pPr/>
              <a:t>‹#›</a:t>
            </a:fld>
            <a:endParaRPr lang="zh-CN" altLang="en-US"/>
          </a:p>
        </p:txBody>
      </p:sp>
      <p:sp>
        <p:nvSpPr>
          <p:cNvPr id="5" name="矩形 4"/>
          <p:cNvSpPr/>
          <p:nvPr userDrawn="1"/>
        </p:nvSpPr>
        <p:spPr>
          <a:xfrm>
            <a:off x="0" y="0"/>
            <a:ext cx="12192000" cy="6858000"/>
          </a:xfrm>
          <a:prstGeom prst="rect">
            <a:avLst/>
          </a:prstGeom>
          <a:solidFill>
            <a:srgbClr val="D7D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nvGrpSpPr>
        <p:grpSpPr>
          <a:xfrm>
            <a:off x="314153" y="549641"/>
            <a:ext cx="552622" cy="577512"/>
            <a:chOff x="4822956" y="1288691"/>
            <a:chExt cx="2351883" cy="2457809"/>
          </a:xfrm>
        </p:grpSpPr>
        <p:sp>
          <p:nvSpPr>
            <p:cNvPr id="7" name="矩形 6"/>
            <p:cNvSpPr/>
            <p:nvPr/>
          </p:nvSpPr>
          <p:spPr>
            <a:xfrm>
              <a:off x="5154654" y="1288691"/>
              <a:ext cx="2020185"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17733600"/>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春秋视觉工作室</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6D045BB-3887-4E3F-A272-E5247811F888}" type="datetimeFigureOut">
              <a:rPr lang="zh-CN" altLang="en-US" smtClean="0"/>
              <a:pPr>
                <a:defRPr/>
              </a:pPr>
              <a:t>2020-7-1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9E6EE-4033-4F3F-A866-667792DA3606}" type="slidenum">
              <a:rPr lang="zh-CN" altLang="en-US" smtClean="0"/>
              <a:pPr/>
              <a:t>‹#›</a:t>
            </a:fld>
            <a:endParaRPr lang="zh-CN" altLang="en-US"/>
          </a:p>
        </p:txBody>
      </p:sp>
    </p:spTree>
    <p:extLst>
      <p:ext uri="{BB962C8B-B14F-4D97-AF65-F5344CB8AC3E}">
        <p14:creationId xmlns:p14="http://schemas.microsoft.com/office/powerpoint/2010/main" val="325916413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57" r:id="rId8"/>
    <p:sldLayoutId id="2147483758" r:id="rId9"/>
    <p:sldLayoutId id="2147483748" r:id="rId10"/>
    <p:sldLayoutId id="2147483749" r:id="rId11"/>
    <p:sldLayoutId id="2147483750" r:id="rId12"/>
    <p:sldLayoutId id="2147483751" r:id="rId13"/>
  </p:sldLayoutIdLst>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oleObject" Target="../embeddings/oleObject2.bin"/><Relationship Id="rId3" Type="http://schemas.openxmlformats.org/officeDocument/2006/relationships/tags" Target="../tags/tag18.xml"/><Relationship Id="rId21" Type="http://schemas.openxmlformats.org/officeDocument/2006/relationships/image" Target="../media/image9.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image" Target="../media/image7.png"/><Relationship Id="rId2" Type="http://schemas.openxmlformats.org/officeDocument/2006/relationships/tags" Target="../tags/tag17.xml"/><Relationship Id="rId16" Type="http://schemas.openxmlformats.org/officeDocument/2006/relationships/notesSlide" Target="../notesSlides/notesSlide11.xml"/><Relationship Id="rId20" Type="http://schemas.openxmlformats.org/officeDocument/2006/relationships/image" Target="../media/image8.png"/><Relationship Id="rId1" Type="http://schemas.openxmlformats.org/officeDocument/2006/relationships/vmlDrawing" Target="../drawings/vmlDrawing2.v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slideLayout" Target="../slideLayouts/slideLayout8.xml"/><Relationship Id="rId10" Type="http://schemas.openxmlformats.org/officeDocument/2006/relationships/tags" Target="../tags/tag25.xml"/><Relationship Id="rId19" Type="http://schemas.openxmlformats.org/officeDocument/2006/relationships/image" Target="../media/image2.wmf"/><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oleObject" Target="../embeddings/oleObject1.bin"/><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image" Target="../media/image3.png"/><Relationship Id="rId2" Type="http://schemas.openxmlformats.org/officeDocument/2006/relationships/tags" Target="../tags/tag4.xml"/><Relationship Id="rId16" Type="http://schemas.openxmlformats.org/officeDocument/2006/relationships/notesSlide" Target="../notesSlides/notesSlide7.xml"/><Relationship Id="rId20" Type="http://schemas.openxmlformats.org/officeDocument/2006/relationships/image" Target="../media/image4.png"/><Relationship Id="rId1" Type="http://schemas.openxmlformats.org/officeDocument/2006/relationships/vmlDrawing" Target="../drawings/vmlDrawing1.v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slideLayout" Target="../slideLayouts/slideLayout8.xml"/><Relationship Id="rId10" Type="http://schemas.openxmlformats.org/officeDocument/2006/relationships/tags" Target="../tags/tag12.xml"/><Relationship Id="rId19" Type="http://schemas.openxmlformats.org/officeDocument/2006/relationships/image" Target="../media/image2.wmf"/><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111307" y="1498600"/>
            <a:ext cx="2020186" cy="3782992"/>
          </a:xfrm>
          <a:prstGeom prst="rect">
            <a:avLst/>
          </a:prstGeom>
          <a:noFill/>
          <a:ln>
            <a:solidFill>
              <a:schemeClr val="tx1">
                <a:lumMod val="75000"/>
                <a:lumOff val="2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V="1">
            <a:off x="4615543" y="579835"/>
            <a:ext cx="4361147" cy="436114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211225" y="1389960"/>
            <a:ext cx="2020186" cy="378299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900776" y="1452541"/>
            <a:ext cx="553998" cy="3247845"/>
          </a:xfrm>
          <a:prstGeom prst="rect">
            <a:avLst/>
          </a:prstGeom>
          <a:noFill/>
          <a:effectLst/>
        </p:spPr>
        <p:txBody>
          <a:bodyPr vert="eaVert" wrap="square" rtlCol="0">
            <a:spAutoFit/>
          </a:bodyPr>
          <a:lstStyle/>
          <a:p>
            <a:pPr algn="dist"/>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研报情感分析及分类</a:t>
            </a:r>
          </a:p>
        </p:txBody>
      </p:sp>
      <p:cxnSp>
        <p:nvCxnSpPr>
          <p:cNvPr id="23" name="直接连接符 22"/>
          <p:cNvCxnSpPr/>
          <p:nvPr/>
        </p:nvCxnSpPr>
        <p:spPr>
          <a:xfrm flipH="1">
            <a:off x="3612707" y="4141347"/>
            <a:ext cx="1498600" cy="1498600"/>
          </a:xfrm>
          <a:prstGeom prst="line">
            <a:avLst/>
          </a:prstGeom>
          <a:ln w="698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049279" y="1209935"/>
            <a:ext cx="2548054" cy="2548054"/>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26" name="矩形 17"/>
          <p:cNvSpPr>
            <a:spLocks noChangeArrowheads="1"/>
          </p:cNvSpPr>
          <p:nvPr/>
        </p:nvSpPr>
        <p:spPr bwMode="auto">
          <a:xfrm>
            <a:off x="5329989" y="4733692"/>
            <a:ext cx="19014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spc="300" dirty="0">
                <a:solidFill>
                  <a:schemeClr val="tx1">
                    <a:lumMod val="50000"/>
                    <a:lumOff val="50000"/>
                  </a:schemeClr>
                </a:solidFill>
                <a:latin typeface="+mn-lt"/>
                <a:ea typeface="+mn-ea"/>
                <a:cs typeface="+mn-ea"/>
                <a:sym typeface="+mn-lt"/>
              </a:rPr>
              <a:t>赵子衡（量化实习）</a:t>
            </a:r>
          </a:p>
        </p:txBody>
      </p:sp>
      <p:cxnSp>
        <p:nvCxnSpPr>
          <p:cNvPr id="4" name="直接连接符 3"/>
          <p:cNvCxnSpPr/>
          <p:nvPr/>
        </p:nvCxnSpPr>
        <p:spPr>
          <a:xfrm>
            <a:off x="5473932" y="4676754"/>
            <a:ext cx="14076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47433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1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14:presetBounceEnd="60000">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14:bounceEnd="60000">
                                          <p:cBhvr additive="base">
                                            <p:cTn id="25" dur="125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14:presetBounceEnd="60000">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14:bounceEnd="60000">
                                          <p:cBhvr additive="base">
                                            <p:cTn id="29" dur="125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ppt_x"/>
                                              </p:val>
                                            </p:tav>
                                            <p:tav tm="100000">
                                              <p:val>
                                                <p:strVal val="#ppt_x"/>
                                              </p:val>
                                            </p:tav>
                                          </p:tavLst>
                                        </p:anim>
                                        <p:anim calcmode="lin" valueType="num">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250" fill="hold"/>
                                            <p:tgtEl>
                                              <p:spTgt spid="23"/>
                                            </p:tgtEl>
                                            <p:attrNameLst>
                                              <p:attrName>ppt_x</p:attrName>
                                            </p:attrNameLst>
                                          </p:cBhvr>
                                          <p:tavLst>
                                            <p:tav tm="0">
                                              <p:val>
                                                <p:strVal val="0-#ppt_w/2"/>
                                              </p:val>
                                            </p:tav>
                                            <p:tav tm="100000">
                                              <p:val>
                                                <p:strVal val="#ppt_x"/>
                                              </p:val>
                                            </p:tav>
                                          </p:tavLst>
                                        </p:anim>
                                        <p:anim calcmode="lin" valueType="num">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1250" fill="hold"/>
                                            <p:tgtEl>
                                              <p:spTgt spid="24"/>
                                            </p:tgtEl>
                                            <p:attrNameLst>
                                              <p:attrName>ppt_x</p:attrName>
                                            </p:attrNameLst>
                                          </p:cBhvr>
                                          <p:tavLst>
                                            <p:tav tm="0">
                                              <p:val>
                                                <p:strVal val="1+#ppt_w/2"/>
                                              </p:val>
                                            </p:tav>
                                            <p:tav tm="100000">
                                              <p:val>
                                                <p:strVal val="#ppt_x"/>
                                              </p:val>
                                            </p:tav>
                                          </p:tavLst>
                                        </p:anim>
                                        <p:anim calcmode="lin" valueType="num">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6">
            <a:extLst>
              <a:ext uri="{FF2B5EF4-FFF2-40B4-BE49-F238E27FC236}">
                <a16:creationId xmlns:a16="http://schemas.microsoft.com/office/drawing/2014/main" id="{B4FD996B-7031-4874-BC2C-EED688D24D27}"/>
              </a:ext>
            </a:extLst>
          </p:cNvPr>
          <p:cNvSpPr txBox="1">
            <a:spLocks noChangeArrowheads="1"/>
          </p:cNvSpPr>
          <p:nvPr/>
        </p:nvSpPr>
        <p:spPr bwMode="auto">
          <a:xfrm>
            <a:off x="760392" y="566738"/>
            <a:ext cx="5095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323850">
              <a:spcBef>
                <a:spcPts val="850"/>
              </a:spcBef>
              <a:defRPr/>
            </a:pPr>
            <a:r>
              <a:rPr lang="en-US" altLang="zh-CN" sz="3200" b="1" dirty="0">
                <a:solidFill>
                  <a:prstClr val="black">
                    <a:lumMod val="75000"/>
                    <a:lumOff val="25000"/>
                  </a:prstClr>
                </a:solidFill>
                <a:latin typeface="Agency FB"/>
                <a:ea typeface="ＭＳ Ｐゴシック" charset="0"/>
                <a:cs typeface="Lato" charset="0"/>
                <a:sym typeface="Lato" charset="0"/>
              </a:rPr>
              <a:t> Seed dictionary</a:t>
            </a:r>
          </a:p>
        </p:txBody>
      </p:sp>
      <p:pic>
        <p:nvPicPr>
          <p:cNvPr id="3" name="图片 2">
            <a:extLst>
              <a:ext uri="{FF2B5EF4-FFF2-40B4-BE49-F238E27FC236}">
                <a16:creationId xmlns:a16="http://schemas.microsoft.com/office/drawing/2014/main" id="{2651BAD9-56E9-443F-A9C1-D60009D267D1}"/>
              </a:ext>
            </a:extLst>
          </p:cNvPr>
          <p:cNvPicPr>
            <a:picLocks noChangeAspect="1"/>
          </p:cNvPicPr>
          <p:nvPr/>
        </p:nvPicPr>
        <p:blipFill>
          <a:blip r:embed="rId3"/>
          <a:stretch>
            <a:fillRect/>
          </a:stretch>
        </p:blipFill>
        <p:spPr>
          <a:xfrm>
            <a:off x="980661" y="1377641"/>
            <a:ext cx="10217426" cy="5242887"/>
          </a:xfrm>
          <a:prstGeom prst="rect">
            <a:avLst/>
          </a:prstGeom>
        </p:spPr>
      </p:pic>
    </p:spTree>
    <p:extLst>
      <p:ext uri="{BB962C8B-B14F-4D97-AF65-F5344CB8AC3E}">
        <p14:creationId xmlns:p14="http://schemas.microsoft.com/office/powerpoint/2010/main" val="197077986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14:bounceEnd="34000">
                                          <p:cBhvr additive="base">
                                            <p:cTn id="7" dur="750" fill="hold"/>
                                            <p:tgtEl>
                                              <p:spTgt spid="55"/>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750" fill="hold"/>
                                            <p:tgtEl>
                                              <p:spTgt spid="55"/>
                                            </p:tgtEl>
                                            <p:attrNameLst>
                                              <p:attrName>ppt_x</p:attrName>
                                            </p:attrNameLst>
                                          </p:cBhvr>
                                          <p:tavLst>
                                            <p:tav tm="0">
                                              <p:val>
                                                <p:strVal val="1+#ppt_w/2"/>
                                              </p:val>
                                            </p:tav>
                                            <p:tav tm="100000">
                                              <p:val>
                                                <p:strVal val="#ppt_x"/>
                                              </p:val>
                                            </p:tav>
                                          </p:tavLst>
                                        </p:anim>
                                        <p:anim calcmode="lin" valueType="num">
                                          <p:cBhvr additive="base">
                                            <p:cTn id="8" dur="75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_1"/>
          <p:cNvSpPr/>
          <p:nvPr>
            <p:custDataLst>
              <p:tags r:id="rId2"/>
            </p:custDataLst>
          </p:nvPr>
        </p:nvSpPr>
        <p:spPr>
          <a:xfrm>
            <a:off x="1588" y="4321576"/>
            <a:ext cx="12171362" cy="957263"/>
          </a:xfrm>
          <a:prstGeom prst="rect">
            <a:avLst/>
          </a:prstGeom>
          <a:solidFill>
            <a:schemeClr val="tx1">
              <a:lumMod val="85000"/>
              <a:lumOff val="15000"/>
            </a:schemeClr>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103313" y="1188358"/>
            <a:ext cx="3214687" cy="4570413"/>
            <a:chOff x="1103313" y="1188358"/>
            <a:chExt cx="3214687" cy="4570413"/>
          </a:xfrm>
        </p:grpSpPr>
        <p:sp>
          <p:nvSpPr>
            <p:cNvPr id="4" name="MH_Text_1"/>
            <p:cNvSpPr>
              <a:spLocks noChangeArrowheads="1"/>
            </p:cNvSpPr>
            <p:nvPr>
              <p:custDataLst>
                <p:tags r:id="rId11"/>
              </p:custDataLst>
            </p:nvPr>
          </p:nvSpPr>
          <p:spPr bwMode="auto">
            <a:xfrm>
              <a:off x="1103313" y="1188358"/>
              <a:ext cx="3214687"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5" name="MH_Other_2"/>
            <p:cNvSpPr/>
            <p:nvPr>
              <p:custDataLst>
                <p:tags r:id="rId12"/>
              </p:custDataLst>
            </p:nvPr>
          </p:nvSpPr>
          <p:spPr>
            <a:xfrm>
              <a:off x="1458913"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6" name="MH_Other_3"/>
            <p:cNvSpPr/>
            <p:nvPr>
              <p:custDataLst>
                <p:tags r:id="rId13"/>
              </p:custDataLst>
            </p:nvPr>
          </p:nvSpPr>
          <p:spPr>
            <a:xfrm>
              <a:off x="3789363"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7" name="MH_SubTitle_1"/>
            <p:cNvSpPr/>
            <p:nvPr>
              <p:custDataLst>
                <p:tags r:id="rId14"/>
              </p:custDataLst>
            </p:nvPr>
          </p:nvSpPr>
          <p:spPr>
            <a:xfrm>
              <a:off x="1506538"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8" name="文本框 7"/>
            <p:cNvSpPr txBox="1"/>
            <p:nvPr/>
          </p:nvSpPr>
          <p:spPr>
            <a:xfrm>
              <a:off x="2054678" y="4526871"/>
              <a:ext cx="1370694" cy="584775"/>
            </a:xfrm>
            <a:prstGeom prst="rect">
              <a:avLst/>
            </a:prstGeom>
            <a:noFill/>
          </p:spPr>
          <p:txBody>
            <a:bodyPr wrap="square">
              <a:spAutoFit/>
            </a:bodyPr>
            <a:lstStyle/>
            <a:p>
              <a:pPr algn="ctr" fontAlgn="auto">
                <a:spcBef>
                  <a:spcPts val="0"/>
                </a:spcBef>
                <a:spcAft>
                  <a:spcPts val="0"/>
                </a:spcAft>
                <a:defRPr/>
              </a:pPr>
              <a:r>
                <a:rPr lang="en-US" altLang="zh-CN" sz="3200" b="1" spc="600" dirty="0">
                  <a:solidFill>
                    <a:schemeClr val="bg1">
                      <a:lumMod val="95000"/>
                    </a:schemeClr>
                  </a:solidFill>
                  <a:latin typeface="迷你简汉真广标" panose="02010609000101010101" pitchFamily="49" charset="-122"/>
                  <a:ea typeface="迷你简汉真广标" panose="02010609000101010101" pitchFamily="49" charset="-122"/>
                </a:rPr>
                <a:t>01</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9" name="AutoShape 27"/>
            <p:cNvSpPr>
              <a:spLocks/>
            </p:cNvSpPr>
            <p:nvPr/>
          </p:nvSpPr>
          <p:spPr bwMode="auto">
            <a:xfrm>
              <a:off x="1503301" y="2197467"/>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endParaRPr lang="en-US" altLang="zh-CN" sz="1100" dirty="0">
                <a:solidFill>
                  <a:schemeClr val="tx1">
                    <a:lumMod val="75000"/>
                    <a:lumOff val="25000"/>
                  </a:schemeClr>
                </a:solidFill>
              </a:endParaRPr>
            </a:p>
          </p:txBody>
        </p:sp>
        <p:sp>
          <p:nvSpPr>
            <p:cNvPr id="10" name="AutoShape 28"/>
            <p:cNvSpPr>
              <a:spLocks/>
            </p:cNvSpPr>
            <p:nvPr/>
          </p:nvSpPr>
          <p:spPr bwMode="auto">
            <a:xfrm>
              <a:off x="1231107" y="1479552"/>
              <a:ext cx="2558256" cy="5285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en-US" altLang="zh-CN" sz="2000" b="1" dirty="0">
                  <a:solidFill>
                    <a:prstClr val="black">
                      <a:lumMod val="75000"/>
                      <a:lumOff val="25000"/>
                    </a:prstClr>
                  </a:solidFill>
                  <a:latin typeface="Agency FB"/>
                  <a:ea typeface="ＭＳ Ｐゴシック" charset="0"/>
                </a:rPr>
                <a:t>Term Frequency</a:t>
              </a:r>
              <a:endParaRPr lang="en-US" altLang="zh-CN" sz="2000" b="1" dirty="0">
                <a:solidFill>
                  <a:prstClr val="black">
                    <a:lumMod val="75000"/>
                    <a:lumOff val="25000"/>
                  </a:prstClr>
                </a:solidFill>
                <a:latin typeface="Agency FB"/>
                <a:ea typeface="ＭＳ Ｐゴシック" charset="0"/>
                <a:sym typeface="Lato" charset="0"/>
              </a:endParaRPr>
            </a:p>
            <a:p>
              <a:pPr algn="ctr" defTabSz="323850">
                <a:spcBef>
                  <a:spcPts val="850"/>
                </a:spcBef>
                <a:defRPr/>
              </a:pPr>
              <a:endParaRPr lang="en-US" sz="2000" b="1" dirty="0">
                <a:solidFill>
                  <a:prstClr val="black">
                    <a:lumMod val="75000"/>
                    <a:lumOff val="25000"/>
                  </a:prstClr>
                </a:solidFill>
                <a:latin typeface="Agency FB"/>
                <a:ea typeface="ＭＳ Ｐゴシック" charset="0"/>
                <a:cs typeface="Lato" charset="0"/>
                <a:sym typeface="Lato" charset="0"/>
              </a:endParaRPr>
            </a:p>
          </p:txBody>
        </p:sp>
      </p:grpSp>
      <p:grpSp>
        <p:nvGrpSpPr>
          <p:cNvPr id="11" name="组合 10"/>
          <p:cNvGrpSpPr/>
          <p:nvPr/>
        </p:nvGrpSpPr>
        <p:grpSpPr>
          <a:xfrm>
            <a:off x="4552950" y="1188357"/>
            <a:ext cx="3214687" cy="4570413"/>
            <a:chOff x="4554538" y="1188358"/>
            <a:chExt cx="3214687" cy="4570413"/>
          </a:xfrm>
        </p:grpSpPr>
        <p:sp>
          <p:nvSpPr>
            <p:cNvPr id="12" name="MH_Text_2"/>
            <p:cNvSpPr>
              <a:spLocks noChangeArrowheads="1"/>
            </p:cNvSpPr>
            <p:nvPr>
              <p:custDataLst>
                <p:tags r:id="rId7"/>
              </p:custDataLst>
            </p:nvPr>
          </p:nvSpPr>
          <p:spPr bwMode="auto">
            <a:xfrm>
              <a:off x="4554538" y="1188358"/>
              <a:ext cx="3214687"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13" name="MH_Other_4"/>
            <p:cNvSpPr/>
            <p:nvPr>
              <p:custDataLst>
                <p:tags r:id="rId8"/>
              </p:custDataLst>
            </p:nvPr>
          </p:nvSpPr>
          <p:spPr>
            <a:xfrm>
              <a:off x="4906963" y="4201433"/>
              <a:ext cx="166687"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14" name="MH_Other_5"/>
            <p:cNvSpPr/>
            <p:nvPr>
              <p:custDataLst>
                <p:tags r:id="rId9"/>
              </p:custDataLst>
            </p:nvPr>
          </p:nvSpPr>
          <p:spPr>
            <a:xfrm>
              <a:off x="7237413" y="4201433"/>
              <a:ext cx="165100"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15" name="MH_SubTitle_2"/>
            <p:cNvSpPr/>
            <p:nvPr>
              <p:custDataLst>
                <p:tags r:id="rId10"/>
              </p:custDataLst>
            </p:nvPr>
          </p:nvSpPr>
          <p:spPr>
            <a:xfrm>
              <a:off x="4957763"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16" name="文本框 15"/>
            <p:cNvSpPr txBox="1"/>
            <p:nvPr/>
          </p:nvSpPr>
          <p:spPr>
            <a:xfrm>
              <a:off x="5493092" y="4507821"/>
              <a:ext cx="1370692" cy="584775"/>
            </a:xfrm>
            <a:prstGeom prst="rect">
              <a:avLst/>
            </a:prstGeom>
            <a:noFill/>
          </p:spPr>
          <p:txBody>
            <a:bodyPr wrap="square">
              <a:spAutoFit/>
            </a:bodyPr>
            <a:lstStyle/>
            <a:p>
              <a:pPr algn="ctr" fontAlgn="auto">
                <a:spcBef>
                  <a:spcPts val="0"/>
                </a:spcBef>
                <a:spcAft>
                  <a:spcPts val="0"/>
                </a:spcAft>
                <a:defRPr/>
              </a:pPr>
              <a:r>
                <a:rPr lang="en-US" altLang="zh-CN" sz="3200" b="1" spc="600" dirty="0">
                  <a:solidFill>
                    <a:schemeClr val="bg1">
                      <a:lumMod val="95000"/>
                    </a:schemeClr>
                  </a:solidFill>
                  <a:latin typeface="迷你简汉真广标" panose="02010609000101010101" pitchFamily="49" charset="-122"/>
                  <a:ea typeface="迷你简汉真广标" panose="02010609000101010101" pitchFamily="49" charset="-122"/>
                </a:rPr>
                <a:t>02</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17" name="AutoShape 27"/>
            <p:cNvSpPr>
              <a:spLocks/>
            </p:cNvSpPr>
            <p:nvPr/>
          </p:nvSpPr>
          <p:spPr bwMode="auto">
            <a:xfrm>
              <a:off x="4915040" y="2131333"/>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endParaRPr lang="en-US" altLang="zh-CN" sz="1100" dirty="0">
                <a:solidFill>
                  <a:schemeClr val="tx1">
                    <a:lumMod val="75000"/>
                    <a:lumOff val="25000"/>
                  </a:schemeClr>
                </a:solidFill>
              </a:endParaRPr>
            </a:p>
          </p:txBody>
        </p:sp>
        <p:sp>
          <p:nvSpPr>
            <p:cNvPr id="18" name="AutoShape 28"/>
            <p:cNvSpPr>
              <a:spLocks/>
            </p:cNvSpPr>
            <p:nvPr/>
          </p:nvSpPr>
          <p:spPr bwMode="auto">
            <a:xfrm>
              <a:off x="4957763" y="1481654"/>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en-US" altLang="zh-CN" sz="2000" b="1" dirty="0">
                  <a:solidFill>
                    <a:prstClr val="black">
                      <a:lumMod val="75000"/>
                      <a:lumOff val="25000"/>
                    </a:prstClr>
                  </a:solidFill>
                  <a:latin typeface="Agency FB"/>
                  <a:ea typeface="ＭＳ Ｐゴシック" charset="0"/>
                </a:rPr>
                <a:t>Inverse Document Frequency</a:t>
              </a:r>
              <a:endParaRPr lang="en-US" altLang="zh-CN" sz="2000" b="1" dirty="0">
                <a:solidFill>
                  <a:prstClr val="black">
                    <a:lumMod val="75000"/>
                    <a:lumOff val="25000"/>
                  </a:prstClr>
                </a:solidFill>
                <a:latin typeface="Agency FB"/>
                <a:ea typeface="ＭＳ Ｐゴシック" charset="0"/>
                <a:sym typeface="Lato" charset="0"/>
              </a:endParaRPr>
            </a:p>
          </p:txBody>
        </p:sp>
      </p:grpSp>
      <p:grpSp>
        <p:nvGrpSpPr>
          <p:cNvPr id="19" name="组合 18"/>
          <p:cNvGrpSpPr/>
          <p:nvPr/>
        </p:nvGrpSpPr>
        <p:grpSpPr>
          <a:xfrm>
            <a:off x="8002588" y="1188358"/>
            <a:ext cx="3217862" cy="4570413"/>
            <a:chOff x="8002588" y="1188358"/>
            <a:chExt cx="3217862" cy="4570413"/>
          </a:xfrm>
        </p:grpSpPr>
        <p:sp>
          <p:nvSpPr>
            <p:cNvPr id="20" name="MH_Text_3"/>
            <p:cNvSpPr>
              <a:spLocks noChangeArrowheads="1"/>
            </p:cNvSpPr>
            <p:nvPr>
              <p:custDataLst>
                <p:tags r:id="rId3"/>
              </p:custDataLst>
            </p:nvPr>
          </p:nvSpPr>
          <p:spPr bwMode="auto">
            <a:xfrm>
              <a:off x="8002588" y="1188358"/>
              <a:ext cx="3217862"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21" name="MH_Other_6"/>
            <p:cNvSpPr/>
            <p:nvPr>
              <p:custDataLst>
                <p:tags r:id="rId4"/>
              </p:custDataLst>
            </p:nvPr>
          </p:nvSpPr>
          <p:spPr>
            <a:xfrm>
              <a:off x="8358188"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22" name="MH_Other_7"/>
            <p:cNvSpPr/>
            <p:nvPr>
              <p:custDataLst>
                <p:tags r:id="rId5"/>
              </p:custDataLst>
            </p:nvPr>
          </p:nvSpPr>
          <p:spPr>
            <a:xfrm>
              <a:off x="10688638"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23" name="MH_SubTitle_3"/>
            <p:cNvSpPr/>
            <p:nvPr>
              <p:custDataLst>
                <p:tags r:id="rId6"/>
              </p:custDataLst>
            </p:nvPr>
          </p:nvSpPr>
          <p:spPr>
            <a:xfrm>
              <a:off x="8405813"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24" name="文本框 23"/>
            <p:cNvSpPr txBox="1"/>
            <p:nvPr/>
          </p:nvSpPr>
          <p:spPr>
            <a:xfrm>
              <a:off x="8900773" y="4507821"/>
              <a:ext cx="1370692" cy="584775"/>
            </a:xfrm>
            <a:prstGeom prst="rect">
              <a:avLst/>
            </a:prstGeom>
            <a:noFill/>
          </p:spPr>
          <p:txBody>
            <a:bodyPr wrap="square">
              <a:spAutoFit/>
            </a:bodyPr>
            <a:lstStyle/>
            <a:p>
              <a:pPr algn="ctr" fontAlgn="auto">
                <a:spcBef>
                  <a:spcPts val="0"/>
                </a:spcBef>
                <a:spcAft>
                  <a:spcPts val="0"/>
                </a:spcAft>
                <a:defRPr/>
              </a:pPr>
              <a:r>
                <a:rPr lang="en-US" altLang="zh-CN" sz="3200" b="1" spc="600" dirty="0">
                  <a:solidFill>
                    <a:schemeClr val="bg1">
                      <a:lumMod val="95000"/>
                    </a:schemeClr>
                  </a:solidFill>
                  <a:latin typeface="迷你简汉真广标" panose="02010609000101010101" pitchFamily="49" charset="-122"/>
                  <a:ea typeface="迷你简汉真广标" panose="02010609000101010101" pitchFamily="49" charset="-122"/>
                </a:rPr>
                <a:t>03</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25" name="AutoShape 27"/>
            <p:cNvSpPr>
              <a:spLocks/>
            </p:cNvSpPr>
            <p:nvPr/>
          </p:nvSpPr>
          <p:spPr bwMode="auto">
            <a:xfrm>
              <a:off x="8369440" y="2131333"/>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endParaRPr lang="en-US" altLang="zh-CN" sz="1100" dirty="0">
                <a:solidFill>
                  <a:schemeClr val="tx1">
                    <a:lumMod val="75000"/>
                    <a:lumOff val="25000"/>
                  </a:schemeClr>
                </a:solidFill>
              </a:endParaRPr>
            </a:p>
          </p:txBody>
        </p:sp>
        <p:sp>
          <p:nvSpPr>
            <p:cNvPr id="26" name="AutoShape 28"/>
            <p:cNvSpPr>
              <a:spLocks/>
            </p:cNvSpPr>
            <p:nvPr/>
          </p:nvSpPr>
          <p:spPr bwMode="auto">
            <a:xfrm>
              <a:off x="8358188" y="1494591"/>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es-ES" altLang="zh-CN" sz="2000" b="1" dirty="0">
                  <a:solidFill>
                    <a:prstClr val="black">
                      <a:lumMod val="75000"/>
                      <a:lumOff val="25000"/>
                    </a:prstClr>
                  </a:solidFill>
                  <a:latin typeface="Agency FB"/>
                  <a:ea typeface="ＭＳ Ｐゴシック" charset="0"/>
                  <a:sym typeface="Lato" charset="0"/>
                </a:rPr>
                <a:t>TF-IDF</a:t>
              </a:r>
              <a:endParaRPr lang="es-ES" altLang="zh-CN" sz="2800" dirty="0">
                <a:solidFill>
                  <a:prstClr val="black">
                    <a:lumMod val="75000"/>
                    <a:lumOff val="25000"/>
                  </a:prstClr>
                </a:solidFill>
                <a:latin typeface="Agency FB"/>
                <a:ea typeface="ＭＳ Ｐゴシック" charset="0"/>
                <a:sym typeface="Gill Sans" charset="0"/>
              </a:endParaRPr>
            </a:p>
          </p:txBody>
        </p:sp>
      </p:grpSp>
      <p:sp>
        <p:nvSpPr>
          <p:cNvPr id="27" name="文本框 56">
            <a:extLst>
              <a:ext uri="{FF2B5EF4-FFF2-40B4-BE49-F238E27FC236}">
                <a16:creationId xmlns:a16="http://schemas.microsoft.com/office/drawing/2014/main" id="{E118CB3D-5A88-4B70-A9AF-AD8F91C1A4B3}"/>
              </a:ext>
            </a:extLst>
          </p:cNvPr>
          <p:cNvSpPr txBox="1">
            <a:spLocks noChangeArrowheads="1"/>
          </p:cNvSpPr>
          <p:nvPr/>
        </p:nvSpPr>
        <p:spPr bwMode="auto">
          <a:xfrm>
            <a:off x="1012114" y="63783"/>
            <a:ext cx="5095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323850">
              <a:spcBef>
                <a:spcPts val="850"/>
              </a:spcBef>
              <a:defRPr/>
            </a:pPr>
            <a:r>
              <a:rPr lang="en-US" altLang="zh-CN" sz="3200" b="1" dirty="0">
                <a:solidFill>
                  <a:prstClr val="black">
                    <a:lumMod val="75000"/>
                    <a:lumOff val="25000"/>
                  </a:prstClr>
                </a:solidFill>
                <a:latin typeface="Agency FB"/>
                <a:ea typeface="ＭＳ Ｐゴシック" charset="0"/>
              </a:rPr>
              <a:t>TF-IDF</a:t>
            </a:r>
          </a:p>
        </p:txBody>
      </p:sp>
      <mc:AlternateContent xmlns:mc="http://schemas.openxmlformats.org/markup-compatibility/2006" xmlns:a14="http://schemas.microsoft.com/office/drawing/2010/main">
        <mc:Choice Requires="a14">
          <p:sp>
            <p:nvSpPr>
              <p:cNvPr id="29" name="AutoShape 27">
                <a:extLst>
                  <a:ext uri="{FF2B5EF4-FFF2-40B4-BE49-F238E27FC236}">
                    <a16:creationId xmlns:a16="http://schemas.microsoft.com/office/drawing/2014/main" id="{C857262F-6E29-4DD1-9411-229662BBDFA9}"/>
                  </a:ext>
                </a:extLst>
              </p:cNvPr>
              <p:cNvSpPr>
                <a:spLocks/>
              </p:cNvSpPr>
              <p:nvPr/>
            </p:nvSpPr>
            <p:spPr bwMode="auto">
              <a:xfrm>
                <a:off x="4597000" y="2219150"/>
                <a:ext cx="3346421"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a:solidFill>
                      <a:srgbClr val="FFFFFF"/>
                    </a:solidFill>
                  </a14:hiddenFill>
                </a:ext>
                <a:ext uri="{91240B29-F687-4F45-9708-019B960494DF}">
                  <a14:hiddenLine w="12700" cap="flat" cmpd="sng">
                    <a:solidFill>
                      <a:srgbClr val="000000"/>
                    </a:solidFill>
                    <a:prstDash val="solid"/>
                    <a:miter lim="0"/>
                    <a:headEnd/>
                    <a:tailEnd/>
                  </a14:hiddenLine>
                </a:ext>
                <a:ext uri="{AF507438-7753-43E0-B8FC-AC1667EBCBE1}">
                  <a14:hiddenEffects>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400" b="1" i="1" smtClean="0">
                              <a:solidFill>
                                <a:srgbClr val="FF0000"/>
                              </a:solidFill>
                              <a:latin typeface="Cambria Math" panose="02040503050406030204" pitchFamily="18" charset="0"/>
                              <a:ea typeface="微软雅黑" panose="020B0503020204020204" pitchFamily="34" charset="-122"/>
                            </a:rPr>
                          </m:ctrlPr>
                        </m:sSubPr>
                        <m:e>
                          <m:r>
                            <a:rPr lang="en-US" altLang="zh-CN" sz="1400" b="1" i="1" smtClean="0">
                              <a:solidFill>
                                <a:srgbClr val="FF0000"/>
                              </a:solidFill>
                              <a:latin typeface="Cambria Math" panose="02040503050406030204" pitchFamily="18" charset="0"/>
                              <a:ea typeface="微软雅黑" panose="020B0503020204020204" pitchFamily="34" charset="-122"/>
                            </a:rPr>
                            <m:t>𝑰𝑫𝑭</m:t>
                          </m:r>
                        </m:e>
                        <m:sub>
                          <m:r>
                            <a:rPr lang="en-US" altLang="zh-CN" sz="1400" b="1" i="1" smtClean="0">
                              <a:solidFill>
                                <a:srgbClr val="FF0000"/>
                              </a:solidFill>
                              <a:latin typeface="Cambria Math" panose="02040503050406030204" pitchFamily="18" charset="0"/>
                              <a:ea typeface="微软雅黑" panose="020B0503020204020204" pitchFamily="34" charset="-122"/>
                            </a:rPr>
                            <m:t>𝑾</m:t>
                          </m:r>
                        </m:sub>
                      </m:sSub>
                      <m:r>
                        <a:rPr lang="en-US" altLang="zh-CN" sz="1400" b="1" i="1">
                          <a:solidFill>
                            <a:srgbClr val="FF0000"/>
                          </a:solidFill>
                          <a:latin typeface="Cambria Math" panose="02040503050406030204" pitchFamily="18" charset="0"/>
                          <a:ea typeface="微软雅黑" panose="020B0503020204020204" pitchFamily="34" charset="-122"/>
                        </a:rPr>
                        <m:t>=</m:t>
                      </m:r>
                      <m:r>
                        <a:rPr lang="en-US" altLang="zh-CN" sz="1400" b="1" i="1">
                          <a:solidFill>
                            <a:srgbClr val="FF0000"/>
                          </a:solidFill>
                          <a:latin typeface="Cambria Math" panose="02040503050406030204" pitchFamily="18" charset="0"/>
                          <a:ea typeface="微软雅黑" panose="020B0503020204020204" pitchFamily="34" charset="-122"/>
                        </a:rPr>
                        <m:t>𝒍𝒐𝒈</m:t>
                      </m:r>
                      <m:r>
                        <a:rPr lang="en-US" altLang="zh-CN" sz="1400" b="1" i="1" smtClean="0">
                          <a:solidFill>
                            <a:srgbClr val="FF0000"/>
                          </a:solidFill>
                          <a:latin typeface="Cambria Math" panose="02040503050406030204" pitchFamily="18" charset="0"/>
                          <a:ea typeface="微软雅黑" panose="020B0503020204020204" pitchFamily="34" charset="-122"/>
                        </a:rPr>
                        <m:t>(</m:t>
                      </m:r>
                      <m:f>
                        <m:fPr>
                          <m:ctrlPr>
                            <a:rPr lang="en-US" altLang="zh-CN" sz="1400" b="1" i="1" smtClean="0">
                              <a:solidFill>
                                <a:srgbClr val="FF0000"/>
                              </a:solidFill>
                              <a:latin typeface="Cambria Math" panose="02040503050406030204" pitchFamily="18" charset="0"/>
                              <a:ea typeface="微软雅黑" panose="020B0503020204020204" pitchFamily="34" charset="-122"/>
                            </a:rPr>
                          </m:ctrlPr>
                        </m:fPr>
                        <m:num>
                          <m:r>
                            <a:rPr lang="zh-CN" altLang="en-US" sz="1400" b="1" i="1">
                              <a:solidFill>
                                <a:srgbClr val="FF0000"/>
                              </a:solidFill>
                              <a:latin typeface="Cambria Math" panose="02040503050406030204" pitchFamily="18" charset="0"/>
                              <a:ea typeface="微软雅黑" panose="020B0503020204020204" pitchFamily="34" charset="-122"/>
                            </a:rPr>
                            <m:t>语料库</m:t>
                          </m:r>
                          <m:r>
                            <a:rPr lang="zh-CN" altLang="en-US" sz="1400" b="1" i="1" smtClean="0">
                              <a:solidFill>
                                <a:srgbClr val="FF0000"/>
                              </a:solidFill>
                              <a:latin typeface="Cambria Math" panose="02040503050406030204" pitchFamily="18" charset="0"/>
                              <a:ea typeface="微软雅黑" panose="020B0503020204020204" pitchFamily="34" charset="-122"/>
                            </a:rPr>
                            <m:t>中</m:t>
                          </m:r>
                          <m:r>
                            <a:rPr lang="zh-CN" altLang="en-US" sz="1400" b="1" i="1">
                              <a:solidFill>
                                <a:srgbClr val="FF0000"/>
                              </a:solidFill>
                              <a:latin typeface="Cambria Math" panose="02040503050406030204" pitchFamily="18" charset="0"/>
                              <a:ea typeface="微软雅黑" panose="020B0503020204020204" pitchFamily="34" charset="-122"/>
                            </a:rPr>
                            <m:t>的</m:t>
                          </m:r>
                          <m:r>
                            <a:rPr lang="zh-CN" altLang="en-US" sz="1400" b="1" i="1" smtClean="0">
                              <a:solidFill>
                                <a:srgbClr val="FF0000"/>
                              </a:solidFill>
                              <a:latin typeface="Cambria Math" panose="02040503050406030204" pitchFamily="18" charset="0"/>
                              <a:ea typeface="微软雅黑" panose="020B0503020204020204" pitchFamily="34" charset="-122"/>
                            </a:rPr>
                            <m:t>文档</m:t>
                          </m:r>
                          <m:r>
                            <a:rPr lang="zh-CN" altLang="en-US" sz="1400" b="1" i="1">
                              <a:solidFill>
                                <a:srgbClr val="FF0000"/>
                              </a:solidFill>
                              <a:latin typeface="Cambria Math" panose="02040503050406030204" pitchFamily="18" charset="0"/>
                              <a:ea typeface="微软雅黑" panose="020B0503020204020204" pitchFamily="34" charset="-122"/>
                            </a:rPr>
                            <m:t>总数目</m:t>
                          </m:r>
                        </m:num>
                        <m:den>
                          <m:r>
                            <a:rPr lang="zh-CN" altLang="en-US" sz="1400" b="1" i="1">
                              <a:solidFill>
                                <a:srgbClr val="FF0000"/>
                              </a:solidFill>
                              <a:latin typeface="Cambria Math" panose="02040503050406030204" pitchFamily="18" charset="0"/>
                              <a:ea typeface="+mn-ea"/>
                            </a:rPr>
                            <m:t>包含</m:t>
                          </m:r>
                          <m:r>
                            <a:rPr lang="zh-CN" altLang="en-US" sz="1400" b="1" i="1" smtClean="0">
                              <a:solidFill>
                                <a:srgbClr val="FF0000"/>
                              </a:solidFill>
                              <a:latin typeface="Cambria Math" panose="02040503050406030204" pitchFamily="18" charset="0"/>
                              <a:ea typeface="+mn-ea"/>
                            </a:rPr>
                            <m:t>词条</m:t>
                          </m:r>
                          <m:r>
                            <m:rPr>
                              <m:sty m:val="p"/>
                            </m:rPr>
                            <a:rPr lang="en-US" altLang="zh-CN" sz="1400" b="1" i="1">
                              <a:solidFill>
                                <a:srgbClr val="FF0000"/>
                              </a:solidFill>
                              <a:latin typeface="Cambria Math" panose="02040503050406030204" pitchFamily="18" charset="0"/>
                              <a:ea typeface="+mn-ea"/>
                            </a:rPr>
                            <m:t>w</m:t>
                          </m:r>
                          <m:r>
                            <a:rPr lang="zh-CN" altLang="en-US" sz="1400" b="1" i="1" smtClean="0">
                              <a:solidFill>
                                <a:srgbClr val="FF0000"/>
                              </a:solidFill>
                              <a:latin typeface="Cambria Math" panose="02040503050406030204" pitchFamily="18" charset="0"/>
                              <a:ea typeface="+mn-ea"/>
                            </a:rPr>
                            <m:t>的</m:t>
                          </m:r>
                          <m:r>
                            <a:rPr lang="zh-CN" altLang="en-US" sz="1400" b="1" i="1">
                              <a:solidFill>
                                <a:srgbClr val="FF0000"/>
                              </a:solidFill>
                              <a:latin typeface="Cambria Math" panose="02040503050406030204" pitchFamily="18" charset="0"/>
                              <a:ea typeface="+mn-ea"/>
                            </a:rPr>
                            <m:t>文档</m:t>
                          </m:r>
                          <m:r>
                            <a:rPr lang="zh-CN" altLang="en-US" sz="1400" b="1" i="1" smtClean="0">
                              <a:solidFill>
                                <a:srgbClr val="FF0000"/>
                              </a:solidFill>
                              <a:latin typeface="Cambria Math" panose="02040503050406030204" pitchFamily="18" charset="0"/>
                              <a:ea typeface="+mn-ea"/>
                            </a:rPr>
                            <m:t>数目</m:t>
                          </m:r>
                          <m:r>
                            <a:rPr lang="en-US" altLang="zh-CN" sz="1400" b="1" i="1">
                              <a:solidFill>
                                <a:srgbClr val="FF0000"/>
                              </a:solidFill>
                              <a:latin typeface="Cambria Math" panose="02040503050406030204" pitchFamily="18" charset="0"/>
                              <a:ea typeface="+mn-ea"/>
                            </a:rPr>
                            <m:t>+</m:t>
                          </m:r>
                          <m:r>
                            <a:rPr lang="en-US" altLang="zh-CN" sz="1400" b="1" i="1" smtClean="0">
                              <a:solidFill>
                                <a:srgbClr val="FF0000"/>
                              </a:solidFill>
                              <a:latin typeface="Cambria Math" panose="02040503050406030204" pitchFamily="18" charset="0"/>
                              <a:ea typeface="+mn-ea"/>
                            </a:rPr>
                            <m:t>1</m:t>
                          </m:r>
                        </m:den>
                      </m:f>
                      <m:r>
                        <a:rPr lang="zh-CN" altLang="en-US" sz="1400" b="1" i="1">
                          <a:solidFill>
                            <a:srgbClr val="FF0000"/>
                          </a:solidFill>
                          <a:latin typeface="Cambria Math" panose="02040503050406030204" pitchFamily="18" charset="0"/>
                          <a:ea typeface="微软雅黑" panose="020B0503020204020204" pitchFamily="34" charset="-122"/>
                        </a:rPr>
                        <m:t>）</m:t>
                      </m:r>
                    </m:oMath>
                  </m:oMathPara>
                </a14:m>
                <a:endParaRPr lang="en-US" altLang="zh-CN" sz="1200" b="1" dirty="0">
                  <a:latin typeface="微软雅黑" panose="020B0503020204020204" pitchFamily="34" charset="-122"/>
                  <a:ea typeface="微软雅黑" panose="020B0503020204020204" pitchFamily="34" charset="-122"/>
                </a:endParaRPr>
              </a:p>
              <a:p>
                <a:pPr>
                  <a:lnSpc>
                    <a:spcPct val="150000"/>
                  </a:lnSpc>
                </a:pP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1200" b="1" dirty="0">
                    <a:latin typeface="微软雅黑" panose="020B0503020204020204" pitchFamily="34" charset="-122"/>
                    <a:ea typeface="微软雅黑" panose="020B0503020204020204" pitchFamily="34" charset="-122"/>
                  </a:rPr>
                  <a:t>逆向文件频率 </a:t>
                </a:r>
                <a:r>
                  <a:rPr lang="en-US" altLang="zh-CN" sz="1200" b="1" dirty="0">
                    <a:latin typeface="微软雅黑" panose="020B0503020204020204" pitchFamily="34" charset="-122"/>
                    <a:ea typeface="微软雅黑" panose="020B0503020204020204" pitchFamily="34" charset="-122"/>
                  </a:rPr>
                  <a:t>(inverse document frequency) IDF</a:t>
                </a:r>
                <a:r>
                  <a:rPr lang="zh-CN" altLang="en-US" sz="1200" dirty="0">
                    <a:latin typeface="微软雅黑" panose="020B0503020204020204" pitchFamily="34" charset="-122"/>
                    <a:ea typeface="微软雅黑" panose="020B0503020204020204" pitchFamily="34" charset="-122"/>
                  </a:rPr>
                  <a:t>的主要思想是：如果包含词条</a:t>
                </a:r>
                <a:r>
                  <a:rPr lang="en-US" altLang="zh-CN" sz="1200" dirty="0">
                    <a:latin typeface="微软雅黑" panose="020B0503020204020204" pitchFamily="34" charset="-122"/>
                    <a:ea typeface="微软雅黑" panose="020B0503020204020204" pitchFamily="34" charset="-122"/>
                  </a:rPr>
                  <a:t>t</a:t>
                </a:r>
                <a:r>
                  <a:rPr lang="zh-CN" altLang="en-US" sz="1200" dirty="0">
                    <a:latin typeface="微软雅黑" panose="020B0503020204020204" pitchFamily="34" charset="-122"/>
                    <a:ea typeface="微软雅黑" panose="020B0503020204020204" pitchFamily="34" charset="-122"/>
                  </a:rPr>
                  <a:t>的文档越少</a:t>
                </a:r>
                <a:r>
                  <a:rPr lang="en-US" altLang="zh-CN" sz="1200" dirty="0">
                    <a:latin typeface="微软雅黑" panose="020B0503020204020204" pitchFamily="34" charset="-122"/>
                    <a:ea typeface="微软雅黑" panose="020B0503020204020204" pitchFamily="34" charset="-122"/>
                  </a:rPr>
                  <a:t>, </a:t>
                </a:r>
                <a:r>
                  <a:rPr lang="en-US" altLang="zh-CN" sz="1200" b="1" dirty="0">
                    <a:solidFill>
                      <a:srgbClr val="FF0000"/>
                    </a:solidFill>
                    <a:latin typeface="微软雅黑" panose="020B0503020204020204" pitchFamily="34" charset="-122"/>
                    <a:ea typeface="微软雅黑" panose="020B0503020204020204" pitchFamily="34" charset="-122"/>
                  </a:rPr>
                  <a:t>IDF</a:t>
                </a:r>
                <a:r>
                  <a:rPr lang="zh-CN" altLang="en-US" sz="1200" b="1" dirty="0">
                    <a:solidFill>
                      <a:srgbClr val="FF0000"/>
                    </a:solidFill>
                    <a:latin typeface="微软雅黑" panose="020B0503020204020204" pitchFamily="34" charset="-122"/>
                    <a:ea typeface="微软雅黑" panose="020B0503020204020204" pitchFamily="34" charset="-122"/>
                  </a:rPr>
                  <a:t>越大，则说明词条具有很好的类别区分能力。</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29" name="AutoShape 27">
                <a:extLst>
                  <a:ext uri="{FF2B5EF4-FFF2-40B4-BE49-F238E27FC236}">
                    <a16:creationId xmlns:a16="http://schemas.microsoft.com/office/drawing/2014/main" id="{C857262F-6E29-4DD1-9411-229662BBDFA9}"/>
                  </a:ext>
                </a:extLst>
              </p:cNvPr>
              <p:cNvSpPr>
                <a:spLocks noRot="1" noChangeAspect="1" noMove="1" noResize="1" noEditPoints="1" noAdjustHandles="1" noChangeArrowheads="1" noChangeShapeType="1" noTextEdit="1"/>
              </p:cNvSpPr>
              <p:nvPr/>
            </p:nvSpPr>
            <p:spPr bwMode="auto">
              <a:xfrm>
                <a:off x="4597000" y="2219150"/>
                <a:ext cx="3346421"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blipFill>
                <a:blip r:embed="rId17"/>
                <a:stretch>
                  <a:fillRect l="-2732" r="-182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r>
                  <a:rPr lang="zh-CN" altLang="en-US">
                    <a:noFill/>
                  </a:rPr>
                  <a:t> </a:t>
                </a:r>
              </a:p>
            </p:txBody>
          </p:sp>
        </mc:Fallback>
      </mc:AlternateContent>
      <p:graphicFrame>
        <p:nvGraphicFramePr>
          <p:cNvPr id="30" name="对象 29">
            <a:extLst>
              <a:ext uri="{FF2B5EF4-FFF2-40B4-BE49-F238E27FC236}">
                <a16:creationId xmlns:a16="http://schemas.microsoft.com/office/drawing/2014/main" id="{B6C2604D-0C83-4FF9-A36A-62B54A0D0F15}"/>
              </a:ext>
            </a:extLst>
          </p:cNvPr>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3092" name="Equation" r:id="rId18" imgW="914400" imgH="198720" progId="Equation.DSMT4">
                  <p:embed/>
                </p:oleObj>
              </mc:Choice>
              <mc:Fallback>
                <p:oleObj name="Equation" r:id="rId18" imgW="914400" imgH="198720" progId="Equation.DSMT4">
                  <p:embed/>
                  <p:pic>
                    <p:nvPicPr>
                      <p:cNvPr id="30" name="对象 29">
                        <a:extLst>
                          <a:ext uri="{FF2B5EF4-FFF2-40B4-BE49-F238E27FC236}">
                            <a16:creationId xmlns:a16="http://schemas.microsoft.com/office/drawing/2014/main" id="{B6C2604D-0C83-4FF9-A36A-62B54A0D0F15}"/>
                          </a:ext>
                        </a:extLst>
                      </p:cNvPr>
                      <p:cNvPicPr/>
                      <p:nvPr/>
                    </p:nvPicPr>
                    <p:blipFill>
                      <a:blip r:embed="rId19"/>
                      <a:stretch>
                        <a:fillRect/>
                      </a:stretch>
                    </p:blipFill>
                    <p:spPr>
                      <a:xfrm>
                        <a:off x="4394200" y="2362200"/>
                        <a:ext cx="914400" cy="1984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3" name="AutoShape 27">
                <a:extLst>
                  <a:ext uri="{FF2B5EF4-FFF2-40B4-BE49-F238E27FC236}">
                    <a16:creationId xmlns:a16="http://schemas.microsoft.com/office/drawing/2014/main" id="{F5455A28-F2ED-4D36-8B6F-4F91DDF25AB0}"/>
                  </a:ext>
                </a:extLst>
              </p:cNvPr>
              <p:cNvSpPr>
                <a:spLocks/>
              </p:cNvSpPr>
              <p:nvPr/>
            </p:nvSpPr>
            <p:spPr bwMode="auto">
              <a:xfrm>
                <a:off x="8097893" y="2256393"/>
                <a:ext cx="3217861" cy="20381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a:solidFill>
                      <a:srgbClr val="FFFFFF"/>
                    </a:solidFill>
                  </a14:hiddenFill>
                </a:ext>
                <a:ext uri="{91240B29-F687-4F45-9708-019B960494DF}">
                  <a14:hiddenLine w="12700" cap="flat" cmpd="sng">
                    <a:solidFill>
                      <a:srgbClr val="000000"/>
                    </a:solidFill>
                    <a:prstDash val="solid"/>
                    <a:miter lim="0"/>
                    <a:headEnd/>
                    <a:tailEnd/>
                  </a14:hiddenLine>
                </a:ext>
                <a:ext uri="{AF507438-7753-43E0-B8FC-AC1667EBCBE1}">
                  <a14:hiddenEffects>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r>
                  <a:rPr lang="en-US" altLang="zh-CN" sz="1600" b="1"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600" b="1" i="1" smtClean="0">
                            <a:solidFill>
                              <a:srgbClr val="FF0000"/>
                            </a:solidFill>
                            <a:latin typeface="Cambria Math" panose="02040503050406030204" pitchFamily="18" charset="0"/>
                            <a:ea typeface="微软雅黑" panose="020B0503020204020204" pitchFamily="34" charset="-122"/>
                          </a:rPr>
                        </m:ctrlPr>
                      </m:sSubPr>
                      <m:e>
                        <m:sSub>
                          <m:sSubPr>
                            <m:ctrlPr>
                              <a:rPr lang="en-US" altLang="zh-CN" sz="1600" b="1" i="1" smtClean="0">
                                <a:solidFill>
                                  <a:srgbClr val="FF0000"/>
                                </a:solidFill>
                                <a:latin typeface="Cambria Math" panose="02040503050406030204" pitchFamily="18" charset="0"/>
                                <a:ea typeface="微软雅黑" panose="020B0503020204020204" pitchFamily="34" charset="-122"/>
                              </a:rPr>
                            </m:ctrlPr>
                          </m:sSubPr>
                          <m:e>
                            <m:r>
                              <a:rPr lang="en-US" altLang="zh-CN" sz="1600" b="1" i="1">
                                <a:solidFill>
                                  <a:srgbClr val="FF0000"/>
                                </a:solidFill>
                                <a:latin typeface="Cambria Math" panose="02040503050406030204" pitchFamily="18" charset="0"/>
                                <a:ea typeface="微软雅黑" panose="020B0503020204020204" pitchFamily="34" charset="-122"/>
                              </a:rPr>
                              <m:t>𝑻𝑭</m:t>
                            </m:r>
                            <m:r>
                              <a:rPr lang="en-US" altLang="zh-CN" sz="1600" b="1" i="1">
                                <a:solidFill>
                                  <a:srgbClr val="FF0000"/>
                                </a:solidFill>
                                <a:latin typeface="Cambria Math" panose="02040503050406030204" pitchFamily="18" charset="0"/>
                                <a:ea typeface="微软雅黑" panose="020B0503020204020204" pitchFamily="34" charset="-122"/>
                              </a:rPr>
                              <m:t>−</m:t>
                            </m:r>
                            <m:r>
                              <a:rPr lang="en-US" altLang="zh-CN" sz="1600" b="1" i="1">
                                <a:solidFill>
                                  <a:srgbClr val="FF0000"/>
                                </a:solidFill>
                                <a:latin typeface="Cambria Math" panose="02040503050406030204" pitchFamily="18" charset="0"/>
                                <a:ea typeface="微软雅黑" panose="020B0503020204020204" pitchFamily="34" charset="-122"/>
                              </a:rPr>
                              <m:t>𝑰𝑫𝑭</m:t>
                            </m:r>
                          </m:e>
                          <m:sub>
                            <m:r>
                              <a:rPr lang="en-US" altLang="zh-CN" sz="1600" b="1" i="1" smtClean="0">
                                <a:solidFill>
                                  <a:srgbClr val="FF0000"/>
                                </a:solidFill>
                                <a:latin typeface="Cambria Math" panose="02040503050406030204" pitchFamily="18" charset="0"/>
                                <a:ea typeface="微软雅黑" panose="020B0503020204020204" pitchFamily="34" charset="-122"/>
                              </a:rPr>
                              <m:t>𝑾</m:t>
                            </m:r>
                          </m:sub>
                        </m:sSub>
                        <m:r>
                          <a:rPr lang="en-US" altLang="zh-CN" sz="1600" b="1" i="1"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a:solidFill>
                                  <a:srgbClr val="FF0000"/>
                                </a:solidFill>
                                <a:latin typeface="Cambria Math" panose="02040503050406030204" pitchFamily="18" charset="0"/>
                                <a:ea typeface="微软雅黑" panose="020B0503020204020204" pitchFamily="34" charset="-122"/>
                              </a:rPr>
                            </m:ctrlPr>
                          </m:sSubPr>
                          <m:e>
                            <m:r>
                              <a:rPr lang="en-US" altLang="zh-CN" sz="1600" b="1" i="1">
                                <a:solidFill>
                                  <a:srgbClr val="FF0000"/>
                                </a:solidFill>
                                <a:latin typeface="Cambria Math" panose="02040503050406030204" pitchFamily="18" charset="0"/>
                                <a:ea typeface="微软雅黑" panose="020B0503020204020204" pitchFamily="34" charset="-122"/>
                              </a:rPr>
                              <m:t>𝑻𝑭</m:t>
                            </m:r>
                          </m:e>
                          <m:sub>
                            <m:r>
                              <a:rPr lang="en-US" altLang="zh-CN" sz="1600" b="1" i="1">
                                <a:solidFill>
                                  <a:srgbClr val="FF0000"/>
                                </a:solidFill>
                                <a:latin typeface="Cambria Math" panose="02040503050406030204" pitchFamily="18" charset="0"/>
                                <a:ea typeface="微软雅黑" panose="020B0503020204020204" pitchFamily="34" charset="-122"/>
                              </a:rPr>
                              <m:t>𝑾</m:t>
                            </m:r>
                          </m:sub>
                        </m:sSub>
                        <m:r>
                          <a:rPr lang="en-US" altLang="zh-CN" sz="1600" b="1" i="1" smtClean="0">
                            <a:solidFill>
                              <a:srgbClr val="FF0000"/>
                            </a:solidFill>
                            <a:latin typeface="Cambria Math" panose="02040503050406030204" pitchFamily="18" charset="0"/>
                            <a:ea typeface="微软雅黑" panose="020B0503020204020204" pitchFamily="34" charset="-122"/>
                          </a:rPr>
                          <m:t>∗</m:t>
                        </m:r>
                        <m:r>
                          <a:rPr lang="en-US" altLang="zh-CN" sz="1600" b="1" i="1" smtClean="0">
                            <a:solidFill>
                              <a:srgbClr val="FF0000"/>
                            </a:solidFill>
                            <a:latin typeface="Cambria Math" panose="02040503050406030204" pitchFamily="18" charset="0"/>
                            <a:ea typeface="微软雅黑" panose="020B0503020204020204" pitchFamily="34" charset="-122"/>
                          </a:rPr>
                          <m:t>𝑰𝑫𝑭</m:t>
                        </m:r>
                      </m:e>
                      <m:sub>
                        <m:r>
                          <a:rPr lang="en-US" altLang="zh-CN" sz="1600" b="1" i="1" smtClean="0">
                            <a:solidFill>
                              <a:srgbClr val="FF0000"/>
                            </a:solidFill>
                            <a:latin typeface="Cambria Math" panose="02040503050406030204" pitchFamily="18" charset="0"/>
                            <a:ea typeface="微软雅黑" panose="020B0503020204020204" pitchFamily="34" charset="-122"/>
                          </a:rPr>
                          <m:t>𝑾</m:t>
                        </m:r>
                      </m:sub>
                    </m:sSub>
                    <m:r>
                      <a:rPr lang="en-US" altLang="zh-CN" sz="1600" b="1" i="1" smtClean="0">
                        <a:solidFill>
                          <a:srgbClr val="FF0000"/>
                        </a:solidFill>
                        <a:latin typeface="Cambria Math" panose="02040503050406030204" pitchFamily="18" charset="0"/>
                        <a:ea typeface="微软雅黑" panose="020B0503020204020204" pitchFamily="34" charset="-122"/>
                      </a:rPr>
                      <m:t> </m:t>
                    </m:r>
                  </m:oMath>
                </a14:m>
                <a:endParaRPr lang="en-US" altLang="zh-CN" sz="1600" b="1" dirty="0">
                  <a:latin typeface="微软雅黑" panose="020B0503020204020204" pitchFamily="34" charset="-122"/>
                  <a:ea typeface="微软雅黑" panose="020B0503020204020204" pitchFamily="34" charset="-122"/>
                </a:endParaRPr>
              </a:p>
              <a:p>
                <a:pPr>
                  <a:lnSpc>
                    <a:spcPct val="150000"/>
                  </a:lnSpc>
                </a:pP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b="1" dirty="0">
                    <a:latin typeface="微软雅黑" panose="020B0503020204020204" pitchFamily="34" charset="-122"/>
                    <a:ea typeface="微软雅黑" panose="020B0503020204020204" pitchFamily="34" charset="-122"/>
                  </a:rPr>
                  <a:t>字词的重要性</a:t>
                </a:r>
                <a:r>
                  <a:rPr lang="zh-CN" altLang="en-US" sz="1200" b="1" dirty="0">
                    <a:solidFill>
                      <a:srgbClr val="FF0000"/>
                    </a:solidFill>
                    <a:latin typeface="微软雅黑" panose="020B0503020204020204" pitchFamily="34" charset="-122"/>
                    <a:ea typeface="微软雅黑" panose="020B0503020204020204" pitchFamily="34" charset="-122"/>
                  </a:rPr>
                  <a:t>随着它在文件中出现的次数成正比增加</a:t>
                </a:r>
                <a:r>
                  <a:rPr lang="zh-CN" altLang="en-US" sz="1200" b="1" dirty="0">
                    <a:latin typeface="微软雅黑" panose="020B0503020204020204" pitchFamily="34" charset="-122"/>
                    <a:ea typeface="微软雅黑" panose="020B0503020204020204" pitchFamily="34" charset="-122"/>
                  </a:rPr>
                  <a:t>，但同时会</a:t>
                </a:r>
                <a:r>
                  <a:rPr lang="zh-CN" altLang="en-US" sz="1200" b="1" dirty="0">
                    <a:solidFill>
                      <a:srgbClr val="FF0000"/>
                    </a:solidFill>
                    <a:latin typeface="微软雅黑" panose="020B0503020204020204" pitchFamily="34" charset="-122"/>
                    <a:ea typeface="微软雅黑" panose="020B0503020204020204" pitchFamily="34" charset="-122"/>
                  </a:rPr>
                  <a:t>随着它在语料库中出现的频率成反比下降。</a:t>
                </a:r>
                <a:endParaRPr lang="en-US" altLang="zh-CN" sz="1200" b="1"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mc:Choice>
        <mc:Fallback xmlns="">
          <p:sp>
            <p:nvSpPr>
              <p:cNvPr id="33" name="AutoShape 27">
                <a:extLst>
                  <a:ext uri="{FF2B5EF4-FFF2-40B4-BE49-F238E27FC236}">
                    <a16:creationId xmlns:a16="http://schemas.microsoft.com/office/drawing/2014/main" id="{F5455A28-F2ED-4D36-8B6F-4F91DDF25AB0}"/>
                  </a:ext>
                </a:extLst>
              </p:cNvPr>
              <p:cNvSpPr>
                <a:spLocks noRot="1" noChangeAspect="1" noMove="1" noResize="1" noEditPoints="1" noAdjustHandles="1" noChangeArrowheads="1" noChangeShapeType="1" noTextEdit="1"/>
              </p:cNvSpPr>
              <p:nvPr/>
            </p:nvSpPr>
            <p:spPr bwMode="auto">
              <a:xfrm>
                <a:off x="8097893" y="2256393"/>
                <a:ext cx="3217861" cy="20381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blipFill>
                <a:blip r:embed="rId20"/>
                <a:stretch>
                  <a:fillRect l="-2841" r="-246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r>
                  <a:rPr lang="zh-CN" altLang="en-US">
                    <a:noFill/>
                  </a:rPr>
                  <a:t> </a:t>
                </a:r>
              </a:p>
            </p:txBody>
          </p:sp>
        </mc:Fallback>
      </mc:AlternateContent>
      <p:sp>
        <p:nvSpPr>
          <p:cNvPr id="34" name="AutoShape 27">
            <a:extLst>
              <a:ext uri="{FF2B5EF4-FFF2-40B4-BE49-F238E27FC236}">
                <a16:creationId xmlns:a16="http://schemas.microsoft.com/office/drawing/2014/main" id="{8C8AC926-34E0-4B54-B863-54B7A8DE7C49}"/>
              </a:ext>
            </a:extLst>
          </p:cNvPr>
          <p:cNvSpPr>
            <a:spLocks/>
          </p:cNvSpPr>
          <p:nvPr/>
        </p:nvSpPr>
        <p:spPr bwMode="auto">
          <a:xfrm>
            <a:off x="1311033" y="1974376"/>
            <a:ext cx="3077935"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r>
              <a:rPr lang="en-US" altLang="zh-CN" sz="1200" dirty="0">
                <a:solidFill>
                  <a:srgbClr val="FF0000"/>
                </a:solidFill>
                <a:cs typeface="+mn-ea"/>
              </a:rPr>
              <a:t> </a:t>
            </a:r>
            <a:endParaRPr lang="en-US" altLang="zh-CN" sz="1200" dirty="0">
              <a:solidFill>
                <a:srgbClr val="FF0000"/>
              </a:solidFill>
              <a:cs typeface="+mn-ea"/>
              <a:sym typeface="+mn-lt"/>
            </a:endParaRPr>
          </a:p>
          <a:p>
            <a:pPr>
              <a:lnSpc>
                <a:spcPct val="150000"/>
              </a:lnSpc>
            </a:pPr>
            <a:endParaRPr lang="en-US" altLang="zh-CN" sz="1200" b="1" dirty="0"/>
          </a:p>
          <a:p>
            <a:pPr>
              <a:lnSpc>
                <a:spcPct val="150000"/>
              </a:lnSpc>
            </a:pPr>
            <a:endParaRPr lang="en-US" altLang="zh-CN" sz="1000"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mc:AlternateContent xmlns:mc="http://schemas.openxmlformats.org/markup-compatibility/2006" xmlns:a14="http://schemas.microsoft.com/office/drawing/2010/main">
        <mc:Choice Requires="a14">
          <p:sp>
            <p:nvSpPr>
              <p:cNvPr id="37" name="AutoShape 27">
                <a:extLst>
                  <a:ext uri="{FF2B5EF4-FFF2-40B4-BE49-F238E27FC236}">
                    <a16:creationId xmlns:a16="http://schemas.microsoft.com/office/drawing/2014/main" id="{C0AF90F3-9288-4F53-AA8B-D1757725A270}"/>
                  </a:ext>
                </a:extLst>
              </p:cNvPr>
              <p:cNvSpPr>
                <a:spLocks/>
              </p:cNvSpPr>
              <p:nvPr/>
            </p:nvSpPr>
            <p:spPr bwMode="auto">
              <a:xfrm>
                <a:off x="1231107" y="2233438"/>
                <a:ext cx="2999288"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a:solidFill>
                      <a:srgbClr val="FFFFFF"/>
                    </a:solidFill>
                  </a14:hiddenFill>
                </a:ext>
                <a:ext uri="{91240B29-F687-4F45-9708-019B960494DF}">
                  <a14:hiddenLine w="12700" cap="flat" cmpd="sng">
                    <a:solidFill>
                      <a:srgbClr val="000000"/>
                    </a:solidFill>
                    <a:prstDash val="solid"/>
                    <a:miter lim="0"/>
                    <a:headEnd/>
                    <a:tailEnd/>
                  </a14:hiddenLine>
                </a:ext>
                <a:ext uri="{AF507438-7753-43E0-B8FC-AC1667EBCBE1}">
                  <a14:hiddenEffects>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400" b="1" i="1" smtClean="0">
                              <a:solidFill>
                                <a:srgbClr val="FF0000"/>
                              </a:solidFill>
                              <a:latin typeface="Cambria Math" panose="02040503050406030204" pitchFamily="18" charset="0"/>
                              <a:ea typeface="微软雅黑" panose="020B0503020204020204" pitchFamily="34" charset="-122"/>
                            </a:rPr>
                          </m:ctrlPr>
                        </m:sSubPr>
                        <m:e>
                          <m:r>
                            <a:rPr lang="en-US" altLang="zh-CN" sz="1400" b="1" i="1" smtClean="0">
                              <a:solidFill>
                                <a:srgbClr val="FF0000"/>
                              </a:solidFill>
                              <a:latin typeface="Cambria Math" panose="02040503050406030204" pitchFamily="18" charset="0"/>
                              <a:ea typeface="微软雅黑" panose="020B0503020204020204" pitchFamily="34" charset="-122"/>
                            </a:rPr>
                            <m:t>𝑻𝑭</m:t>
                          </m:r>
                        </m:e>
                        <m:sub>
                          <m:r>
                            <a:rPr lang="en-US" altLang="zh-CN" sz="1400" b="1" i="1" smtClean="0">
                              <a:solidFill>
                                <a:srgbClr val="FF0000"/>
                              </a:solidFill>
                              <a:latin typeface="Cambria Math" panose="02040503050406030204" pitchFamily="18" charset="0"/>
                              <a:ea typeface="微软雅黑" panose="020B0503020204020204" pitchFamily="34" charset="-122"/>
                            </a:rPr>
                            <m:t>𝑾</m:t>
                          </m:r>
                        </m:sub>
                      </m:sSub>
                      <m:r>
                        <a:rPr lang="en-US" altLang="zh-CN" sz="1400" b="1" i="1">
                          <a:solidFill>
                            <a:srgbClr val="FF0000"/>
                          </a:solidFill>
                          <a:latin typeface="Cambria Math" panose="02040503050406030204" pitchFamily="18" charset="0"/>
                          <a:ea typeface="微软雅黑" panose="020B0503020204020204" pitchFamily="34" charset="-122"/>
                        </a:rPr>
                        <m:t>=</m:t>
                      </m:r>
                      <m:f>
                        <m:fPr>
                          <m:ctrlPr>
                            <a:rPr lang="en-US" altLang="zh-CN" sz="1400" b="1" i="1" smtClean="0">
                              <a:solidFill>
                                <a:srgbClr val="FF0000"/>
                              </a:solidFill>
                              <a:latin typeface="Cambria Math" panose="02040503050406030204" pitchFamily="18" charset="0"/>
                              <a:ea typeface="微软雅黑" panose="020B0503020204020204" pitchFamily="34" charset="-122"/>
                            </a:rPr>
                          </m:ctrlPr>
                        </m:fPr>
                        <m:num>
                          <m:r>
                            <a:rPr lang="zh-CN" altLang="en-US" sz="1400" b="1" i="1">
                              <a:solidFill>
                                <a:srgbClr val="FF0000"/>
                              </a:solidFill>
                              <a:latin typeface="Cambria Math" panose="02040503050406030204" pitchFamily="18" charset="0"/>
                              <a:ea typeface="+mn-ea"/>
                            </a:rPr>
                            <m:t>在某一</m:t>
                          </m:r>
                          <m:r>
                            <a:rPr lang="zh-CN" altLang="en-US" sz="1400" b="1" i="1" smtClean="0">
                              <a:solidFill>
                                <a:srgbClr val="FF0000"/>
                              </a:solidFill>
                              <a:latin typeface="Cambria Math" panose="02040503050406030204" pitchFamily="18" charset="0"/>
                              <a:ea typeface="+mn-ea"/>
                            </a:rPr>
                            <m:t>文档词条</m:t>
                          </m:r>
                          <m:r>
                            <a:rPr lang="en-US" altLang="zh-CN" sz="1400" b="1" i="1">
                              <a:solidFill>
                                <a:srgbClr val="FF0000"/>
                              </a:solidFill>
                              <a:latin typeface="Cambria Math" panose="02040503050406030204" pitchFamily="18" charset="0"/>
                              <a:ea typeface="+mn-ea"/>
                            </a:rPr>
                            <m:t>𝒘</m:t>
                          </m:r>
                          <m:r>
                            <a:rPr lang="zh-CN" altLang="en-US" sz="1400" b="1" i="1" smtClean="0">
                              <a:solidFill>
                                <a:srgbClr val="FF0000"/>
                              </a:solidFill>
                              <a:latin typeface="Cambria Math" panose="02040503050406030204" pitchFamily="18" charset="0"/>
                              <a:ea typeface="+mn-ea"/>
                            </a:rPr>
                            <m:t>出现</m:t>
                          </m:r>
                          <m:r>
                            <a:rPr lang="zh-CN" altLang="en-US" sz="1400" b="1" i="1">
                              <a:solidFill>
                                <a:srgbClr val="FF0000"/>
                              </a:solidFill>
                              <a:latin typeface="Cambria Math" panose="02040503050406030204" pitchFamily="18" charset="0"/>
                              <a:ea typeface="+mn-ea"/>
                            </a:rPr>
                            <m:t>的</m:t>
                          </m:r>
                          <m:r>
                            <a:rPr lang="zh-CN" altLang="en-US" sz="1400" b="1" i="1" smtClean="0">
                              <a:solidFill>
                                <a:srgbClr val="FF0000"/>
                              </a:solidFill>
                              <a:latin typeface="Cambria Math" panose="02040503050406030204" pitchFamily="18" charset="0"/>
                              <a:ea typeface="+mn-ea"/>
                            </a:rPr>
                            <m:t>次数</m:t>
                          </m:r>
                        </m:num>
                        <m:den>
                          <m:r>
                            <a:rPr lang="zh-CN" altLang="en-US" sz="1400" b="1" i="1">
                              <a:solidFill>
                                <a:srgbClr val="FF0000"/>
                              </a:solidFill>
                              <a:latin typeface="Cambria Math" panose="02040503050406030204" pitchFamily="18" charset="0"/>
                              <a:ea typeface="微软雅黑" panose="020B0503020204020204" pitchFamily="34" charset="-122"/>
                            </a:rPr>
                            <m:t>该</m:t>
                          </m:r>
                          <m:r>
                            <a:rPr lang="zh-CN" altLang="en-US" sz="1400" b="1" i="1" smtClean="0">
                              <a:solidFill>
                                <a:srgbClr val="FF0000"/>
                              </a:solidFill>
                              <a:latin typeface="Cambria Math" panose="02040503050406030204" pitchFamily="18" charset="0"/>
                              <a:ea typeface="微软雅黑" panose="020B0503020204020204" pitchFamily="34" charset="-122"/>
                            </a:rPr>
                            <m:t>文档中</m:t>
                          </m:r>
                          <m:r>
                            <a:rPr lang="zh-CN" altLang="en-US" sz="1400" b="1" i="1">
                              <a:solidFill>
                                <a:srgbClr val="FF0000"/>
                              </a:solidFill>
                              <a:latin typeface="Cambria Math" panose="02040503050406030204" pitchFamily="18" charset="0"/>
                              <a:ea typeface="微软雅黑" panose="020B0503020204020204" pitchFamily="34" charset="-122"/>
                            </a:rPr>
                            <m:t>所有</m:t>
                          </m:r>
                          <m:r>
                            <a:rPr lang="zh-CN" altLang="en-US" sz="1400" b="1" i="1" smtClean="0">
                              <a:solidFill>
                                <a:srgbClr val="FF0000"/>
                              </a:solidFill>
                              <a:latin typeface="Cambria Math" panose="02040503050406030204" pitchFamily="18" charset="0"/>
                              <a:ea typeface="微软雅黑" panose="020B0503020204020204" pitchFamily="34" charset="-122"/>
                            </a:rPr>
                            <m:t>的</m:t>
                          </m:r>
                          <m:r>
                            <a:rPr lang="zh-CN" altLang="en-US" sz="1400" b="1" i="1">
                              <a:solidFill>
                                <a:srgbClr val="FF0000"/>
                              </a:solidFill>
                              <a:latin typeface="Cambria Math" panose="02040503050406030204" pitchFamily="18" charset="0"/>
                              <a:ea typeface="微软雅黑" panose="020B0503020204020204" pitchFamily="34" charset="-122"/>
                            </a:rPr>
                            <m:t>词条</m:t>
                          </m:r>
                          <m:r>
                            <a:rPr lang="zh-CN" altLang="en-US" sz="1400" b="1" i="1" smtClean="0">
                              <a:solidFill>
                                <a:srgbClr val="FF0000"/>
                              </a:solidFill>
                              <a:latin typeface="Cambria Math" panose="02040503050406030204" pitchFamily="18" charset="0"/>
                              <a:ea typeface="微软雅黑" panose="020B0503020204020204" pitchFamily="34" charset="-122"/>
                            </a:rPr>
                            <m:t>数目</m:t>
                          </m:r>
                        </m:den>
                      </m:f>
                    </m:oMath>
                  </m:oMathPara>
                </a14:m>
                <a:endParaRPr lang="en-US" altLang="zh-CN" sz="1200" b="1" dirty="0">
                  <a:latin typeface="微软雅黑" panose="020B0503020204020204" pitchFamily="34" charset="-122"/>
                  <a:ea typeface="微软雅黑" panose="020B0503020204020204" pitchFamily="34" charset="-122"/>
                </a:endParaRPr>
              </a:p>
              <a:p>
                <a:pPr>
                  <a:lnSpc>
                    <a:spcPct val="150000"/>
                  </a:lnSpc>
                </a:pP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1200" b="1" dirty="0">
                    <a:latin typeface="微软雅黑" panose="020B0503020204020204" pitchFamily="34" charset="-122"/>
                    <a:ea typeface="微软雅黑" panose="020B0503020204020204" pitchFamily="34" charset="-122"/>
                  </a:rPr>
                  <a:t>词频 </a:t>
                </a:r>
                <a:r>
                  <a:rPr lang="en-US" altLang="zh-CN" sz="1200" b="1" dirty="0">
                    <a:latin typeface="微软雅黑" panose="020B0503020204020204" pitchFamily="34" charset="-122"/>
                    <a:ea typeface="微软雅黑" panose="020B0503020204020204" pitchFamily="34" charset="-122"/>
                  </a:rPr>
                  <a:t>(term frequency, TF) </a:t>
                </a:r>
                <a:r>
                  <a:rPr lang="zh-CN" altLang="en-US" sz="1200" dirty="0">
                    <a:latin typeface="微软雅黑" panose="020B0503020204020204" pitchFamily="34" charset="-122"/>
                    <a:ea typeface="微软雅黑" panose="020B0503020204020204" pitchFamily="34" charset="-122"/>
                  </a:rPr>
                  <a:t>指的是某一个给定的词语在该文件中出现的次数。这个数字通常会被归一化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一般是词频除以文章总词数</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以防止它偏向长的文件。</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37" name="AutoShape 27">
                <a:extLst>
                  <a:ext uri="{FF2B5EF4-FFF2-40B4-BE49-F238E27FC236}">
                    <a16:creationId xmlns:a16="http://schemas.microsoft.com/office/drawing/2014/main" id="{C0AF90F3-9288-4F53-AA8B-D1757725A270}"/>
                  </a:ext>
                </a:extLst>
              </p:cNvPr>
              <p:cNvSpPr>
                <a:spLocks noRot="1" noChangeAspect="1" noMove="1" noResize="1" noEditPoints="1" noAdjustHandles="1" noChangeArrowheads="1" noChangeShapeType="1" noTextEdit="1"/>
              </p:cNvSpPr>
              <p:nvPr/>
            </p:nvSpPr>
            <p:spPr bwMode="auto">
              <a:xfrm>
                <a:off x="1231107" y="2233438"/>
                <a:ext cx="2999288"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blipFill>
                <a:blip r:embed="rId21"/>
                <a:stretch>
                  <a:fillRect l="-3252" r="-1220" b="-640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34562477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accel="60000" fill="hold" nodeType="withEffect" p14:presetBounceEnd="6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1500" fill="hold"/>
                                            <p:tgtEl>
                                              <p:spTgt spid="3"/>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14:presetBounceEnd="60000">
                                      <p:stCondLst>
                                        <p:cond delay="100"/>
                                      </p:stCondLst>
                                      <p:childTnLst>
                                        <p:set>
                                          <p:cBhvr>
                                            <p:cTn id="14" dur="1" fill="hold">
                                              <p:stCondLst>
                                                <p:cond delay="0"/>
                                              </p:stCondLst>
                                            </p:cTn>
                                            <p:tgtEl>
                                              <p:spTgt spid="11"/>
                                            </p:tgtEl>
                                            <p:attrNameLst>
                                              <p:attrName>style.visibility</p:attrName>
                                            </p:attrNameLst>
                                          </p:cBhvr>
                                          <p:to>
                                            <p:strVal val="visible"/>
                                          </p:to>
                                        </p:set>
                                        <p:anim calcmode="lin" valueType="num" p14:bounceEnd="60000">
                                          <p:cBhvr additive="base">
                                            <p:cTn id="15" dur="15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accel="60000" fill="hold" nodeType="withEffect" p14:presetBounceEnd="60000">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14:bounceEnd="60000">
                                          <p:cBhvr additive="base">
                                            <p:cTn id="19"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20" dur="1500" fill="hold"/>
                                            <p:tgtEl>
                                              <p:spTgt spid="19"/>
                                            </p:tgtEl>
                                            <p:attrNameLst>
                                              <p:attrName>ppt_y</p:attrName>
                                            </p:attrNameLst>
                                          </p:cBhvr>
                                          <p:tavLst>
                                            <p:tav tm="0">
                                              <p:val>
                                                <p:strVal val="1+#ppt_h/2"/>
                                              </p:val>
                                            </p:tav>
                                            <p:tav tm="100000">
                                              <p:val>
                                                <p:strVal val="#ppt_y"/>
                                              </p:val>
                                            </p:tav>
                                          </p:tavLst>
                                        </p:anim>
                                      </p:childTnLst>
                                    </p:cTn>
                                  </p:par>
                                </p:childTnLst>
                              </p:cTn>
                            </p:par>
                            <p:par>
                              <p:cTn id="21" fill="hold">
                                <p:stCondLst>
                                  <p:cond delay="1700"/>
                                </p:stCondLst>
                                <p:childTnLst>
                                  <p:par>
                                    <p:cTn id="22" presetID="2" presetClass="entr" presetSubtype="2" accel="76000" fill="hold" grpId="0" nodeType="afterEffect" p14:presetBounceEnd="34000">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14:bounceEnd="34000">
                                          <p:cBhvr additive="base">
                                            <p:cTn id="24" dur="750" fill="hold"/>
                                            <p:tgtEl>
                                              <p:spTgt spid="27"/>
                                            </p:tgtEl>
                                            <p:attrNameLst>
                                              <p:attrName>ppt_x</p:attrName>
                                            </p:attrNameLst>
                                          </p:cBhvr>
                                          <p:tavLst>
                                            <p:tav tm="0">
                                              <p:val>
                                                <p:strVal val="1+#ppt_w/2"/>
                                              </p:val>
                                            </p:tav>
                                            <p:tav tm="100000">
                                              <p:val>
                                                <p:strVal val="#ppt_x"/>
                                              </p:val>
                                            </p:tav>
                                          </p:tavLst>
                                        </p:anim>
                                        <p:anim calcmode="lin" valueType="num" p14:bounceEnd="34000">
                                          <p:cBhvr additive="base">
                                            <p:cTn id="25"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accel="6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ppt_x"/>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stCondLst>
                                        <p:cond delay="1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accel="60000" fill="hold" nodeType="withEffect">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1+#ppt_h/2"/>
                                              </p:val>
                                            </p:tav>
                                            <p:tav tm="100000">
                                              <p:val>
                                                <p:strVal val="#ppt_y"/>
                                              </p:val>
                                            </p:tav>
                                          </p:tavLst>
                                        </p:anim>
                                      </p:childTnLst>
                                    </p:cTn>
                                  </p:par>
                                </p:childTnLst>
                              </p:cTn>
                            </p:par>
                            <p:par>
                              <p:cTn id="21" fill="hold">
                                <p:stCondLst>
                                  <p:cond delay="1700"/>
                                </p:stCondLst>
                                <p:childTnLst>
                                  <p:par>
                                    <p:cTn id="22" presetID="2" presetClass="entr" presetSubtype="2" accel="7600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750" fill="hold"/>
                                            <p:tgtEl>
                                              <p:spTgt spid="27"/>
                                            </p:tgtEl>
                                            <p:attrNameLst>
                                              <p:attrName>ppt_x</p:attrName>
                                            </p:attrNameLst>
                                          </p:cBhvr>
                                          <p:tavLst>
                                            <p:tav tm="0">
                                              <p:val>
                                                <p:strVal val="1+#ppt_w/2"/>
                                              </p:val>
                                            </p:tav>
                                            <p:tav tm="100000">
                                              <p:val>
                                                <p:strVal val="#ppt_x"/>
                                              </p:val>
                                            </p:tav>
                                          </p:tavLst>
                                        </p:anim>
                                        <p:anim calcmode="lin" valueType="num">
                                          <p:cBhvr additive="base">
                                            <p:cTn id="25"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547506" y="1271079"/>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728346" y="834407"/>
            <a:ext cx="5235613" cy="5606086"/>
          </a:xfrm>
          <a:prstGeom prst="rect">
            <a:avLst/>
          </a:prstGeom>
        </p:spPr>
        <p:txBody>
          <a:bodyPr wrap="square">
            <a:spAutoFit/>
          </a:bodyPr>
          <a:lstStyle/>
          <a:p>
            <a:pPr algn="just" eaLnBrk="1" fontAlgn="auto" hangingPunct="1">
              <a:lnSpc>
                <a:spcPct val="150000"/>
              </a:lnSpc>
              <a:spcBef>
                <a:spcPts val="0"/>
              </a:spcBef>
              <a:spcAft>
                <a:spcPts val="0"/>
              </a:spcAft>
              <a:defRPr/>
            </a:pP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事件：公司发布</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2018</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年第一季度财务报告，营业收入同比增长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33.25%</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，归母净：利润同比增长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32.08%</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，扣非后归母净利润同比增长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20.03%</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，剔除</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Q1</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摊销</a:t>
            </a:r>
            <a:r>
              <a:rPr lang="zh-CN" altLang="en-US" sz="1000" b="1" dirty="0">
                <a:solidFill>
                  <a:srgbClr val="FF0000"/>
                </a:solidFill>
                <a:latin typeface="微软雅黑 Light" panose="020B0502040204020203" pitchFamily="34" charset="-122"/>
                <a:ea typeface="微软雅黑 Light" panose="020B0502040204020203" pitchFamily="34" charset="-122"/>
                <a:cs typeface="Arial" panose="020B0604020202020204" pitchFamily="34" charset="0"/>
              </a:rPr>
              <a:t>股权激励</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费用</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310</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万，扣非后归母净利润同比增长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32.33%</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，完全符合预期。维持“</a:t>
            </a:r>
            <a:r>
              <a:rPr lang="zh-CN" altLang="en-US" sz="1000" b="1" dirty="0">
                <a:solidFill>
                  <a:srgbClr val="FF0000"/>
                </a:solidFill>
                <a:latin typeface="微软雅黑 Light" panose="020B0502040204020203" pitchFamily="34" charset="-122"/>
                <a:ea typeface="微软雅黑 Light" panose="020B0502040204020203" pitchFamily="34" charset="-122"/>
                <a:cs typeface="Arial" panose="020B0604020202020204" pitchFamily="34" charset="0"/>
              </a:rPr>
              <a:t>强烈推荐</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-A”</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评级。　　</a:t>
            </a:r>
            <a:endPar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a:p>
            <a:pPr algn="just" eaLnBrk="1" fontAlgn="auto" hangingPunct="1">
              <a:lnSpc>
                <a:spcPct val="150000"/>
              </a:lnSpc>
              <a:spcBef>
                <a:spcPts val="0"/>
              </a:spcBef>
              <a:spcAft>
                <a:spcPts val="0"/>
              </a:spcAft>
              <a:defRPr/>
            </a:pP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Q1</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业绩继续高增长。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18</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年</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Q1</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营业收入</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0.77</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亿元，同比增长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33.25%</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，归母净利润</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0.36</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亿元，同比增长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32.08%</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，经营活动产生的现金流量净额</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0.38</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亿元，同比增长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38.08%</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，业绩继续保持高增长，主要原因是一季度包含了中小学的寒假，而寒假又是角膜接触镜佩戴的“高峰期”。此外公司扣非后归母净利润</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0.31</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亿元，同比增长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20.03%</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，剔除股权激励摊销的</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310</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万，公司扣非后归母净利润同比增长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32.33%</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。毛利率同比</a:t>
            </a:r>
            <a:r>
              <a:rPr lang="zh-CN" altLang="en-US" sz="1000" b="1" dirty="0">
                <a:solidFill>
                  <a:srgbClr val="00B050"/>
                </a:solidFill>
                <a:latin typeface="微软雅黑 Light" panose="020B0502040204020203" pitchFamily="34" charset="-122"/>
                <a:ea typeface="微软雅黑 Light" panose="020B0502040204020203" pitchFamily="34" charset="-122"/>
                <a:cs typeface="Arial" panose="020B0604020202020204" pitchFamily="34" charset="0"/>
              </a:rPr>
              <a:t>下降</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2pct</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，判断是低毛利的护理液产品占比有所提升；销售费用率同比</a:t>
            </a:r>
            <a:r>
              <a:rPr lang="zh-CN" altLang="en-US" sz="1000" b="1" dirty="0">
                <a:solidFill>
                  <a:srgbClr val="00B050"/>
                </a:solidFill>
                <a:latin typeface="微软雅黑 Light" panose="020B0502040204020203" pitchFamily="34" charset="-122"/>
                <a:ea typeface="微软雅黑 Light" panose="020B0502040204020203" pitchFamily="34" charset="-122"/>
                <a:cs typeface="Arial" panose="020B0604020202020204" pitchFamily="34" charset="0"/>
              </a:rPr>
              <a:t>下滑</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1.27pct</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，公司</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Q1</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销售费用同比增长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22.34%</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，管理费同比增长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107.84%</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，较大的增幅，主要是由于</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17</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年公司新增加</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12</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家子公司所致。　　</a:t>
            </a:r>
            <a:endPar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a:p>
            <a:pPr algn="just" eaLnBrk="1" fontAlgn="auto" hangingPunct="1">
              <a:lnSpc>
                <a:spcPct val="150000"/>
              </a:lnSpc>
              <a:spcBef>
                <a:spcPts val="0"/>
              </a:spcBef>
              <a:spcAft>
                <a:spcPts val="0"/>
              </a:spcAft>
              <a:defRPr/>
            </a:pPr>
            <a:r>
              <a:rPr lang="zh-CN" altLang="en-US" sz="1000" b="1" dirty="0">
                <a:solidFill>
                  <a:srgbClr val="FF0000"/>
                </a:solidFill>
                <a:latin typeface="微软雅黑 Light" panose="020B0502040204020203" pitchFamily="34" charset="-122"/>
                <a:ea typeface="微软雅黑 Light" panose="020B0502040204020203" pitchFamily="34" charset="-122"/>
                <a:cs typeface="Arial" panose="020B0604020202020204" pitchFamily="34" charset="0"/>
              </a:rPr>
              <a:t>龙头企业</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，充分享受行业高成长</a:t>
            </a:r>
            <a:r>
              <a:rPr lang="zh-CN" altLang="en-US" sz="1000" b="1" dirty="0">
                <a:solidFill>
                  <a:srgbClr val="FF0000"/>
                </a:solidFill>
                <a:latin typeface="微软雅黑 Light" panose="020B0502040204020203" pitchFamily="34" charset="-122"/>
                <a:ea typeface="微软雅黑 Light" panose="020B0502040204020203" pitchFamily="34" charset="-122"/>
                <a:cs typeface="Arial" panose="020B0604020202020204" pitchFamily="34" charset="0"/>
              </a:rPr>
              <a:t>红利</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：公司是我国大陆地区目前唯一获得国家食药监总局颁发的角膜塑形镜产品注册证的生产企业。由于角膜塑形镜</a:t>
            </a:r>
            <a:r>
              <a:rPr lang="zh-CN" altLang="en-US" sz="1000" b="1" dirty="0">
                <a:solidFill>
                  <a:srgbClr val="FF0000"/>
                </a:solidFill>
                <a:latin typeface="微软雅黑 Light" panose="020B0502040204020203" pitchFamily="34" charset="-122"/>
                <a:ea typeface="微软雅黑 Light" panose="020B0502040204020203" pitchFamily="34" charset="-122"/>
                <a:cs typeface="Arial" panose="020B0604020202020204" pitchFamily="34" charset="0"/>
              </a:rPr>
              <a:t>技术</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和安全要求较高，产品准入许可制度较为严格，行业</a:t>
            </a:r>
            <a:r>
              <a:rPr lang="zh-CN" altLang="en-US" sz="1000" b="1" dirty="0">
                <a:solidFill>
                  <a:srgbClr val="FF0000"/>
                </a:solidFill>
                <a:latin typeface="微软雅黑 Light" panose="020B0502040204020203" pitchFamily="34" charset="-122"/>
                <a:ea typeface="微软雅黑 Light" panose="020B0502040204020203" pitchFamily="34" charset="-122"/>
                <a:cs typeface="Arial" panose="020B0604020202020204" pitchFamily="34" charset="0"/>
              </a:rPr>
              <a:t>壁垒</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高；公司未来</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3-5</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年龙头企业地位稳固，由于我国近视人群众多，但硬性角膜渗透率较低，与欧美国家相比仍有很大的空间，</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2017</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年公司的产品已经进入</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700</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多家医院验配点，累计验配超过</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60</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万例。</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18</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年公司将继续加大终端渠道的整合；同时自产产品镜特舒冲洗液也呈现</a:t>
            </a:r>
            <a:r>
              <a:rPr lang="zh-CN" altLang="en-US" sz="1000" b="1" dirty="0">
                <a:solidFill>
                  <a:srgbClr val="FF0000"/>
                </a:solidFill>
                <a:latin typeface="微软雅黑 Light" panose="020B0502040204020203" pitchFamily="34" charset="-122"/>
                <a:ea typeface="微软雅黑 Light" panose="020B0502040204020203" pitchFamily="34" charset="-122"/>
                <a:cs typeface="Arial" panose="020B0604020202020204" pitchFamily="34" charset="0"/>
              </a:rPr>
              <a:t>高速增长</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态势，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18</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年有望继续维持。公司</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2012-2017</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年收入年复合增长率</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35.5%</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，呈高速发展态势。公司</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18</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年元月推出的全新产品</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DreamVision</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，以其较高的价格和更舒适的佩戴体验，将为公司吸引更多的</a:t>
            </a:r>
            <a:r>
              <a:rPr lang="zh-CN" altLang="en-US" sz="1000" b="1" dirty="0">
                <a:solidFill>
                  <a:srgbClr val="FF0000"/>
                </a:solidFill>
                <a:latin typeface="微软雅黑 Light" panose="020B0502040204020203" pitchFamily="34" charset="-122"/>
                <a:ea typeface="微软雅黑 Light" panose="020B0502040204020203" pitchFamily="34" charset="-122"/>
                <a:cs typeface="Arial" panose="020B0604020202020204" pitchFamily="34" charset="0"/>
              </a:rPr>
              <a:t>高端</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消费人群也为公司贡献更多利润。　　</a:t>
            </a:r>
            <a:endPar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a:p>
            <a:pPr algn="just" eaLnBrk="1" fontAlgn="auto" hangingPunct="1">
              <a:lnSpc>
                <a:spcPct val="150000"/>
              </a:lnSpc>
              <a:spcBef>
                <a:spcPts val="0"/>
              </a:spcBef>
              <a:spcAft>
                <a:spcPts val="0"/>
              </a:spcAft>
              <a:defRPr/>
            </a:pP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维持“</a:t>
            </a:r>
            <a:r>
              <a:rPr lang="zh-CN" altLang="en-US" sz="1000" b="1" dirty="0">
                <a:solidFill>
                  <a:srgbClr val="FF0000"/>
                </a:solidFill>
                <a:latin typeface="微软雅黑 Light" panose="020B0502040204020203" pitchFamily="34" charset="-122"/>
                <a:ea typeface="微软雅黑 Light" panose="020B0502040204020203" pitchFamily="34" charset="-122"/>
                <a:cs typeface="Arial" panose="020B0604020202020204" pitchFamily="34" charset="0"/>
              </a:rPr>
              <a:t>强烈推荐</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-A”</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评级。预计公司</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2018-2020</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年归母净利润增速分别为</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35%/28%/28%</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，对应</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EPS</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分别为</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1.63/2.08/2.67</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元，看好公司行业龙头属性，和未来的眼视光诊疗一体化的经营模式，继续维持“</a:t>
            </a:r>
            <a:r>
              <a:rPr lang="zh-CN" altLang="en-US" sz="1000" b="1" dirty="0">
                <a:solidFill>
                  <a:srgbClr val="FF0000"/>
                </a:solidFill>
                <a:latin typeface="微软雅黑 Light" panose="020B0502040204020203" pitchFamily="34" charset="-122"/>
                <a:ea typeface="微软雅黑 Light" panose="020B0502040204020203" pitchFamily="34" charset="-122"/>
                <a:cs typeface="Arial" panose="020B0604020202020204" pitchFamily="34" charset="0"/>
              </a:rPr>
              <a:t>强烈推荐</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-A”</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评级。</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&lt;!--</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欧普康视（</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300595.SZ</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Q1</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经营性扣非净利润快速增长</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32%</a:t>
            </a: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符合预期</a:t>
            </a:r>
            <a:r>
              <a:rPr lang="en-US" altLang="zh-CN"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--&gt;</a:t>
            </a:r>
          </a:p>
          <a:p>
            <a:pPr algn="just" eaLnBrk="1" fontAlgn="auto" hangingPunct="1">
              <a:lnSpc>
                <a:spcPct val="150000"/>
              </a:lnSpc>
              <a:spcBef>
                <a:spcPts val="0"/>
              </a:spcBef>
              <a:spcAft>
                <a:spcPts val="0"/>
              </a:spcAft>
              <a:defRPr/>
            </a:pPr>
            <a:endPar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文本框 56"/>
          <p:cNvSpPr txBox="1">
            <a:spLocks noChangeArrowheads="1"/>
          </p:cNvSpPr>
          <p:nvPr/>
        </p:nvSpPr>
        <p:spPr bwMode="auto">
          <a:xfrm>
            <a:off x="1084264" y="548271"/>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tx1">
                    <a:lumMod val="50000"/>
                    <a:lumOff val="50000"/>
                  </a:schemeClr>
                </a:solidFill>
                <a:latin typeface="Agency FB" panose="020B0503020202020204" pitchFamily="34" charset="0"/>
              </a:rPr>
              <a:t>情感得分模型</a:t>
            </a:r>
            <a:endParaRPr lang="en-US" altLang="zh-CN" sz="3200" b="1" dirty="0">
              <a:solidFill>
                <a:schemeClr val="tx1">
                  <a:lumMod val="75000"/>
                  <a:lumOff val="25000"/>
                </a:schemeClr>
              </a:solidFill>
              <a:latin typeface="Agency FB" panose="020B0503020202020204" pitchFamily="34" charset="0"/>
            </a:endParaRPr>
          </a:p>
        </p:txBody>
      </p:sp>
      <p:pic>
        <p:nvPicPr>
          <p:cNvPr id="4" name="图片 3">
            <a:extLst>
              <a:ext uri="{FF2B5EF4-FFF2-40B4-BE49-F238E27FC236}">
                <a16:creationId xmlns:a16="http://schemas.microsoft.com/office/drawing/2014/main" id="{1209F8B8-4278-4FDF-A861-339731DBD239}"/>
              </a:ext>
            </a:extLst>
          </p:cNvPr>
          <p:cNvPicPr>
            <a:picLocks noChangeAspect="1"/>
          </p:cNvPicPr>
          <p:nvPr/>
        </p:nvPicPr>
        <p:blipFill>
          <a:blip r:embed="rId3"/>
          <a:stretch>
            <a:fillRect/>
          </a:stretch>
        </p:blipFill>
        <p:spPr>
          <a:xfrm>
            <a:off x="1062438" y="2085248"/>
            <a:ext cx="5201692" cy="3290867"/>
          </a:xfrm>
          <a:prstGeom prst="rect">
            <a:avLst/>
          </a:prstGeom>
        </p:spPr>
      </p:pic>
      <p:sp>
        <p:nvSpPr>
          <p:cNvPr id="21" name="矩形 20">
            <a:extLst>
              <a:ext uri="{FF2B5EF4-FFF2-40B4-BE49-F238E27FC236}">
                <a16:creationId xmlns:a16="http://schemas.microsoft.com/office/drawing/2014/main" id="{5D72EA7F-A2DE-4193-BECE-3AAC67D39027}"/>
              </a:ext>
            </a:extLst>
          </p:cNvPr>
          <p:cNvSpPr/>
          <p:nvPr/>
        </p:nvSpPr>
        <p:spPr>
          <a:xfrm>
            <a:off x="2145930" y="5586934"/>
            <a:ext cx="2260555" cy="369332"/>
          </a:xfrm>
          <a:prstGeom prst="rect">
            <a:avLst/>
          </a:prstGeom>
        </p:spPr>
        <p:txBody>
          <a:bodyPr wrap="none">
            <a:spAutoFit/>
          </a:bodyPr>
          <a:lstStyle/>
          <a:p>
            <a:r>
              <a:rPr lang="zh-CN" altLang="en-US" dirty="0">
                <a:latin typeface="+mn-ea"/>
                <a:ea typeface="+mn-ea"/>
              </a:rPr>
              <a:t>研报情感得分：</a:t>
            </a:r>
            <a:r>
              <a:rPr lang="en-US" altLang="zh-CN" dirty="0">
                <a:latin typeface="+mn-ea"/>
                <a:ea typeface="+mn-ea"/>
              </a:rPr>
              <a:t>7.60</a:t>
            </a:r>
            <a:endParaRPr lang="zh-CN" altLang="en-US" dirty="0">
              <a:latin typeface="+mn-ea"/>
              <a:ea typeface="+mn-ea"/>
            </a:endParaRPr>
          </a:p>
        </p:txBody>
      </p:sp>
    </p:spTree>
    <p:extLst>
      <p:ext uri="{BB962C8B-B14F-4D97-AF65-F5344CB8AC3E}">
        <p14:creationId xmlns:p14="http://schemas.microsoft.com/office/powerpoint/2010/main" val="213106903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547506" y="1271079"/>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094723" y="1271079"/>
            <a:ext cx="4578662" cy="4913461"/>
          </a:xfrm>
          <a:prstGeom prst="rect">
            <a:avLst/>
          </a:prstGeom>
        </p:spPr>
        <p:txBody>
          <a:bodyPr wrap="square">
            <a:spAutoFit/>
          </a:bodyPr>
          <a:lstStyle/>
          <a:p>
            <a:pPr algn="just" eaLnBrk="1" fontAlgn="auto" hangingPunct="1">
              <a:lnSpc>
                <a:spcPct val="150000"/>
              </a:lnSpc>
              <a:spcBef>
                <a:spcPts val="0"/>
              </a:spcBef>
              <a:spcAft>
                <a:spcPts val="0"/>
              </a:spcAft>
              <a:defRPr/>
            </a:pPr>
            <a:r>
              <a:rPr lang="zh-CN" altLang="en-US" sz="1000" dirty="0">
                <a:latin typeface="微软雅黑 Light" panose="020B0502040204020203" pitchFamily="34" charset="-122"/>
                <a:ea typeface="微软雅黑 Light" panose="020B0502040204020203" pitchFamily="34" charset="-122"/>
              </a:rPr>
              <a:t>事件描述：公司发布</a:t>
            </a:r>
            <a:r>
              <a:rPr lang="en-US" altLang="zh-CN" sz="1000" dirty="0">
                <a:latin typeface="微软雅黑 Light" panose="020B0502040204020203" pitchFamily="34" charset="-122"/>
                <a:ea typeface="微软雅黑 Light" panose="020B0502040204020203" pitchFamily="34" charset="-122"/>
              </a:rPr>
              <a:t>2015</a:t>
            </a:r>
            <a:r>
              <a:rPr lang="zh-CN" altLang="en-US" sz="1000" dirty="0">
                <a:latin typeface="微软雅黑 Light" panose="020B0502040204020203" pitchFamily="34" charset="-122"/>
                <a:ea typeface="微软雅黑 Light" panose="020B0502040204020203" pitchFamily="34" charset="-122"/>
              </a:rPr>
              <a:t>年报和</a:t>
            </a:r>
            <a:r>
              <a:rPr lang="en-US" altLang="zh-CN" sz="1000" dirty="0">
                <a:latin typeface="微软雅黑 Light" panose="020B0502040204020203" pitchFamily="34" charset="-122"/>
                <a:ea typeface="微软雅黑 Light" panose="020B0502040204020203" pitchFamily="34" charset="-122"/>
              </a:rPr>
              <a:t>2016</a:t>
            </a:r>
            <a:r>
              <a:rPr lang="zh-CN" altLang="en-US" sz="1000" dirty="0">
                <a:latin typeface="微软雅黑 Light" panose="020B0502040204020203" pitchFamily="34" charset="-122"/>
                <a:ea typeface="微软雅黑 Light" panose="020B0502040204020203" pitchFamily="34" charset="-122"/>
              </a:rPr>
              <a:t>年</a:t>
            </a:r>
            <a:r>
              <a:rPr lang="en-US" altLang="zh-CN" sz="1000" dirty="0">
                <a:latin typeface="微软雅黑 Light" panose="020B0502040204020203" pitchFamily="34" charset="-122"/>
                <a:ea typeface="微软雅黑 Light" panose="020B0502040204020203" pitchFamily="34" charset="-122"/>
              </a:rPr>
              <a:t>1</a:t>
            </a:r>
            <a:r>
              <a:rPr lang="zh-CN" altLang="en-US" sz="1000" dirty="0">
                <a:latin typeface="微软雅黑 Light" panose="020B0502040204020203" pitchFamily="34" charset="-122"/>
                <a:ea typeface="微软雅黑 Light" panose="020B0502040204020203" pitchFamily="34" charset="-122"/>
              </a:rPr>
              <a:t>季报，分别实现</a:t>
            </a:r>
            <a:r>
              <a:rPr lang="en-US" altLang="zh-CN" sz="1000" dirty="0">
                <a:latin typeface="微软雅黑 Light" panose="020B0502040204020203" pitchFamily="34" charset="-122"/>
                <a:ea typeface="微软雅黑 Light" panose="020B0502040204020203" pitchFamily="34" charset="-122"/>
              </a:rPr>
              <a:t>EPS-1.20</a:t>
            </a:r>
            <a:r>
              <a:rPr lang="zh-CN" altLang="en-US" sz="1000" dirty="0">
                <a:latin typeface="微软雅黑 Light" panose="020B0502040204020203" pitchFamily="34" charset="-122"/>
                <a:ea typeface="微软雅黑 Light" panose="020B0502040204020203" pitchFamily="34" charset="-122"/>
              </a:rPr>
              <a:t>元和</a:t>
            </a:r>
            <a:r>
              <a:rPr lang="en-US" altLang="zh-CN" sz="1000" dirty="0">
                <a:latin typeface="微软雅黑 Light" panose="020B0502040204020203" pitchFamily="34" charset="-122"/>
                <a:ea typeface="微软雅黑 Light" panose="020B0502040204020203" pitchFamily="34" charset="-122"/>
              </a:rPr>
              <a:t>-0.03</a:t>
            </a:r>
            <a:r>
              <a:rPr lang="zh-CN" altLang="en-US" sz="1000" dirty="0">
                <a:latin typeface="微软雅黑 Light" panose="020B0502040204020203" pitchFamily="34" charset="-122"/>
                <a:ea typeface="微软雅黑 Light" panose="020B0502040204020203" pitchFamily="34" charset="-122"/>
              </a:rPr>
              <a:t>元。　　事件评论：</a:t>
            </a:r>
            <a:r>
              <a:rPr lang="en-US" altLang="zh-CN" sz="1000" dirty="0">
                <a:latin typeface="微软雅黑 Light" panose="020B0502040204020203" pitchFamily="34" charset="-122"/>
                <a:ea typeface="微软雅黑 Light" panose="020B0502040204020203" pitchFamily="34" charset="-122"/>
              </a:rPr>
              <a:t>2015</a:t>
            </a:r>
            <a:r>
              <a:rPr lang="zh-CN" altLang="en-US" sz="1000" dirty="0">
                <a:latin typeface="微软雅黑 Light" panose="020B0502040204020203" pitchFamily="34" charset="-122"/>
                <a:ea typeface="微软雅黑 Light" panose="020B0502040204020203" pitchFamily="34" charset="-122"/>
              </a:rPr>
              <a:t>年原煤产量同比增长，销量下滑主因贸易量</a:t>
            </a:r>
            <a:r>
              <a:rPr lang="zh-CN" altLang="en-US" sz="1000" b="1" dirty="0">
                <a:solidFill>
                  <a:srgbClr val="00B050"/>
                </a:solidFill>
                <a:latin typeface="微软雅黑 Light" panose="020B0502040204020203" pitchFamily="34" charset="-122"/>
                <a:ea typeface="微软雅黑 Light" panose="020B0502040204020203" pitchFamily="34" charset="-122"/>
              </a:rPr>
              <a:t>下滑</a:t>
            </a:r>
            <a:r>
              <a:rPr lang="zh-CN" altLang="en-US" sz="1000" dirty="0">
                <a:latin typeface="微软雅黑 Light" panose="020B0502040204020203" pitchFamily="34" charset="-122"/>
                <a:ea typeface="微软雅黑 Light" panose="020B0502040204020203" pitchFamily="34" charset="-122"/>
              </a:rPr>
              <a:t>。</a:t>
            </a:r>
            <a:r>
              <a:rPr lang="en-US" altLang="zh-CN" sz="1000" dirty="0">
                <a:latin typeface="微软雅黑 Light" panose="020B0502040204020203" pitchFamily="34" charset="-122"/>
                <a:ea typeface="微软雅黑 Light" panose="020B0502040204020203" pitchFamily="34" charset="-122"/>
              </a:rPr>
              <a:t>2015</a:t>
            </a:r>
            <a:r>
              <a:rPr lang="zh-CN" altLang="en-US" sz="1000" dirty="0">
                <a:latin typeface="微软雅黑 Light" panose="020B0502040204020203" pitchFamily="34" charset="-122"/>
                <a:ea typeface="微软雅黑 Light" panose="020B0502040204020203" pitchFamily="34" charset="-122"/>
              </a:rPr>
              <a:t>年公司原煤产量</a:t>
            </a:r>
            <a:r>
              <a:rPr lang="en-US" altLang="zh-CN" sz="1000" dirty="0">
                <a:latin typeface="微软雅黑 Light" panose="020B0502040204020203" pitchFamily="34" charset="-122"/>
                <a:ea typeface="微软雅黑 Light" panose="020B0502040204020203" pitchFamily="34" charset="-122"/>
              </a:rPr>
              <a:t>1953</a:t>
            </a:r>
            <a:r>
              <a:rPr lang="zh-CN" altLang="en-US" sz="1000" dirty="0">
                <a:latin typeface="微软雅黑 Light" panose="020B0502040204020203" pitchFamily="34" charset="-122"/>
                <a:ea typeface="微软雅黑 Light" panose="020B0502040204020203" pitchFamily="34" charset="-122"/>
              </a:rPr>
              <a:t>万吨，同比增长</a:t>
            </a:r>
            <a:r>
              <a:rPr lang="en-US" altLang="zh-CN" sz="1000" dirty="0">
                <a:latin typeface="微软雅黑 Light" panose="020B0502040204020203" pitchFamily="34" charset="-122"/>
                <a:ea typeface="微软雅黑 Light" panose="020B0502040204020203" pitchFamily="34" charset="-122"/>
              </a:rPr>
              <a:t>14.88%</a:t>
            </a:r>
            <a:r>
              <a:rPr lang="zh-CN" altLang="en-US" sz="1000" dirty="0">
                <a:latin typeface="微软雅黑 Light" panose="020B0502040204020203" pitchFamily="34" charset="-122"/>
                <a:ea typeface="微软雅黑 Light" panose="020B0502040204020203" pitchFamily="34" charset="-122"/>
              </a:rPr>
              <a:t>，其中自产煤销量</a:t>
            </a:r>
            <a:r>
              <a:rPr lang="en-US" altLang="zh-CN" sz="1000" dirty="0">
                <a:latin typeface="微软雅黑 Light" panose="020B0502040204020203" pitchFamily="34" charset="-122"/>
                <a:ea typeface="微软雅黑 Light" panose="020B0502040204020203" pitchFamily="34" charset="-122"/>
              </a:rPr>
              <a:t>1774</a:t>
            </a:r>
            <a:r>
              <a:rPr lang="zh-CN" altLang="en-US" sz="1000" dirty="0">
                <a:latin typeface="微软雅黑 Light" panose="020B0502040204020203" pitchFamily="34" charset="-122"/>
                <a:ea typeface="微软雅黑 Light" panose="020B0502040204020203" pitchFamily="34" charset="-122"/>
              </a:rPr>
              <a:t>万吨。分矿井看，经坊矿和大平矿产量同比分别下降</a:t>
            </a:r>
            <a:r>
              <a:rPr lang="en-US" altLang="zh-CN" sz="1000" dirty="0">
                <a:latin typeface="微软雅黑 Light" panose="020B0502040204020203" pitchFamily="34" charset="-122"/>
                <a:ea typeface="微软雅黑 Light" panose="020B0502040204020203" pitchFamily="34" charset="-122"/>
              </a:rPr>
              <a:t>4.47%</a:t>
            </a:r>
            <a:r>
              <a:rPr lang="zh-CN" altLang="en-US" sz="1000" dirty="0">
                <a:latin typeface="微软雅黑 Light" panose="020B0502040204020203" pitchFamily="34" charset="-122"/>
                <a:ea typeface="微软雅黑 Light" panose="020B0502040204020203" pitchFamily="34" charset="-122"/>
              </a:rPr>
              <a:t>、</a:t>
            </a:r>
            <a:r>
              <a:rPr lang="en-US" altLang="zh-CN" sz="1000" dirty="0">
                <a:latin typeface="微软雅黑 Light" panose="020B0502040204020203" pitchFamily="34" charset="-122"/>
                <a:ea typeface="微软雅黑 Light" panose="020B0502040204020203" pitchFamily="34" charset="-122"/>
              </a:rPr>
              <a:t>15.03%</a:t>
            </a:r>
            <a:r>
              <a:rPr lang="zh-CN" altLang="en-US" sz="1000" dirty="0">
                <a:latin typeface="微软雅黑 Light" panose="020B0502040204020203" pitchFamily="34" charset="-122"/>
                <a:ea typeface="微软雅黑 Light" panose="020B0502040204020203" pitchFamily="34" charset="-122"/>
              </a:rPr>
              <a:t>，鹿台山和长春兴矿投产，贡献主要增量。</a:t>
            </a:r>
            <a:r>
              <a:rPr lang="en-US" altLang="zh-CN" sz="1000" dirty="0">
                <a:latin typeface="微软雅黑 Light" panose="020B0502040204020203" pitchFamily="34" charset="-122"/>
                <a:ea typeface="微软雅黑 Light" panose="020B0502040204020203" pitchFamily="34" charset="-122"/>
              </a:rPr>
              <a:t>15</a:t>
            </a:r>
            <a:r>
              <a:rPr lang="zh-CN" altLang="en-US" sz="1000" dirty="0">
                <a:latin typeface="微软雅黑 Light" panose="020B0502040204020203" pitchFamily="34" charset="-122"/>
                <a:ea typeface="微软雅黑 Light" panose="020B0502040204020203" pitchFamily="34" charset="-122"/>
              </a:rPr>
              <a:t>年煤炭总销量</a:t>
            </a:r>
            <a:r>
              <a:rPr lang="en-US" altLang="zh-CN" sz="1000" dirty="0">
                <a:latin typeface="微软雅黑 Light" panose="020B0502040204020203" pitchFamily="34" charset="-122"/>
                <a:ea typeface="微软雅黑 Light" panose="020B0502040204020203" pitchFamily="34" charset="-122"/>
              </a:rPr>
              <a:t>6644.39</a:t>
            </a:r>
            <a:r>
              <a:rPr lang="zh-CN" altLang="en-US" sz="1000" dirty="0">
                <a:latin typeface="微软雅黑 Light" panose="020B0502040204020203" pitchFamily="34" charset="-122"/>
                <a:ea typeface="微软雅黑 Light" panose="020B0502040204020203" pitchFamily="34" charset="-122"/>
              </a:rPr>
              <a:t>万吨，同比下降</a:t>
            </a:r>
            <a:r>
              <a:rPr lang="en-US" altLang="zh-CN" sz="1000" dirty="0">
                <a:latin typeface="微软雅黑 Light" panose="020B0502040204020203" pitchFamily="34" charset="-122"/>
                <a:ea typeface="微软雅黑 Light" panose="020B0502040204020203" pitchFamily="34" charset="-122"/>
              </a:rPr>
              <a:t>38.20%</a:t>
            </a:r>
            <a:r>
              <a:rPr lang="zh-CN" altLang="en-US" sz="1000" dirty="0">
                <a:latin typeface="微软雅黑 Light" panose="020B0502040204020203" pitchFamily="34" charset="-122"/>
                <a:ea typeface="微软雅黑 Light" panose="020B0502040204020203" pitchFamily="34" charset="-122"/>
              </a:rPr>
              <a:t>，销量同比降幅较大主因贸易煤量</a:t>
            </a:r>
            <a:r>
              <a:rPr lang="zh-CN" altLang="en-US" sz="1000" b="1" dirty="0">
                <a:solidFill>
                  <a:srgbClr val="00B050"/>
                </a:solidFill>
                <a:latin typeface="微软雅黑 Light" panose="020B0502040204020203" pitchFamily="34" charset="-122"/>
                <a:ea typeface="微软雅黑 Light" panose="020B0502040204020203" pitchFamily="34" charset="-122"/>
              </a:rPr>
              <a:t>下滑</a:t>
            </a:r>
            <a:r>
              <a:rPr lang="zh-CN" altLang="en-US" sz="1000" dirty="0">
                <a:latin typeface="微软雅黑 Light" panose="020B0502040204020203" pitchFamily="34" charset="-122"/>
                <a:ea typeface="微软雅黑 Light" panose="020B0502040204020203" pitchFamily="34" charset="-122"/>
              </a:rPr>
              <a:t>。</a:t>
            </a:r>
            <a:r>
              <a:rPr lang="en-US" altLang="zh-CN" sz="1000" dirty="0">
                <a:latin typeface="微软雅黑 Light" panose="020B0502040204020203" pitchFamily="34" charset="-122"/>
                <a:ea typeface="微软雅黑 Light" panose="020B0502040204020203" pitchFamily="34" charset="-122"/>
              </a:rPr>
              <a:t>2015</a:t>
            </a:r>
            <a:r>
              <a:rPr lang="zh-CN" altLang="en-US" sz="1000" dirty="0">
                <a:latin typeface="微软雅黑 Light" panose="020B0502040204020203" pitchFamily="34" charset="-122"/>
                <a:ea typeface="微软雅黑 Light" panose="020B0502040204020203" pitchFamily="34" charset="-122"/>
              </a:rPr>
              <a:t>年煤炭发运量</a:t>
            </a:r>
            <a:r>
              <a:rPr lang="en-US" altLang="zh-CN" sz="1000" dirty="0">
                <a:latin typeface="微软雅黑 Light" panose="020B0502040204020203" pitchFamily="34" charset="-122"/>
                <a:ea typeface="微软雅黑 Light" panose="020B0502040204020203" pitchFamily="34" charset="-122"/>
              </a:rPr>
              <a:t>2766.14</a:t>
            </a:r>
            <a:r>
              <a:rPr lang="zh-CN" altLang="en-US" sz="1000" dirty="0">
                <a:latin typeface="微软雅黑 Light" panose="020B0502040204020203" pitchFamily="34" charset="-122"/>
                <a:ea typeface="微软雅黑 Light" panose="020B0502040204020203" pitchFamily="34" charset="-122"/>
              </a:rPr>
              <a:t>万吨，其中铁运量</a:t>
            </a:r>
            <a:r>
              <a:rPr lang="en-US" altLang="zh-CN" sz="1000" dirty="0">
                <a:latin typeface="微软雅黑 Light" panose="020B0502040204020203" pitchFamily="34" charset="-122"/>
                <a:ea typeface="微软雅黑 Light" panose="020B0502040204020203" pitchFamily="34" charset="-122"/>
              </a:rPr>
              <a:t>1168.14</a:t>
            </a:r>
            <a:r>
              <a:rPr lang="zh-CN" altLang="en-US" sz="1000" dirty="0">
                <a:latin typeface="微软雅黑 Light" panose="020B0502040204020203" pitchFamily="34" charset="-122"/>
                <a:ea typeface="微软雅黑 Light" panose="020B0502040204020203" pitchFamily="34" charset="-122"/>
              </a:rPr>
              <a:t>万吨，汽运量</a:t>
            </a:r>
            <a:r>
              <a:rPr lang="en-US" altLang="zh-CN" sz="1000" dirty="0">
                <a:latin typeface="微软雅黑 Light" panose="020B0502040204020203" pitchFamily="34" charset="-122"/>
                <a:ea typeface="微软雅黑 Light" panose="020B0502040204020203" pitchFamily="34" charset="-122"/>
              </a:rPr>
              <a:t>1598</a:t>
            </a:r>
            <a:r>
              <a:rPr lang="zh-CN" altLang="en-US" sz="1000" dirty="0">
                <a:latin typeface="微软雅黑 Light" panose="020B0502040204020203" pitchFamily="34" charset="-122"/>
                <a:ea typeface="微软雅黑 Light" panose="020B0502040204020203" pitchFamily="34" charset="-122"/>
              </a:rPr>
              <a:t>万吨。</a:t>
            </a:r>
            <a:r>
              <a:rPr lang="en-US" altLang="zh-CN" sz="1000" dirty="0">
                <a:latin typeface="微软雅黑 Light" panose="020B0502040204020203" pitchFamily="34" charset="-122"/>
                <a:ea typeface="微软雅黑 Light" panose="020B0502040204020203" pitchFamily="34" charset="-122"/>
              </a:rPr>
              <a:t>2016</a:t>
            </a:r>
            <a:r>
              <a:rPr lang="zh-CN" altLang="en-US" sz="1000" dirty="0">
                <a:latin typeface="微软雅黑 Light" panose="020B0502040204020203" pitchFamily="34" charset="-122"/>
                <a:ea typeface="微软雅黑 Light" panose="020B0502040204020203" pitchFamily="34" charset="-122"/>
              </a:rPr>
              <a:t>年公司计划原煤产量</a:t>
            </a:r>
            <a:r>
              <a:rPr lang="en-US" altLang="zh-CN" sz="1000" dirty="0">
                <a:latin typeface="微软雅黑 Light" panose="020B0502040204020203" pitchFamily="34" charset="-122"/>
                <a:ea typeface="微软雅黑 Light" panose="020B0502040204020203" pitchFamily="34" charset="-122"/>
              </a:rPr>
              <a:t>2000</a:t>
            </a:r>
            <a:r>
              <a:rPr lang="zh-CN" altLang="en-US" sz="1000" dirty="0">
                <a:latin typeface="微软雅黑 Light" panose="020B0502040204020203" pitchFamily="34" charset="-122"/>
                <a:ea typeface="微软雅黑 Light" panose="020B0502040204020203" pitchFamily="34" charset="-122"/>
              </a:rPr>
              <a:t>万吨，同比小幅提升。　　成本管控较好缓冲弱势煤价冲击。</a:t>
            </a:r>
            <a:r>
              <a:rPr lang="en-US" altLang="zh-CN" sz="1000" dirty="0">
                <a:latin typeface="微软雅黑 Light" panose="020B0502040204020203" pitchFamily="34" charset="-122"/>
                <a:ea typeface="微软雅黑 Light" panose="020B0502040204020203" pitchFamily="34" charset="-122"/>
              </a:rPr>
              <a:t>2015</a:t>
            </a:r>
            <a:r>
              <a:rPr lang="zh-CN" altLang="en-US" sz="1000" dirty="0">
                <a:latin typeface="微软雅黑 Light" panose="020B0502040204020203" pitchFamily="34" charset="-122"/>
                <a:ea typeface="微软雅黑 Light" panose="020B0502040204020203" pitchFamily="34" charset="-122"/>
              </a:rPr>
              <a:t>年煤炭市场不景气，供需宽松下煤价大幅下跌，公司也难以独善其身，吨煤综合平均售价同比</a:t>
            </a:r>
            <a:r>
              <a:rPr lang="zh-CN" altLang="en-US" sz="1000" b="1" dirty="0">
                <a:solidFill>
                  <a:srgbClr val="00B050"/>
                </a:solidFill>
                <a:latin typeface="微软雅黑 Light" panose="020B0502040204020203" pitchFamily="34" charset="-122"/>
                <a:ea typeface="微软雅黑 Light" panose="020B0502040204020203" pitchFamily="34" charset="-122"/>
              </a:rPr>
              <a:t>下降</a:t>
            </a:r>
            <a:r>
              <a:rPr lang="zh-CN" altLang="en-US" sz="1000" dirty="0">
                <a:latin typeface="微软雅黑 Light" panose="020B0502040204020203" pitchFamily="34" charset="-122"/>
                <a:ea typeface="微软雅黑 Light" panose="020B0502040204020203" pitchFamily="34" charset="-122"/>
              </a:rPr>
              <a:t>了</a:t>
            </a:r>
            <a:r>
              <a:rPr lang="en-US" altLang="zh-CN" sz="1000" dirty="0">
                <a:latin typeface="微软雅黑 Light" panose="020B0502040204020203" pitchFamily="34" charset="-122"/>
                <a:ea typeface="微软雅黑 Light" panose="020B0502040204020203" pitchFamily="34" charset="-122"/>
              </a:rPr>
              <a:t>83.61</a:t>
            </a:r>
            <a:r>
              <a:rPr lang="zh-CN" altLang="en-US" sz="1000" dirty="0">
                <a:latin typeface="微软雅黑 Light" panose="020B0502040204020203" pitchFamily="34" charset="-122"/>
                <a:ea typeface="微软雅黑 Light" panose="020B0502040204020203" pitchFamily="34" charset="-122"/>
              </a:rPr>
              <a:t>元。但成本端</a:t>
            </a:r>
            <a:r>
              <a:rPr lang="zh-CN" altLang="en-US" sz="1000" b="1" dirty="0">
                <a:solidFill>
                  <a:srgbClr val="FF0000"/>
                </a:solidFill>
                <a:latin typeface="微软雅黑 Light" panose="020B0502040204020203" pitchFamily="34" charset="-122"/>
                <a:ea typeface="微软雅黑 Light" panose="020B0502040204020203" pitchFamily="34" charset="-122"/>
              </a:rPr>
              <a:t>管控</a:t>
            </a:r>
            <a:r>
              <a:rPr lang="zh-CN" altLang="en-US" sz="1000" dirty="0">
                <a:latin typeface="微软雅黑 Light" panose="020B0502040204020203" pitchFamily="34" charset="-122"/>
                <a:ea typeface="微软雅黑 Light" panose="020B0502040204020203" pitchFamily="34" charset="-122"/>
              </a:rPr>
              <a:t>取得一定</a:t>
            </a:r>
            <a:r>
              <a:rPr lang="zh-CN" altLang="en-US" sz="1000" b="1" dirty="0">
                <a:solidFill>
                  <a:srgbClr val="FF0000"/>
                </a:solidFill>
                <a:latin typeface="微软雅黑 Light" panose="020B0502040204020203" pitchFamily="34" charset="-122"/>
                <a:ea typeface="微软雅黑 Light" panose="020B0502040204020203" pitchFamily="34" charset="-122"/>
              </a:rPr>
              <a:t>成效</a:t>
            </a:r>
            <a:r>
              <a:rPr lang="zh-CN" altLang="en-US" sz="1000" dirty="0">
                <a:latin typeface="微软雅黑 Light" panose="020B0502040204020203" pitchFamily="34" charset="-122"/>
                <a:ea typeface="微软雅黑 Light" panose="020B0502040204020203" pitchFamily="34" charset="-122"/>
              </a:rPr>
              <a:t>，吨原煤完全成本</a:t>
            </a:r>
            <a:r>
              <a:rPr lang="en-US" altLang="zh-CN" sz="1000" dirty="0">
                <a:latin typeface="微软雅黑 Light" panose="020B0502040204020203" pitchFamily="34" charset="-122"/>
                <a:ea typeface="微软雅黑 Light" panose="020B0502040204020203" pitchFamily="34" charset="-122"/>
              </a:rPr>
              <a:t>133</a:t>
            </a:r>
            <a:r>
              <a:rPr lang="zh-CN" altLang="en-US" sz="1000" dirty="0">
                <a:latin typeface="微软雅黑 Light" panose="020B0502040204020203" pitchFamily="34" charset="-122"/>
                <a:ea typeface="微软雅黑 Light" panose="020B0502040204020203" pitchFamily="34" charset="-122"/>
              </a:rPr>
              <a:t>元，同比下降</a:t>
            </a:r>
            <a:r>
              <a:rPr lang="en-US" altLang="zh-CN" sz="1000" dirty="0">
                <a:latin typeface="微软雅黑 Light" panose="020B0502040204020203" pitchFamily="34" charset="-122"/>
                <a:ea typeface="微软雅黑 Light" panose="020B0502040204020203" pitchFamily="34" charset="-122"/>
              </a:rPr>
              <a:t>36%</a:t>
            </a:r>
            <a:r>
              <a:rPr lang="zh-CN" altLang="en-US" sz="1000" dirty="0">
                <a:latin typeface="微软雅黑 Light" panose="020B0502040204020203" pitchFamily="34" charset="-122"/>
                <a:ea typeface="微软雅黑 Light" panose="020B0502040204020203" pitchFamily="34" charset="-122"/>
              </a:rPr>
              <a:t>。以原煤产量口径计算，</a:t>
            </a:r>
            <a:r>
              <a:rPr lang="en-US" altLang="zh-CN" sz="1000" dirty="0">
                <a:latin typeface="微软雅黑 Light" panose="020B0502040204020203" pitchFamily="34" charset="-122"/>
                <a:ea typeface="微软雅黑 Light" panose="020B0502040204020203" pitchFamily="34" charset="-122"/>
              </a:rPr>
              <a:t>2015</a:t>
            </a:r>
            <a:r>
              <a:rPr lang="zh-CN" altLang="en-US" sz="1000" dirty="0">
                <a:latin typeface="微软雅黑 Light" panose="020B0502040204020203" pitchFamily="34" charset="-122"/>
                <a:ea typeface="微软雅黑 Light" panose="020B0502040204020203" pitchFamily="34" charset="-122"/>
              </a:rPr>
              <a:t>年吨煤售价</a:t>
            </a:r>
            <a:r>
              <a:rPr lang="en-US" altLang="zh-CN" sz="1000" dirty="0">
                <a:latin typeface="微软雅黑 Light" panose="020B0502040204020203" pitchFamily="34" charset="-122"/>
                <a:ea typeface="微软雅黑 Light" panose="020B0502040204020203" pitchFamily="34" charset="-122"/>
              </a:rPr>
              <a:t>194</a:t>
            </a:r>
            <a:r>
              <a:rPr lang="zh-CN" altLang="en-US" sz="1000" dirty="0">
                <a:latin typeface="微软雅黑 Light" panose="020B0502040204020203" pitchFamily="34" charset="-122"/>
                <a:ea typeface="微软雅黑 Light" panose="020B0502040204020203" pitchFamily="34" charset="-122"/>
              </a:rPr>
              <a:t>元，同比下跌</a:t>
            </a:r>
            <a:r>
              <a:rPr lang="en-US" altLang="zh-CN" sz="1000" dirty="0">
                <a:latin typeface="微软雅黑 Light" panose="020B0502040204020203" pitchFamily="34" charset="-122"/>
                <a:ea typeface="微软雅黑 Light" panose="020B0502040204020203" pitchFamily="34" charset="-122"/>
              </a:rPr>
              <a:t>25.66%</a:t>
            </a:r>
            <a:r>
              <a:rPr lang="zh-CN" altLang="en-US" sz="1000" dirty="0">
                <a:latin typeface="微软雅黑 Light" panose="020B0502040204020203" pitchFamily="34" charset="-122"/>
                <a:ea typeface="微软雅黑 Light" panose="020B0502040204020203" pitchFamily="34" charset="-122"/>
              </a:rPr>
              <a:t>，吨煤成本同比下降</a:t>
            </a:r>
            <a:r>
              <a:rPr lang="en-US" altLang="zh-CN" sz="1000" dirty="0">
                <a:latin typeface="微软雅黑 Light" panose="020B0502040204020203" pitchFamily="34" charset="-122"/>
                <a:ea typeface="微软雅黑 Light" panose="020B0502040204020203" pitchFamily="34" charset="-122"/>
              </a:rPr>
              <a:t>38.09%</a:t>
            </a:r>
            <a:r>
              <a:rPr lang="zh-CN" altLang="en-US" sz="1000" dirty="0">
                <a:latin typeface="微软雅黑 Light" panose="020B0502040204020203" pitchFamily="34" charset="-122"/>
                <a:ea typeface="微软雅黑 Light" panose="020B0502040204020203" pitchFamily="34" charset="-122"/>
              </a:rPr>
              <a:t>，吨煤毛利</a:t>
            </a:r>
            <a:r>
              <a:rPr lang="en-US" altLang="zh-CN" sz="1000" dirty="0">
                <a:latin typeface="微软雅黑 Light" panose="020B0502040204020203" pitchFamily="34" charset="-122"/>
                <a:ea typeface="微软雅黑 Light" panose="020B0502040204020203" pitchFamily="34" charset="-122"/>
              </a:rPr>
              <a:t>86.34</a:t>
            </a:r>
            <a:r>
              <a:rPr lang="zh-CN" altLang="en-US" sz="1000" dirty="0">
                <a:latin typeface="微软雅黑 Light" panose="020B0502040204020203" pitchFamily="34" charset="-122"/>
                <a:ea typeface="微软雅黑 Light" panose="020B0502040204020203" pitchFamily="34" charset="-122"/>
              </a:rPr>
              <a:t>元，同比基本持平。</a:t>
            </a:r>
            <a:r>
              <a:rPr lang="en-US" altLang="zh-CN" sz="1000" dirty="0">
                <a:latin typeface="微软雅黑 Light" panose="020B0502040204020203" pitchFamily="34" charset="-122"/>
                <a:ea typeface="微软雅黑 Light" panose="020B0502040204020203" pitchFamily="34" charset="-122"/>
              </a:rPr>
              <a:t>2015</a:t>
            </a:r>
            <a:r>
              <a:rPr lang="zh-CN" altLang="en-US" sz="1000" dirty="0">
                <a:latin typeface="微软雅黑 Light" panose="020B0502040204020203" pitchFamily="34" charset="-122"/>
                <a:ea typeface="微软雅黑 Light" panose="020B0502040204020203" pitchFamily="34" charset="-122"/>
              </a:rPr>
              <a:t>年煤炭开采毛利率同比上升</a:t>
            </a:r>
            <a:r>
              <a:rPr lang="en-US" altLang="zh-CN" sz="1000" dirty="0">
                <a:latin typeface="微软雅黑 Light" panose="020B0502040204020203" pitchFamily="34" charset="-122"/>
                <a:ea typeface="微软雅黑 Light" panose="020B0502040204020203" pitchFamily="34" charset="-122"/>
              </a:rPr>
              <a:t>11.15</a:t>
            </a:r>
            <a:r>
              <a:rPr lang="zh-CN" altLang="en-US" sz="1000" dirty="0">
                <a:latin typeface="微软雅黑 Light" panose="020B0502040204020203" pitchFamily="34" charset="-122"/>
                <a:ea typeface="微软雅黑 Light" panose="020B0502040204020203" pitchFamily="34" charset="-122"/>
              </a:rPr>
              <a:t>个百分点，弱势行情下成本控制重要性不言而喻。</a:t>
            </a:r>
            <a:r>
              <a:rPr lang="en-US" altLang="zh-CN" sz="1000" dirty="0">
                <a:latin typeface="微软雅黑 Light" panose="020B0502040204020203" pitchFamily="34" charset="-122"/>
                <a:ea typeface="微软雅黑 Light" panose="020B0502040204020203" pitchFamily="34" charset="-122"/>
              </a:rPr>
              <a:t>2015</a:t>
            </a:r>
            <a:r>
              <a:rPr lang="zh-CN" altLang="en-US" sz="1000" dirty="0">
                <a:latin typeface="微软雅黑 Light" panose="020B0502040204020203" pitchFamily="34" charset="-122"/>
                <a:ea typeface="微软雅黑 Light" panose="020B0502040204020203" pitchFamily="34" charset="-122"/>
              </a:rPr>
              <a:t>年贸易煤毛利率小幅降至</a:t>
            </a:r>
            <a:r>
              <a:rPr lang="en-US" altLang="zh-CN" sz="1000" dirty="0">
                <a:latin typeface="微软雅黑 Light" panose="020B0502040204020203" pitchFamily="34" charset="-122"/>
                <a:ea typeface="微软雅黑 Light" panose="020B0502040204020203" pitchFamily="34" charset="-122"/>
              </a:rPr>
              <a:t>1.38%</a:t>
            </a:r>
            <a:r>
              <a:rPr lang="zh-CN" altLang="en-US" sz="1000" dirty="0">
                <a:latin typeface="微软雅黑 Light" panose="020B0502040204020203" pitchFamily="34" charset="-122"/>
                <a:ea typeface="微软雅黑 Light" panose="020B0502040204020203" pitchFamily="34" charset="-122"/>
              </a:rPr>
              <a:t>。　　费用整体稳定，管理费用</a:t>
            </a:r>
            <a:r>
              <a:rPr lang="zh-CN" altLang="en-US" sz="1000" b="1" dirty="0">
                <a:solidFill>
                  <a:srgbClr val="00B050"/>
                </a:solidFill>
                <a:latin typeface="微软雅黑 Light" panose="020B0502040204020203" pitchFamily="34" charset="-122"/>
                <a:ea typeface="微软雅黑 Light" panose="020B0502040204020203" pitchFamily="34" charset="-122"/>
              </a:rPr>
              <a:t>降幅</a:t>
            </a:r>
            <a:r>
              <a:rPr lang="zh-CN" altLang="en-US" sz="1000" dirty="0">
                <a:latin typeface="微软雅黑 Light" panose="020B0502040204020203" pitchFamily="34" charset="-122"/>
                <a:ea typeface="微软雅黑 Light" panose="020B0502040204020203" pitchFamily="34" charset="-122"/>
              </a:rPr>
              <a:t>较大。</a:t>
            </a:r>
            <a:r>
              <a:rPr lang="en-US" altLang="zh-CN" sz="1000" dirty="0">
                <a:latin typeface="微软雅黑 Light" panose="020B0502040204020203" pitchFamily="34" charset="-122"/>
                <a:ea typeface="微软雅黑 Light" panose="020B0502040204020203" pitchFamily="34" charset="-122"/>
              </a:rPr>
              <a:t>2015</a:t>
            </a:r>
            <a:r>
              <a:rPr lang="zh-CN" altLang="en-US" sz="1000" dirty="0">
                <a:latin typeface="微软雅黑 Light" panose="020B0502040204020203" pitchFamily="34" charset="-122"/>
                <a:ea typeface="微软雅黑 Light" panose="020B0502040204020203" pitchFamily="34" charset="-122"/>
              </a:rPr>
              <a:t>年公司期间费用合计</a:t>
            </a:r>
            <a:r>
              <a:rPr lang="en-US" altLang="zh-CN" sz="1000" dirty="0">
                <a:latin typeface="微软雅黑 Light" panose="020B0502040204020203" pitchFamily="34" charset="-122"/>
                <a:ea typeface="微软雅黑 Light" panose="020B0502040204020203" pitchFamily="34" charset="-122"/>
              </a:rPr>
              <a:t>32.19</a:t>
            </a:r>
            <a:r>
              <a:rPr lang="zh-CN" altLang="en-US" sz="1000" dirty="0">
                <a:latin typeface="微软雅黑 Light" panose="020B0502040204020203" pitchFamily="34" charset="-122"/>
                <a:ea typeface="微软雅黑 Light" panose="020B0502040204020203" pitchFamily="34" charset="-122"/>
              </a:rPr>
              <a:t>亿元，同比上升</a:t>
            </a:r>
            <a:r>
              <a:rPr lang="en-US" altLang="zh-CN" sz="1000" dirty="0">
                <a:latin typeface="微软雅黑 Light" panose="020B0502040204020203" pitchFamily="34" charset="-122"/>
                <a:ea typeface="微软雅黑 Light" panose="020B0502040204020203" pitchFamily="34" charset="-122"/>
              </a:rPr>
              <a:t>1.35%</a:t>
            </a:r>
            <a:r>
              <a:rPr lang="zh-CN" altLang="en-US" sz="1000" dirty="0">
                <a:latin typeface="微软雅黑 Light" panose="020B0502040204020203" pitchFamily="34" charset="-122"/>
                <a:ea typeface="微软雅黑 Light" panose="020B0502040204020203" pitchFamily="34" charset="-122"/>
              </a:rPr>
              <a:t>，其中销售费用同比上升</a:t>
            </a:r>
            <a:r>
              <a:rPr lang="en-US" altLang="zh-CN" sz="1000" dirty="0">
                <a:latin typeface="微软雅黑 Light" panose="020B0502040204020203" pitchFamily="34" charset="-122"/>
                <a:ea typeface="微软雅黑 Light" panose="020B0502040204020203" pitchFamily="34" charset="-122"/>
              </a:rPr>
              <a:t>12.7%</a:t>
            </a:r>
            <a:r>
              <a:rPr lang="zh-CN" altLang="en-US" sz="1000" dirty="0">
                <a:latin typeface="微软雅黑 Light" panose="020B0502040204020203" pitchFamily="34" charset="-122"/>
                <a:ea typeface="微软雅黑 Light" panose="020B0502040204020203" pitchFamily="34" charset="-122"/>
              </a:rPr>
              <a:t>，主要是运输港杂费增加所致，</a:t>
            </a:r>
            <a:r>
              <a:rPr lang="zh-CN" altLang="en-US" sz="1000" b="1" dirty="0">
                <a:solidFill>
                  <a:srgbClr val="00B050"/>
                </a:solidFill>
                <a:latin typeface="微软雅黑 Light" panose="020B0502040204020203" pitchFamily="34" charset="-122"/>
                <a:ea typeface="微软雅黑 Light" panose="020B0502040204020203" pitchFamily="34" charset="-122"/>
              </a:rPr>
              <a:t>财务费用</a:t>
            </a:r>
            <a:r>
              <a:rPr lang="zh-CN" altLang="en-US" sz="1000" dirty="0">
                <a:latin typeface="微软雅黑 Light" panose="020B0502040204020203" pitchFamily="34" charset="-122"/>
                <a:ea typeface="微软雅黑 Light" panose="020B0502040204020203" pitchFamily="34" charset="-122"/>
              </a:rPr>
              <a:t>同比上升源于利息支出上升。　　</a:t>
            </a:r>
            <a:r>
              <a:rPr lang="en-US" altLang="zh-CN" sz="1000" dirty="0">
                <a:latin typeface="微软雅黑 Light" panose="020B0502040204020203" pitchFamily="34" charset="-122"/>
                <a:ea typeface="微软雅黑 Light" panose="020B0502040204020203" pitchFamily="34" charset="-122"/>
              </a:rPr>
              <a:t>4</a:t>
            </a:r>
            <a:r>
              <a:rPr lang="zh-CN" altLang="en-US" sz="1000" dirty="0">
                <a:latin typeface="微软雅黑 Light" panose="020B0502040204020203" pitchFamily="34" charset="-122"/>
                <a:ea typeface="微软雅黑 Light" panose="020B0502040204020203" pitchFamily="34" charset="-122"/>
              </a:rPr>
              <a:t>季度业绩</a:t>
            </a:r>
            <a:r>
              <a:rPr lang="zh-CN" altLang="en-US" sz="1000" b="1" dirty="0">
                <a:solidFill>
                  <a:srgbClr val="00B050"/>
                </a:solidFill>
                <a:latin typeface="微软雅黑 Light" panose="020B0502040204020203" pitchFamily="34" charset="-122"/>
                <a:ea typeface="微软雅黑 Light" panose="020B0502040204020203" pitchFamily="34" charset="-122"/>
              </a:rPr>
              <a:t>亏损</a:t>
            </a:r>
            <a:r>
              <a:rPr lang="zh-CN" altLang="en-US" sz="1000" dirty="0">
                <a:latin typeface="微软雅黑 Light" panose="020B0502040204020203" pitchFamily="34" charset="-122"/>
                <a:ea typeface="微软雅黑 Light" panose="020B0502040204020203" pitchFamily="34" charset="-122"/>
              </a:rPr>
              <a:t>源于</a:t>
            </a:r>
            <a:r>
              <a:rPr lang="zh-CN" altLang="en-US" sz="1000" b="1" dirty="0">
                <a:solidFill>
                  <a:srgbClr val="00B050"/>
                </a:solidFill>
                <a:latin typeface="微软雅黑 Light" panose="020B0502040204020203" pitchFamily="34" charset="-122"/>
                <a:ea typeface="微软雅黑 Light" panose="020B0502040204020203" pitchFamily="34" charset="-122"/>
              </a:rPr>
              <a:t>计提减值损失</a:t>
            </a:r>
            <a:r>
              <a:rPr lang="zh-CN" altLang="en-US" sz="1000" dirty="0">
                <a:latin typeface="微软雅黑 Light" panose="020B0502040204020203" pitchFamily="34" charset="-122"/>
                <a:ea typeface="微软雅黑 Light" panose="020B0502040204020203" pitchFamily="34" charset="-122"/>
              </a:rPr>
              <a:t>，</a:t>
            </a:r>
            <a:r>
              <a:rPr lang="en-US" altLang="zh-CN" sz="1000" dirty="0">
                <a:latin typeface="微软雅黑 Light" panose="020B0502040204020203" pitchFamily="34" charset="-122"/>
                <a:ea typeface="微软雅黑 Light" panose="020B0502040204020203" pitchFamily="34" charset="-122"/>
              </a:rPr>
              <a:t>1</a:t>
            </a:r>
            <a:r>
              <a:rPr lang="zh-CN" altLang="en-US" sz="1000" dirty="0">
                <a:latin typeface="微软雅黑 Light" panose="020B0502040204020203" pitchFamily="34" charset="-122"/>
                <a:ea typeface="微软雅黑 Light" panose="020B0502040204020203" pitchFamily="34" charset="-122"/>
              </a:rPr>
              <a:t>季度环比减亏。</a:t>
            </a:r>
            <a:r>
              <a:rPr lang="en-US" altLang="zh-CN" sz="1000" dirty="0">
                <a:latin typeface="微软雅黑 Light" panose="020B0502040204020203" pitchFamily="34" charset="-122"/>
                <a:ea typeface="微软雅黑 Light" panose="020B0502040204020203" pitchFamily="34" charset="-122"/>
              </a:rPr>
              <a:t>2015</a:t>
            </a:r>
            <a:r>
              <a:rPr lang="zh-CN" altLang="en-US" sz="1000" dirty="0">
                <a:latin typeface="微软雅黑 Light" panose="020B0502040204020203" pitchFamily="34" charset="-122"/>
                <a:ea typeface="微软雅黑 Light" panose="020B0502040204020203" pitchFamily="34" charset="-122"/>
              </a:rPr>
              <a:t>年</a:t>
            </a:r>
            <a:r>
              <a:rPr lang="en-US" altLang="zh-CN" sz="1000" dirty="0">
                <a:latin typeface="微软雅黑 Light" panose="020B0502040204020203" pitchFamily="34" charset="-122"/>
                <a:ea typeface="微软雅黑 Light" panose="020B0502040204020203" pitchFamily="34" charset="-122"/>
              </a:rPr>
              <a:t>4</a:t>
            </a:r>
            <a:r>
              <a:rPr lang="zh-CN" altLang="en-US" sz="1000" dirty="0">
                <a:latin typeface="微软雅黑 Light" panose="020B0502040204020203" pitchFamily="34" charset="-122"/>
                <a:ea typeface="微软雅黑 Light" panose="020B0502040204020203" pitchFamily="34" charset="-122"/>
              </a:rPr>
              <a:t>季度公司归属净利润</a:t>
            </a:r>
            <a:r>
              <a:rPr lang="zh-CN" altLang="en-US" sz="1000" b="1" dirty="0">
                <a:solidFill>
                  <a:srgbClr val="00B050"/>
                </a:solidFill>
                <a:latin typeface="微软雅黑 Light" panose="020B0502040204020203" pitchFamily="34" charset="-122"/>
                <a:ea typeface="微软雅黑 Light" panose="020B0502040204020203" pitchFamily="34" charset="-122"/>
              </a:rPr>
              <a:t>亏损</a:t>
            </a:r>
            <a:r>
              <a:rPr lang="en-US" altLang="zh-CN" sz="1000" dirty="0">
                <a:latin typeface="微软雅黑 Light" panose="020B0502040204020203" pitchFamily="34" charset="-122"/>
                <a:ea typeface="微软雅黑 Light" panose="020B0502040204020203" pitchFamily="34" charset="-122"/>
              </a:rPr>
              <a:t>22.91</a:t>
            </a:r>
            <a:r>
              <a:rPr lang="zh-CN" altLang="en-US" sz="1000" dirty="0">
                <a:latin typeface="微软雅黑 Light" panose="020B0502040204020203" pitchFamily="34" charset="-122"/>
                <a:ea typeface="微软雅黑 Light" panose="020B0502040204020203" pitchFamily="34" charset="-122"/>
              </a:rPr>
              <a:t>亿元，主因财务费用环比大幅增加及计提资产</a:t>
            </a:r>
            <a:r>
              <a:rPr lang="zh-CN" altLang="en-US" sz="1000" b="1" dirty="0">
                <a:solidFill>
                  <a:srgbClr val="00B050"/>
                </a:solidFill>
                <a:latin typeface="微软雅黑 Light" panose="020B0502040204020203" pitchFamily="34" charset="-122"/>
                <a:ea typeface="微软雅黑 Light" panose="020B0502040204020203" pitchFamily="34" charset="-122"/>
              </a:rPr>
              <a:t>减值损失</a:t>
            </a:r>
            <a:r>
              <a:rPr lang="en-US" altLang="zh-CN" sz="1000" dirty="0">
                <a:latin typeface="微软雅黑 Light" panose="020B0502040204020203" pitchFamily="34" charset="-122"/>
                <a:ea typeface="微软雅黑 Light" panose="020B0502040204020203" pitchFamily="34" charset="-122"/>
              </a:rPr>
              <a:t>8.31</a:t>
            </a:r>
            <a:r>
              <a:rPr lang="zh-CN" altLang="en-US" sz="1000" dirty="0">
                <a:latin typeface="微软雅黑 Light" panose="020B0502040204020203" pitchFamily="34" charset="-122"/>
                <a:ea typeface="微软雅黑 Light" panose="020B0502040204020203" pitchFamily="34" charset="-122"/>
              </a:rPr>
              <a:t>亿元（主要是坏账损失，全年计提坏账损失</a:t>
            </a:r>
            <a:r>
              <a:rPr lang="en-US" altLang="zh-CN" sz="1000" dirty="0">
                <a:latin typeface="微软雅黑 Light" panose="020B0502040204020203" pitchFamily="34" charset="-122"/>
                <a:ea typeface="微软雅黑 Light" panose="020B0502040204020203" pitchFamily="34" charset="-122"/>
              </a:rPr>
              <a:t>7.37</a:t>
            </a:r>
            <a:r>
              <a:rPr lang="zh-CN" altLang="en-US" sz="1000" dirty="0">
                <a:latin typeface="微软雅黑 Light" panose="020B0502040204020203" pitchFamily="34" charset="-122"/>
                <a:ea typeface="微软雅黑 Light" panose="020B0502040204020203" pitchFamily="34" charset="-122"/>
              </a:rPr>
              <a:t>亿元）。</a:t>
            </a:r>
            <a:r>
              <a:rPr lang="en-US" altLang="zh-CN" sz="1000" dirty="0">
                <a:latin typeface="微软雅黑 Light" panose="020B0502040204020203" pitchFamily="34" charset="-122"/>
                <a:ea typeface="微软雅黑 Light" panose="020B0502040204020203" pitchFamily="34" charset="-122"/>
              </a:rPr>
              <a:t>1</a:t>
            </a:r>
            <a:r>
              <a:rPr lang="zh-CN" altLang="en-US" sz="1000" dirty="0">
                <a:latin typeface="微软雅黑 Light" panose="020B0502040204020203" pitchFamily="34" charset="-122"/>
                <a:ea typeface="微软雅黑 Light" panose="020B0502040204020203" pitchFamily="34" charset="-122"/>
              </a:rPr>
              <a:t>季度公司归属净利润</a:t>
            </a:r>
            <a:r>
              <a:rPr lang="zh-CN" altLang="en-US" sz="1000" b="1" dirty="0">
                <a:solidFill>
                  <a:srgbClr val="00B050"/>
                </a:solidFill>
                <a:latin typeface="微软雅黑 Light" panose="020B0502040204020203" pitchFamily="34" charset="-122"/>
                <a:ea typeface="微软雅黑 Light" panose="020B0502040204020203" pitchFamily="34" charset="-122"/>
              </a:rPr>
              <a:t>亏损</a:t>
            </a:r>
            <a:r>
              <a:rPr lang="en-US" altLang="zh-CN" sz="1000" dirty="0">
                <a:latin typeface="微软雅黑 Light" panose="020B0502040204020203" pitchFamily="34" charset="-122"/>
                <a:ea typeface="微软雅黑 Light" panose="020B0502040204020203" pitchFamily="34" charset="-122"/>
              </a:rPr>
              <a:t>0.50</a:t>
            </a:r>
            <a:r>
              <a:rPr lang="zh-CN" altLang="en-US" sz="1000" dirty="0">
                <a:latin typeface="微软雅黑 Light" panose="020B0502040204020203" pitchFamily="34" charset="-122"/>
                <a:ea typeface="微软雅黑 Light" panose="020B0502040204020203" pitchFamily="34" charset="-122"/>
              </a:rPr>
              <a:t>亿元，环比大幅减亏。　　关注诉讼及山西供给侧改革进展。预测公司</a:t>
            </a:r>
            <a:r>
              <a:rPr lang="en-US" altLang="zh-CN" sz="1000" dirty="0">
                <a:latin typeface="微软雅黑 Light" panose="020B0502040204020203" pitchFamily="34" charset="-122"/>
                <a:ea typeface="微软雅黑 Light" panose="020B0502040204020203" pitchFamily="34" charset="-122"/>
              </a:rPr>
              <a:t>2016-2018</a:t>
            </a:r>
            <a:r>
              <a:rPr lang="zh-CN" altLang="en-US" sz="1000" dirty="0">
                <a:latin typeface="微软雅黑 Light" panose="020B0502040204020203" pitchFamily="34" charset="-122"/>
                <a:ea typeface="微软雅黑 Light" panose="020B0502040204020203" pitchFamily="34" charset="-122"/>
              </a:rPr>
              <a:t>年</a:t>
            </a:r>
            <a:r>
              <a:rPr lang="en-US" altLang="zh-CN" sz="1000" dirty="0">
                <a:latin typeface="微软雅黑 Light" panose="020B0502040204020203" pitchFamily="34" charset="-122"/>
                <a:ea typeface="微软雅黑 Light" panose="020B0502040204020203" pitchFamily="34" charset="-122"/>
              </a:rPr>
              <a:t>EPS</a:t>
            </a:r>
            <a:r>
              <a:rPr lang="zh-CN" altLang="en-US" sz="1000" dirty="0">
                <a:latin typeface="微软雅黑 Light" panose="020B0502040204020203" pitchFamily="34" charset="-122"/>
                <a:ea typeface="微软雅黑 Light" panose="020B0502040204020203" pitchFamily="34" charset="-122"/>
              </a:rPr>
              <a:t>分别为</a:t>
            </a:r>
            <a:r>
              <a:rPr lang="en-US" altLang="zh-CN" sz="1000" dirty="0">
                <a:latin typeface="微软雅黑 Light" panose="020B0502040204020203" pitchFamily="34" charset="-122"/>
                <a:ea typeface="微软雅黑 Light" panose="020B0502040204020203" pitchFamily="34" charset="-122"/>
              </a:rPr>
              <a:t>0.09</a:t>
            </a:r>
            <a:r>
              <a:rPr lang="zh-CN" altLang="en-US" sz="1000" dirty="0">
                <a:latin typeface="微软雅黑 Light" panose="020B0502040204020203" pitchFamily="34" charset="-122"/>
                <a:ea typeface="微软雅黑 Light" panose="020B0502040204020203" pitchFamily="34" charset="-122"/>
              </a:rPr>
              <a:t>、</a:t>
            </a:r>
            <a:r>
              <a:rPr lang="en-US" altLang="zh-CN" sz="1000" dirty="0">
                <a:latin typeface="微软雅黑 Light" panose="020B0502040204020203" pitchFamily="34" charset="-122"/>
                <a:ea typeface="微软雅黑 Light" panose="020B0502040204020203" pitchFamily="34" charset="-122"/>
              </a:rPr>
              <a:t>0.10</a:t>
            </a:r>
            <a:r>
              <a:rPr lang="zh-CN" altLang="en-US" sz="1000" dirty="0">
                <a:latin typeface="微软雅黑 Light" panose="020B0502040204020203" pitchFamily="34" charset="-122"/>
                <a:ea typeface="微软雅黑 Light" panose="020B0502040204020203" pitchFamily="34" charset="-122"/>
              </a:rPr>
              <a:t>、</a:t>
            </a:r>
            <a:r>
              <a:rPr lang="en-US" altLang="zh-CN" sz="1000" dirty="0">
                <a:latin typeface="微软雅黑 Light" panose="020B0502040204020203" pitchFamily="34" charset="-122"/>
                <a:ea typeface="微软雅黑 Light" panose="020B0502040204020203" pitchFamily="34" charset="-122"/>
              </a:rPr>
              <a:t>0.11</a:t>
            </a:r>
            <a:r>
              <a:rPr lang="zh-CN" altLang="en-US" sz="1000" dirty="0">
                <a:latin typeface="微软雅黑 Light" panose="020B0502040204020203" pitchFamily="34" charset="-122"/>
                <a:ea typeface="微软雅黑 Light" panose="020B0502040204020203" pitchFamily="34" charset="-122"/>
              </a:rPr>
              <a:t>元，维持“增持”评级。</a:t>
            </a:r>
            <a:endPar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文本框 56"/>
          <p:cNvSpPr txBox="1">
            <a:spLocks noChangeArrowheads="1"/>
          </p:cNvSpPr>
          <p:nvPr/>
        </p:nvSpPr>
        <p:spPr bwMode="auto">
          <a:xfrm>
            <a:off x="1084264" y="548271"/>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tx1">
                    <a:lumMod val="50000"/>
                    <a:lumOff val="50000"/>
                  </a:schemeClr>
                </a:solidFill>
                <a:latin typeface="Agency FB" panose="020B0503020202020204" pitchFamily="34" charset="0"/>
              </a:rPr>
              <a:t>情感得分模型</a:t>
            </a:r>
            <a:endParaRPr lang="en-US" altLang="zh-CN" sz="3200" b="1" dirty="0">
              <a:solidFill>
                <a:schemeClr val="tx1">
                  <a:lumMod val="75000"/>
                  <a:lumOff val="25000"/>
                </a:schemeClr>
              </a:solidFill>
              <a:latin typeface="Agency FB" panose="020B0503020202020204" pitchFamily="34" charset="0"/>
            </a:endParaRPr>
          </a:p>
        </p:txBody>
      </p:sp>
      <p:sp>
        <p:nvSpPr>
          <p:cNvPr id="21" name="矩形 20">
            <a:extLst>
              <a:ext uri="{FF2B5EF4-FFF2-40B4-BE49-F238E27FC236}">
                <a16:creationId xmlns:a16="http://schemas.microsoft.com/office/drawing/2014/main" id="{5D72EA7F-A2DE-4193-BECE-3AAC67D39027}"/>
              </a:ext>
            </a:extLst>
          </p:cNvPr>
          <p:cNvSpPr/>
          <p:nvPr/>
        </p:nvSpPr>
        <p:spPr>
          <a:xfrm>
            <a:off x="2145930" y="5586934"/>
            <a:ext cx="2260555" cy="369332"/>
          </a:xfrm>
          <a:prstGeom prst="rect">
            <a:avLst/>
          </a:prstGeom>
        </p:spPr>
        <p:txBody>
          <a:bodyPr wrap="none">
            <a:spAutoFit/>
          </a:bodyPr>
          <a:lstStyle/>
          <a:p>
            <a:r>
              <a:rPr lang="zh-CN" altLang="en-US" dirty="0">
                <a:latin typeface="+mn-ea"/>
                <a:ea typeface="+mn-ea"/>
              </a:rPr>
              <a:t>研报情感得分：</a:t>
            </a:r>
            <a:r>
              <a:rPr lang="en-US" altLang="zh-CN" dirty="0">
                <a:latin typeface="+mn-ea"/>
                <a:ea typeface="+mn-ea"/>
              </a:rPr>
              <a:t>1.43</a:t>
            </a:r>
            <a:endParaRPr lang="zh-CN" altLang="en-US" dirty="0">
              <a:latin typeface="+mn-ea"/>
              <a:ea typeface="+mn-ea"/>
            </a:endParaRPr>
          </a:p>
        </p:txBody>
      </p:sp>
      <p:pic>
        <p:nvPicPr>
          <p:cNvPr id="2" name="图片 1">
            <a:extLst>
              <a:ext uri="{FF2B5EF4-FFF2-40B4-BE49-F238E27FC236}">
                <a16:creationId xmlns:a16="http://schemas.microsoft.com/office/drawing/2014/main" id="{5BFF076F-49EF-416F-9110-85D3A3A5D49C}"/>
              </a:ext>
            </a:extLst>
          </p:cNvPr>
          <p:cNvPicPr>
            <a:picLocks noChangeAspect="1"/>
          </p:cNvPicPr>
          <p:nvPr/>
        </p:nvPicPr>
        <p:blipFill>
          <a:blip r:embed="rId3"/>
          <a:stretch>
            <a:fillRect/>
          </a:stretch>
        </p:blipFill>
        <p:spPr>
          <a:xfrm>
            <a:off x="782504" y="1748718"/>
            <a:ext cx="5468178" cy="3465502"/>
          </a:xfrm>
          <a:prstGeom prst="rect">
            <a:avLst/>
          </a:prstGeom>
        </p:spPr>
      </p:pic>
    </p:spTree>
    <p:extLst>
      <p:ext uri="{BB962C8B-B14F-4D97-AF65-F5344CB8AC3E}">
        <p14:creationId xmlns:p14="http://schemas.microsoft.com/office/powerpoint/2010/main" val="180454406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547506" y="1271079"/>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135665" y="2417491"/>
            <a:ext cx="4860703" cy="1025665"/>
          </a:xfrm>
          <a:prstGeom prst="rect">
            <a:avLst/>
          </a:prstGeom>
        </p:spPr>
        <p:txBody>
          <a:bodyPr wrap="square">
            <a:spAutoFit/>
          </a:bodyPr>
          <a:lstStyle/>
          <a:p>
            <a:pPr algn="just" eaLnBrk="1" fontAlgn="auto" hangingPunct="1">
              <a:lnSpc>
                <a:spcPct val="150000"/>
              </a:lnSpc>
              <a:spcBef>
                <a:spcPts val="0"/>
              </a:spcBef>
              <a:spcAft>
                <a:spcPts val="0"/>
              </a:spcAft>
              <a:defRPr/>
            </a:pPr>
            <a:r>
              <a:rPr lang="zh-CN" altLang="en-US" sz="1200" dirty="0">
                <a:latin typeface="微软雅黑 Light" panose="020B0502040204020203" pitchFamily="34" charset="-122"/>
                <a:ea typeface="微软雅黑 Light" panose="020B0502040204020203" pitchFamily="34" charset="-122"/>
                <a:cs typeface="+mn-ea"/>
                <a:sym typeface="+mn-lt"/>
              </a:rPr>
              <a:t>由于国内没有完善的做空机制，看空或者消极情绪的研报极少，因此情感得分分布明显右偏，得分主要集中于</a:t>
            </a:r>
            <a:r>
              <a:rPr lang="en-US" altLang="zh-CN" sz="1200" dirty="0">
                <a:latin typeface="微软雅黑 Light" panose="020B0502040204020203" pitchFamily="34" charset="-122"/>
                <a:ea typeface="微软雅黑 Light" panose="020B0502040204020203" pitchFamily="34" charset="-122"/>
                <a:cs typeface="+mn-ea"/>
                <a:sym typeface="+mn-lt"/>
              </a:rPr>
              <a:t>6-9</a:t>
            </a:r>
            <a:r>
              <a:rPr lang="zh-CN" altLang="en-US" sz="1200" dirty="0">
                <a:latin typeface="微软雅黑 Light" panose="020B0502040204020203" pitchFamily="34" charset="-122"/>
                <a:ea typeface="微软雅黑 Light" panose="020B0502040204020203" pitchFamily="34" charset="-122"/>
                <a:cs typeface="+mn-ea"/>
                <a:sym typeface="+mn-lt"/>
              </a:rPr>
              <a:t>分之间。后续我们可以通过对消极词汇进行惩罚，改善情感得分分布的右偏状况。</a:t>
            </a:r>
            <a:endParaRPr lang="en-GB" altLang="zh-CN" sz="1200" dirty="0">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endParaRPr lang="zh-CN" altLang="en-US" sz="500" dirty="0">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文本框 56"/>
          <p:cNvSpPr txBox="1">
            <a:spLocks noChangeArrowheads="1"/>
          </p:cNvSpPr>
          <p:nvPr/>
        </p:nvSpPr>
        <p:spPr bwMode="auto">
          <a:xfrm>
            <a:off x="1084264" y="548271"/>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tx1">
                    <a:lumMod val="50000"/>
                    <a:lumOff val="50000"/>
                  </a:schemeClr>
                </a:solidFill>
                <a:latin typeface="Agency FB" panose="020B0503020202020204" pitchFamily="34" charset="0"/>
              </a:rPr>
              <a:t>情感得分模型</a:t>
            </a:r>
            <a:endParaRPr lang="en-US" altLang="zh-CN" sz="3200" b="1" dirty="0">
              <a:solidFill>
                <a:schemeClr val="tx1">
                  <a:lumMod val="75000"/>
                  <a:lumOff val="25000"/>
                </a:schemeClr>
              </a:solidFill>
              <a:latin typeface="Agency FB" panose="020B0503020202020204" pitchFamily="34" charset="0"/>
            </a:endParaRPr>
          </a:p>
        </p:txBody>
      </p:sp>
      <p:sp>
        <p:nvSpPr>
          <p:cNvPr id="21" name="矩形 20">
            <a:extLst>
              <a:ext uri="{FF2B5EF4-FFF2-40B4-BE49-F238E27FC236}">
                <a16:creationId xmlns:a16="http://schemas.microsoft.com/office/drawing/2014/main" id="{5D72EA7F-A2DE-4193-BECE-3AAC67D39027}"/>
              </a:ext>
            </a:extLst>
          </p:cNvPr>
          <p:cNvSpPr/>
          <p:nvPr/>
        </p:nvSpPr>
        <p:spPr>
          <a:xfrm>
            <a:off x="3943875" y="4523059"/>
            <a:ext cx="2031325" cy="369332"/>
          </a:xfrm>
          <a:prstGeom prst="rect">
            <a:avLst/>
          </a:prstGeom>
        </p:spPr>
        <p:txBody>
          <a:bodyPr wrap="none">
            <a:spAutoFit/>
          </a:bodyPr>
          <a:lstStyle/>
          <a:p>
            <a:r>
              <a:rPr lang="zh-CN" altLang="en-US" dirty="0">
                <a:latin typeface="+mn-ea"/>
                <a:ea typeface="+mn-ea"/>
              </a:rPr>
              <a:t>研报情感得分分布</a:t>
            </a:r>
          </a:p>
        </p:txBody>
      </p:sp>
      <p:pic>
        <p:nvPicPr>
          <p:cNvPr id="8" name="图片 7">
            <a:extLst>
              <a:ext uri="{FF2B5EF4-FFF2-40B4-BE49-F238E27FC236}">
                <a16:creationId xmlns:a16="http://schemas.microsoft.com/office/drawing/2014/main" id="{4FF06E0C-9647-4E4E-9488-A70C764C8C2C}"/>
              </a:ext>
            </a:extLst>
          </p:cNvPr>
          <p:cNvPicPr>
            <a:picLocks noChangeAspect="1"/>
          </p:cNvPicPr>
          <p:nvPr/>
        </p:nvPicPr>
        <p:blipFill>
          <a:blip r:embed="rId3"/>
          <a:stretch>
            <a:fillRect/>
          </a:stretch>
        </p:blipFill>
        <p:spPr>
          <a:xfrm>
            <a:off x="3566180" y="1861980"/>
            <a:ext cx="2981326" cy="2538176"/>
          </a:xfrm>
          <a:prstGeom prst="rect">
            <a:avLst/>
          </a:prstGeom>
        </p:spPr>
      </p:pic>
      <p:pic>
        <p:nvPicPr>
          <p:cNvPr id="2" name="图片 1">
            <a:extLst>
              <a:ext uri="{FF2B5EF4-FFF2-40B4-BE49-F238E27FC236}">
                <a16:creationId xmlns:a16="http://schemas.microsoft.com/office/drawing/2014/main" id="{0E47AB26-FE0D-4557-997C-C17D8F086A19}"/>
              </a:ext>
            </a:extLst>
          </p:cNvPr>
          <p:cNvPicPr>
            <a:picLocks noChangeAspect="1"/>
          </p:cNvPicPr>
          <p:nvPr/>
        </p:nvPicPr>
        <p:blipFill>
          <a:blip r:embed="rId4"/>
          <a:stretch>
            <a:fillRect/>
          </a:stretch>
        </p:blipFill>
        <p:spPr>
          <a:xfrm>
            <a:off x="291540" y="1861987"/>
            <a:ext cx="2981325" cy="2538169"/>
          </a:xfrm>
          <a:prstGeom prst="rect">
            <a:avLst/>
          </a:prstGeom>
        </p:spPr>
      </p:pic>
      <p:sp>
        <p:nvSpPr>
          <p:cNvPr id="9" name="矩形 8">
            <a:extLst>
              <a:ext uri="{FF2B5EF4-FFF2-40B4-BE49-F238E27FC236}">
                <a16:creationId xmlns:a16="http://schemas.microsoft.com/office/drawing/2014/main" id="{3D4E12BE-7CCC-4EF1-BFB8-EECE95D693BB}"/>
              </a:ext>
            </a:extLst>
          </p:cNvPr>
          <p:cNvSpPr/>
          <p:nvPr/>
        </p:nvSpPr>
        <p:spPr>
          <a:xfrm>
            <a:off x="982014" y="4523059"/>
            <a:ext cx="2031325" cy="369332"/>
          </a:xfrm>
          <a:prstGeom prst="rect">
            <a:avLst/>
          </a:prstGeom>
        </p:spPr>
        <p:txBody>
          <a:bodyPr wrap="none">
            <a:spAutoFit/>
          </a:bodyPr>
          <a:lstStyle/>
          <a:p>
            <a:r>
              <a:rPr lang="zh-CN" altLang="en-US" dirty="0">
                <a:latin typeface="+mn-ea"/>
                <a:ea typeface="+mn-ea"/>
              </a:rPr>
              <a:t>词汇情感得分分布</a:t>
            </a:r>
          </a:p>
        </p:txBody>
      </p:sp>
    </p:spTree>
    <p:extLst>
      <p:ext uri="{BB962C8B-B14F-4D97-AF65-F5344CB8AC3E}">
        <p14:creationId xmlns:p14="http://schemas.microsoft.com/office/powerpoint/2010/main" val="2416054831"/>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730221"/>
            <a:ext cx="2165161" cy="1323439"/>
          </a:xfrm>
          <a:prstGeom prst="rect">
            <a:avLst/>
          </a:prstGeom>
          <a:noFill/>
          <a:ln w="9525">
            <a:noFill/>
            <a:miter lim="800000"/>
            <a:headEnd/>
            <a:tailEnd/>
          </a:ln>
        </p:spPr>
        <p:txBody>
          <a:bodyPr wrap="square" lIns="91440" tIns="45720" rIns="91440" bIns="45720">
            <a:spAutoFit/>
          </a:bodyPr>
          <a:lstStyle/>
          <a:p>
            <a:pPr algn="ctr"/>
            <a:r>
              <a:rPr lang="en-US" altLang="zh-CN" sz="80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THREE</a:t>
            </a:r>
            <a:endParaRPr lang="zh-CN" altLang="en-US" sz="80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研报分类模型</a:t>
            </a:r>
            <a:endParaRPr lang="zh-CN" altLang="en-US" sz="4000" b="1" dirty="0">
              <a:solidFill>
                <a:schemeClr val="tx1">
                  <a:lumMod val="50000"/>
                  <a:lumOff val="50000"/>
                </a:schemeClr>
              </a:solidFill>
              <a:latin typeface="Agency FB" panose="020B0503020202020204" pitchFamily="34" charset="0"/>
              <a:cs typeface="+mn-ea"/>
              <a:sym typeface="+mn-lt"/>
            </a:endParaRPr>
          </a:p>
        </p:txBody>
      </p:sp>
      <p:sp>
        <p:nvSpPr>
          <p:cNvPr id="9" name="文本框 56"/>
          <p:cNvSpPr txBox="1">
            <a:spLocks noChangeArrowheads="1"/>
          </p:cNvSpPr>
          <p:nvPr/>
        </p:nvSpPr>
        <p:spPr bwMode="auto">
          <a:xfrm>
            <a:off x="3810000" y="4637984"/>
            <a:ext cx="4572000"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利用关键词检索的形式确定研报分类以及基于监督学习算法预测</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4312461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2625"/>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2625"/>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P spid="9"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547506" y="1271079"/>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135665" y="2417491"/>
            <a:ext cx="4860703" cy="758606"/>
          </a:xfrm>
          <a:prstGeom prst="rect">
            <a:avLst/>
          </a:prstGeom>
        </p:spPr>
        <p:txBody>
          <a:bodyPr wrap="square">
            <a:spAutoFit/>
          </a:bodyPr>
          <a:lstStyle/>
          <a:p>
            <a:pPr algn="just" eaLnBrk="1" fontAlgn="auto" hangingPunct="1">
              <a:lnSpc>
                <a:spcPct val="150000"/>
              </a:lnSpc>
              <a:spcBef>
                <a:spcPts val="0"/>
              </a:spcBef>
              <a:spcAft>
                <a:spcPts val="0"/>
              </a:spcAft>
              <a:defRPr/>
            </a:pPr>
            <a:endParaRPr lang="en-GB" altLang="zh-CN" sz="20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endPar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文本框 56"/>
          <p:cNvSpPr txBox="1">
            <a:spLocks noChangeArrowheads="1"/>
          </p:cNvSpPr>
          <p:nvPr/>
        </p:nvSpPr>
        <p:spPr bwMode="auto">
          <a:xfrm>
            <a:off x="1084264" y="548271"/>
            <a:ext cx="56167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tx1">
                    <a:lumMod val="50000"/>
                    <a:lumOff val="50000"/>
                  </a:schemeClr>
                </a:solidFill>
                <a:latin typeface="Agency FB" panose="020B0503020202020204" pitchFamily="34" charset="0"/>
              </a:rPr>
              <a:t>研报分类模型</a:t>
            </a:r>
            <a:r>
              <a:rPr lang="en-US" altLang="zh-CN" sz="3200" b="1" dirty="0">
                <a:solidFill>
                  <a:schemeClr val="tx1">
                    <a:lumMod val="50000"/>
                    <a:lumOff val="50000"/>
                  </a:schemeClr>
                </a:solidFill>
                <a:latin typeface="Agency FB" panose="020B0503020202020204" pitchFamily="34" charset="0"/>
              </a:rPr>
              <a:t>——</a:t>
            </a:r>
            <a:r>
              <a:rPr lang="zh-CN" altLang="en-US" sz="3200" b="1" dirty="0">
                <a:solidFill>
                  <a:schemeClr val="tx1">
                    <a:lumMod val="50000"/>
                    <a:lumOff val="50000"/>
                  </a:schemeClr>
                </a:solidFill>
                <a:latin typeface="Agency FB" panose="020B0503020202020204" pitchFamily="34" charset="0"/>
              </a:rPr>
              <a:t>关键词索引</a:t>
            </a:r>
            <a:endParaRPr lang="en-US" altLang="zh-CN" sz="3200" b="1" dirty="0">
              <a:solidFill>
                <a:schemeClr val="tx1">
                  <a:lumMod val="75000"/>
                  <a:lumOff val="25000"/>
                </a:schemeClr>
              </a:solidFill>
              <a:latin typeface="Agency FB" panose="020B0503020202020204" pitchFamily="34" charset="0"/>
            </a:endParaRPr>
          </a:p>
        </p:txBody>
      </p:sp>
      <p:grpSp>
        <p:nvGrpSpPr>
          <p:cNvPr id="9" name="组合 8">
            <a:extLst>
              <a:ext uri="{FF2B5EF4-FFF2-40B4-BE49-F238E27FC236}">
                <a16:creationId xmlns:a16="http://schemas.microsoft.com/office/drawing/2014/main" id="{212F6B5F-8E4E-4DC4-AB76-6132867C65EC}"/>
              </a:ext>
            </a:extLst>
          </p:cNvPr>
          <p:cNvGrpSpPr/>
          <p:nvPr/>
        </p:nvGrpSpPr>
        <p:grpSpPr>
          <a:xfrm>
            <a:off x="699263" y="1439759"/>
            <a:ext cx="4258990" cy="4789370"/>
            <a:chOff x="7587266" y="134602"/>
            <a:chExt cx="4258990" cy="4789370"/>
          </a:xfrm>
        </p:grpSpPr>
        <p:grpSp>
          <p:nvGrpSpPr>
            <p:cNvPr id="10" name="组合 9">
              <a:extLst>
                <a:ext uri="{FF2B5EF4-FFF2-40B4-BE49-F238E27FC236}">
                  <a16:creationId xmlns:a16="http://schemas.microsoft.com/office/drawing/2014/main" id="{29C3E185-C02F-4ED9-A737-FE80544AC3D5}"/>
                </a:ext>
              </a:extLst>
            </p:cNvPr>
            <p:cNvGrpSpPr>
              <a:grpSpLocks/>
            </p:cNvGrpSpPr>
            <p:nvPr/>
          </p:nvGrpSpPr>
          <p:grpSpPr bwMode="auto">
            <a:xfrm>
              <a:off x="8495896" y="134602"/>
              <a:ext cx="2585162" cy="2413169"/>
              <a:chOff x="5737247" y="806295"/>
              <a:chExt cx="1902050" cy="1900642"/>
            </a:xfrm>
          </p:grpSpPr>
          <p:sp>
            <p:nvSpPr>
              <p:cNvPr id="24" name="文本框 3">
                <a:extLst>
                  <a:ext uri="{FF2B5EF4-FFF2-40B4-BE49-F238E27FC236}">
                    <a16:creationId xmlns:a16="http://schemas.microsoft.com/office/drawing/2014/main" id="{CC685F61-6B49-44D4-B62F-0FF99A0B19E2}"/>
                  </a:ext>
                </a:extLst>
              </p:cNvPr>
              <p:cNvSpPr txBox="1">
                <a:spLocks noChangeArrowheads="1"/>
              </p:cNvSpPr>
              <p:nvPr/>
            </p:nvSpPr>
            <p:spPr bwMode="auto">
              <a:xfrm>
                <a:off x="6051458" y="1905796"/>
                <a:ext cx="1394098" cy="163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endParaRPr lang="zh-CN" altLang="en-US" sz="800" dirty="0">
                  <a:solidFill>
                    <a:schemeClr val="tx1">
                      <a:lumMod val="75000"/>
                      <a:lumOff val="25000"/>
                    </a:schemeClr>
                  </a:solidFill>
                </a:endParaRPr>
              </a:p>
            </p:txBody>
          </p:sp>
          <p:sp>
            <p:nvSpPr>
              <p:cNvPr id="25" name="矩形 4">
                <a:extLst>
                  <a:ext uri="{FF2B5EF4-FFF2-40B4-BE49-F238E27FC236}">
                    <a16:creationId xmlns:a16="http://schemas.microsoft.com/office/drawing/2014/main" id="{CE496933-E6AB-4589-B535-9CB06089A69C}"/>
                  </a:ext>
                </a:extLst>
              </p:cNvPr>
              <p:cNvSpPr>
                <a:spLocks noChangeArrowheads="1"/>
              </p:cNvSpPr>
              <p:nvPr/>
            </p:nvSpPr>
            <p:spPr bwMode="auto">
              <a:xfrm>
                <a:off x="6352626" y="1498321"/>
                <a:ext cx="838804" cy="2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行业景气</a:t>
                </a:r>
                <a:endParaRPr lang="zh-CN" altLang="en-US" sz="1867" b="1" dirty="0">
                  <a:solidFill>
                    <a:srgbClr val="FF0000"/>
                  </a:solidFill>
                  <a:cs typeface="Arial" panose="020B0604020202020204" pitchFamily="34" charset="0"/>
                </a:endParaRPr>
              </a:p>
            </p:txBody>
          </p:sp>
          <p:sp>
            <p:nvSpPr>
              <p:cNvPr id="23" name="Oval 176">
                <a:extLst>
                  <a:ext uri="{FF2B5EF4-FFF2-40B4-BE49-F238E27FC236}">
                    <a16:creationId xmlns:a16="http://schemas.microsoft.com/office/drawing/2014/main" id="{B5000B80-C76B-4BD6-9F98-37A6E02849BD}"/>
                  </a:ext>
                </a:extLst>
              </p:cNvPr>
              <p:cNvSpPr>
                <a:spLocks noChangeArrowheads="1"/>
              </p:cNvSpPr>
              <p:nvPr/>
            </p:nvSpPr>
            <p:spPr bwMode="auto">
              <a:xfrm>
                <a:off x="5737247" y="806295"/>
                <a:ext cx="1902050" cy="1900642"/>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12700">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grpSp>
        <p:grpSp>
          <p:nvGrpSpPr>
            <p:cNvPr id="11" name="组合 10">
              <a:extLst>
                <a:ext uri="{FF2B5EF4-FFF2-40B4-BE49-F238E27FC236}">
                  <a16:creationId xmlns:a16="http://schemas.microsoft.com/office/drawing/2014/main" id="{A5EF77C8-50DC-4A33-9C87-907D05F4CBBD}"/>
                </a:ext>
              </a:extLst>
            </p:cNvPr>
            <p:cNvGrpSpPr>
              <a:grpSpLocks/>
            </p:cNvGrpSpPr>
            <p:nvPr/>
          </p:nvGrpSpPr>
          <p:grpSpPr bwMode="auto">
            <a:xfrm>
              <a:off x="8321018" y="1392896"/>
              <a:ext cx="3525238" cy="3531076"/>
              <a:chOff x="5165288" y="2249519"/>
              <a:chExt cx="1827701" cy="1877535"/>
            </a:xfrm>
          </p:grpSpPr>
          <p:sp>
            <p:nvSpPr>
              <p:cNvPr id="17" name="Oval 288">
                <a:extLst>
                  <a:ext uri="{FF2B5EF4-FFF2-40B4-BE49-F238E27FC236}">
                    <a16:creationId xmlns:a16="http://schemas.microsoft.com/office/drawing/2014/main" id="{651E2BF2-D49D-4C95-B0E6-BCA0B107A2E1}"/>
                  </a:ext>
                </a:extLst>
              </p:cNvPr>
              <p:cNvSpPr>
                <a:spLocks noChangeArrowheads="1"/>
              </p:cNvSpPr>
              <p:nvPr/>
            </p:nvSpPr>
            <p:spPr bwMode="auto">
              <a:xfrm>
                <a:off x="5165288" y="2249519"/>
                <a:ext cx="1827701" cy="1877535"/>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3175">
                <a:solidFill>
                  <a:srgbClr val="37474F">
                    <a:alpha val="89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grpSp>
            <p:nvGrpSpPr>
              <p:cNvPr id="18" name="组合 19">
                <a:extLst>
                  <a:ext uri="{FF2B5EF4-FFF2-40B4-BE49-F238E27FC236}">
                    <a16:creationId xmlns:a16="http://schemas.microsoft.com/office/drawing/2014/main" id="{3D545716-A1F3-4761-B373-8FF258F74B70}"/>
                  </a:ext>
                </a:extLst>
              </p:cNvPr>
              <p:cNvGrpSpPr>
                <a:grpSpLocks/>
              </p:cNvGrpSpPr>
              <p:nvPr/>
            </p:nvGrpSpPr>
            <p:grpSpPr bwMode="auto">
              <a:xfrm>
                <a:off x="5425810" y="3026977"/>
                <a:ext cx="1394098" cy="431788"/>
                <a:chOff x="5921110" y="1512502"/>
                <a:chExt cx="1394098" cy="431788"/>
              </a:xfrm>
            </p:grpSpPr>
            <p:sp>
              <p:nvSpPr>
                <p:cNvPr id="19" name="文本框 21">
                  <a:extLst>
                    <a:ext uri="{FF2B5EF4-FFF2-40B4-BE49-F238E27FC236}">
                      <a16:creationId xmlns:a16="http://schemas.microsoft.com/office/drawing/2014/main" id="{E60AB03E-2EAD-48B2-8861-88CF37AF15E1}"/>
                    </a:ext>
                  </a:extLst>
                </p:cNvPr>
                <p:cNvSpPr txBox="1">
                  <a:spLocks noChangeArrowheads="1"/>
                </p:cNvSpPr>
                <p:nvPr/>
              </p:nvSpPr>
              <p:spPr bwMode="auto">
                <a:xfrm>
                  <a:off x="5921110" y="1833826"/>
                  <a:ext cx="1394098" cy="11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endParaRPr lang="zh-CN" altLang="en-US" sz="800" dirty="0">
                    <a:solidFill>
                      <a:schemeClr val="tx1">
                        <a:lumMod val="75000"/>
                        <a:lumOff val="25000"/>
                      </a:schemeClr>
                    </a:solidFill>
                  </a:endParaRPr>
                </a:p>
              </p:txBody>
            </p:sp>
            <p:sp>
              <p:nvSpPr>
                <p:cNvPr id="20" name="矩形 22">
                  <a:extLst>
                    <a:ext uri="{FF2B5EF4-FFF2-40B4-BE49-F238E27FC236}">
                      <a16:creationId xmlns:a16="http://schemas.microsoft.com/office/drawing/2014/main" id="{0C126D28-D1BA-450B-A2FA-E283D71DB8F4}"/>
                    </a:ext>
                  </a:extLst>
                </p:cNvPr>
                <p:cNvSpPr>
                  <a:spLocks noChangeArrowheads="1"/>
                </p:cNvSpPr>
                <p:nvPr/>
              </p:nvSpPr>
              <p:spPr bwMode="auto">
                <a:xfrm>
                  <a:off x="6470563" y="1512502"/>
                  <a:ext cx="591075" cy="20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份额提升</a:t>
                  </a:r>
                </a:p>
              </p:txBody>
            </p:sp>
          </p:grpSp>
        </p:grpSp>
        <p:sp>
          <p:nvSpPr>
            <p:cNvPr id="12" name="Oval 177">
              <a:extLst>
                <a:ext uri="{FF2B5EF4-FFF2-40B4-BE49-F238E27FC236}">
                  <a16:creationId xmlns:a16="http://schemas.microsoft.com/office/drawing/2014/main" id="{B28E8F16-EA63-424A-820B-04501884F292}"/>
                </a:ext>
              </a:extLst>
            </p:cNvPr>
            <p:cNvSpPr>
              <a:spLocks noChangeArrowheads="1"/>
            </p:cNvSpPr>
            <p:nvPr/>
          </p:nvSpPr>
          <p:spPr bwMode="auto">
            <a:xfrm>
              <a:off x="7587266" y="1524695"/>
              <a:ext cx="2261592" cy="2349526"/>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3175">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sp>
          <p:nvSpPr>
            <p:cNvPr id="13" name="Oval 289">
              <a:extLst>
                <a:ext uri="{FF2B5EF4-FFF2-40B4-BE49-F238E27FC236}">
                  <a16:creationId xmlns:a16="http://schemas.microsoft.com/office/drawing/2014/main" id="{1087ED75-9394-4867-B8A0-98CF7F294018}"/>
                </a:ext>
              </a:extLst>
            </p:cNvPr>
            <p:cNvSpPr>
              <a:spLocks noChangeArrowheads="1"/>
            </p:cNvSpPr>
            <p:nvPr/>
          </p:nvSpPr>
          <p:spPr bwMode="auto">
            <a:xfrm>
              <a:off x="7696872" y="510507"/>
              <a:ext cx="1676155" cy="1762022"/>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3175">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sp>
          <p:nvSpPr>
            <p:cNvPr id="14" name="Oval 289">
              <a:extLst>
                <a:ext uri="{FF2B5EF4-FFF2-40B4-BE49-F238E27FC236}">
                  <a16:creationId xmlns:a16="http://schemas.microsoft.com/office/drawing/2014/main" id="{249912A6-CC04-4604-AD5C-79A8183FF696}"/>
                </a:ext>
              </a:extLst>
            </p:cNvPr>
            <p:cNvSpPr>
              <a:spLocks noChangeArrowheads="1"/>
            </p:cNvSpPr>
            <p:nvPr/>
          </p:nvSpPr>
          <p:spPr bwMode="auto">
            <a:xfrm>
              <a:off x="7587266" y="3094607"/>
              <a:ext cx="1649153" cy="1601692"/>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3175">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sp>
          <p:nvSpPr>
            <p:cNvPr id="15" name="矩形 22">
              <a:extLst>
                <a:ext uri="{FF2B5EF4-FFF2-40B4-BE49-F238E27FC236}">
                  <a16:creationId xmlns:a16="http://schemas.microsoft.com/office/drawing/2014/main" id="{02424AB7-6542-47E7-BD8A-4EAEEC9CCD80}"/>
                </a:ext>
              </a:extLst>
            </p:cNvPr>
            <p:cNvSpPr>
              <a:spLocks noChangeArrowheads="1"/>
            </p:cNvSpPr>
            <p:nvPr/>
          </p:nvSpPr>
          <p:spPr bwMode="auto">
            <a:xfrm>
              <a:off x="8112951" y="3742682"/>
              <a:ext cx="66236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转型</a:t>
              </a:r>
            </a:p>
          </p:txBody>
        </p:sp>
      </p:grpSp>
      <p:sp>
        <p:nvSpPr>
          <p:cNvPr id="26" name="矩形 22">
            <a:extLst>
              <a:ext uri="{FF2B5EF4-FFF2-40B4-BE49-F238E27FC236}">
                <a16:creationId xmlns:a16="http://schemas.microsoft.com/office/drawing/2014/main" id="{502A3145-F9FE-4DAC-9730-A63D358C91B9}"/>
              </a:ext>
            </a:extLst>
          </p:cNvPr>
          <p:cNvSpPr>
            <a:spLocks noChangeArrowheads="1"/>
          </p:cNvSpPr>
          <p:nvPr/>
        </p:nvSpPr>
        <p:spPr bwMode="auto">
          <a:xfrm>
            <a:off x="1253779" y="3676492"/>
            <a:ext cx="90120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超预期</a:t>
            </a:r>
          </a:p>
        </p:txBody>
      </p:sp>
      <p:sp>
        <p:nvSpPr>
          <p:cNvPr id="27" name="矩形 22">
            <a:extLst>
              <a:ext uri="{FF2B5EF4-FFF2-40B4-BE49-F238E27FC236}">
                <a16:creationId xmlns:a16="http://schemas.microsoft.com/office/drawing/2014/main" id="{BA888030-7FD8-4781-B6EF-CA73D487256F}"/>
              </a:ext>
            </a:extLst>
          </p:cNvPr>
          <p:cNvSpPr>
            <a:spLocks noChangeArrowheads="1"/>
          </p:cNvSpPr>
          <p:nvPr/>
        </p:nvSpPr>
        <p:spPr bwMode="auto">
          <a:xfrm>
            <a:off x="1274612" y="2351236"/>
            <a:ext cx="66236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涨价</a:t>
            </a:r>
          </a:p>
        </p:txBody>
      </p:sp>
      <p:sp>
        <p:nvSpPr>
          <p:cNvPr id="28" name="矩形 22">
            <a:extLst>
              <a:ext uri="{FF2B5EF4-FFF2-40B4-BE49-F238E27FC236}">
                <a16:creationId xmlns:a16="http://schemas.microsoft.com/office/drawing/2014/main" id="{2B98D809-EC50-4809-B91F-3A0757070E5F}"/>
              </a:ext>
            </a:extLst>
          </p:cNvPr>
          <p:cNvSpPr>
            <a:spLocks noChangeArrowheads="1"/>
          </p:cNvSpPr>
          <p:nvPr/>
        </p:nvSpPr>
        <p:spPr bwMode="auto">
          <a:xfrm>
            <a:off x="2485025" y="2142987"/>
            <a:ext cx="1140056"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行业景气</a:t>
            </a:r>
          </a:p>
        </p:txBody>
      </p:sp>
      <p:sp>
        <p:nvSpPr>
          <p:cNvPr id="29" name="矩形 28">
            <a:extLst>
              <a:ext uri="{FF2B5EF4-FFF2-40B4-BE49-F238E27FC236}">
                <a16:creationId xmlns:a16="http://schemas.microsoft.com/office/drawing/2014/main" id="{C6A1B03E-B639-456C-B881-65D9C6CE79B3}"/>
              </a:ext>
            </a:extLst>
          </p:cNvPr>
          <p:cNvSpPr/>
          <p:nvPr/>
        </p:nvSpPr>
        <p:spPr>
          <a:xfrm>
            <a:off x="6701062" y="1545153"/>
            <a:ext cx="5295306" cy="4113114"/>
          </a:xfrm>
          <a:prstGeom prst="rect">
            <a:avLst/>
          </a:prstGeom>
        </p:spPr>
        <p:txBody>
          <a:bodyPr wrap="square">
            <a:spAutoFit/>
          </a:bodyPr>
          <a:lstStyle/>
          <a:p>
            <a:pPr algn="just" eaLnBrk="1" fontAlgn="auto" hangingPunct="1">
              <a:lnSpc>
                <a:spcPct val="150000"/>
              </a:lnSpc>
              <a:spcBef>
                <a:spcPts val="0"/>
              </a:spcBef>
              <a:spcAft>
                <a:spcPts val="0"/>
              </a:spcAft>
              <a:defRPr/>
            </a:pP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从价量两方面考虑：</a:t>
            </a:r>
            <a:endPar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涨价</a:t>
            </a:r>
            <a:r>
              <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-&gt;</a:t>
            </a: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需求侧（行业景气度回升）</a:t>
            </a:r>
            <a:endPar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r>
              <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           </a:t>
            </a: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供给侧（行业集中度提高）</a:t>
            </a:r>
            <a:endPar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量增</a:t>
            </a:r>
            <a:r>
              <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-&gt;</a:t>
            </a: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需求侧（行业景气度回升）</a:t>
            </a:r>
            <a:endPar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r>
              <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           </a:t>
            </a: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供给侧（规模</a:t>
            </a:r>
            <a:r>
              <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a:t>
            </a: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产能</a:t>
            </a:r>
            <a:r>
              <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a:t>
            </a: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份额扩张、并购及行业集中度提高等）</a:t>
            </a:r>
            <a:endPar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endPar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行业景气</a:t>
            </a:r>
            <a:r>
              <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-&gt;</a:t>
            </a: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需求侧（需求旺盛）</a:t>
            </a:r>
            <a:endPar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r>
              <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             -&gt;</a:t>
            </a: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供给侧（行业集中度提高，竞争格局改善）</a:t>
            </a:r>
            <a:endPar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转型</a:t>
            </a:r>
            <a:r>
              <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-&gt; </a:t>
            </a: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战略转型</a:t>
            </a:r>
            <a:r>
              <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a:t>
            </a: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外延并购</a:t>
            </a:r>
            <a:endPar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超预期</a:t>
            </a:r>
            <a:r>
              <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-&gt;</a:t>
            </a:r>
            <a:r>
              <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rPr>
              <a:t>业绩超预期</a:t>
            </a:r>
            <a:endParaRPr lang="en-US" altLang="zh-CN" sz="16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0" name="矩形 29">
            <a:extLst>
              <a:ext uri="{FF2B5EF4-FFF2-40B4-BE49-F238E27FC236}">
                <a16:creationId xmlns:a16="http://schemas.microsoft.com/office/drawing/2014/main" id="{173765CD-B065-4060-91CC-0FEC81CA24B4}"/>
              </a:ext>
            </a:extLst>
          </p:cNvPr>
          <p:cNvSpPr/>
          <p:nvPr/>
        </p:nvSpPr>
        <p:spPr>
          <a:xfrm>
            <a:off x="2495590" y="4492791"/>
            <a:ext cx="2629581" cy="523220"/>
          </a:xfrm>
          <a:prstGeom prst="rect">
            <a:avLst/>
          </a:prstGeom>
        </p:spPr>
        <p:txBody>
          <a:bodyPr wrap="square">
            <a:spAutoFit/>
          </a:bodyPr>
          <a:lstStyle/>
          <a:p>
            <a:r>
              <a:rPr lang="zh-CN" altLang="en-US" sz="1400" b="1" dirty="0">
                <a:latin typeface="+mn-ea"/>
                <a:ea typeface="+mn-ea"/>
              </a:rPr>
              <a:t>份额、扩张、规模、替代、放量、拓展、并购、集中度</a:t>
            </a:r>
          </a:p>
        </p:txBody>
      </p:sp>
      <p:sp>
        <p:nvSpPr>
          <p:cNvPr id="31" name="矩形 30">
            <a:extLst>
              <a:ext uri="{FF2B5EF4-FFF2-40B4-BE49-F238E27FC236}">
                <a16:creationId xmlns:a16="http://schemas.microsoft.com/office/drawing/2014/main" id="{9E6DB19E-741E-4D45-A02E-2BE1CE3C4717}"/>
              </a:ext>
            </a:extLst>
          </p:cNvPr>
          <p:cNvSpPr/>
          <p:nvPr/>
        </p:nvSpPr>
        <p:spPr>
          <a:xfrm>
            <a:off x="720160" y="5341295"/>
            <a:ext cx="1968449" cy="306371"/>
          </a:xfrm>
          <a:prstGeom prst="rect">
            <a:avLst/>
          </a:prstGeom>
        </p:spPr>
        <p:txBody>
          <a:bodyPr wrap="square">
            <a:spAutoFit/>
          </a:bodyPr>
          <a:lstStyle/>
          <a:p>
            <a:r>
              <a:rPr lang="zh-CN" altLang="en-US" sz="1400" b="1" dirty="0">
                <a:latin typeface="+mn-ea"/>
                <a:ea typeface="+mn-ea"/>
              </a:rPr>
              <a:t>转型、外延、新业务</a:t>
            </a:r>
          </a:p>
        </p:txBody>
      </p:sp>
      <p:sp>
        <p:nvSpPr>
          <p:cNvPr id="32" name="矩形 31">
            <a:extLst>
              <a:ext uri="{FF2B5EF4-FFF2-40B4-BE49-F238E27FC236}">
                <a16:creationId xmlns:a16="http://schemas.microsoft.com/office/drawing/2014/main" id="{50743A4E-8F95-4A6E-8B37-CA9B6A8ED078}"/>
              </a:ext>
            </a:extLst>
          </p:cNvPr>
          <p:cNvSpPr/>
          <p:nvPr/>
        </p:nvSpPr>
        <p:spPr>
          <a:xfrm>
            <a:off x="2444282" y="2446000"/>
            <a:ext cx="1601061" cy="523220"/>
          </a:xfrm>
          <a:prstGeom prst="rect">
            <a:avLst/>
          </a:prstGeom>
        </p:spPr>
        <p:txBody>
          <a:bodyPr wrap="square">
            <a:spAutoFit/>
          </a:bodyPr>
          <a:lstStyle/>
          <a:p>
            <a:r>
              <a:rPr lang="zh-CN" altLang="en-US" sz="1400" b="1" dirty="0">
                <a:latin typeface="+mn-ea"/>
                <a:ea typeface="+mn-ea"/>
              </a:rPr>
              <a:t>景气、回暖、复苏、量价齐升</a:t>
            </a:r>
          </a:p>
        </p:txBody>
      </p:sp>
      <p:sp>
        <p:nvSpPr>
          <p:cNvPr id="33" name="矩形 32">
            <a:extLst>
              <a:ext uri="{FF2B5EF4-FFF2-40B4-BE49-F238E27FC236}">
                <a16:creationId xmlns:a16="http://schemas.microsoft.com/office/drawing/2014/main" id="{ECA77950-A5D2-4AB0-97F0-FA50B3947D1C}"/>
              </a:ext>
            </a:extLst>
          </p:cNvPr>
          <p:cNvSpPr/>
          <p:nvPr/>
        </p:nvSpPr>
        <p:spPr>
          <a:xfrm>
            <a:off x="1331392" y="3992832"/>
            <a:ext cx="901210" cy="523220"/>
          </a:xfrm>
          <a:prstGeom prst="rect">
            <a:avLst/>
          </a:prstGeom>
        </p:spPr>
        <p:txBody>
          <a:bodyPr wrap="square">
            <a:spAutoFit/>
          </a:bodyPr>
          <a:lstStyle/>
          <a:p>
            <a:r>
              <a:rPr lang="zh-CN" altLang="en-US" sz="1400" b="1" dirty="0">
                <a:latin typeface="+mn-ea"/>
                <a:ea typeface="+mn-ea"/>
              </a:rPr>
              <a:t>超预期、高于预期</a:t>
            </a:r>
          </a:p>
        </p:txBody>
      </p:sp>
      <p:sp>
        <p:nvSpPr>
          <p:cNvPr id="34" name="矩形 33">
            <a:extLst>
              <a:ext uri="{FF2B5EF4-FFF2-40B4-BE49-F238E27FC236}">
                <a16:creationId xmlns:a16="http://schemas.microsoft.com/office/drawing/2014/main" id="{F023EA0E-2B42-4096-9530-DE48D7E46AA4}"/>
              </a:ext>
            </a:extLst>
          </p:cNvPr>
          <p:cNvSpPr/>
          <p:nvPr/>
        </p:nvSpPr>
        <p:spPr>
          <a:xfrm>
            <a:off x="1324896" y="2773633"/>
            <a:ext cx="643555" cy="307777"/>
          </a:xfrm>
          <a:prstGeom prst="rect">
            <a:avLst/>
          </a:prstGeom>
        </p:spPr>
        <p:txBody>
          <a:bodyPr wrap="square">
            <a:spAutoFit/>
          </a:bodyPr>
          <a:lstStyle/>
          <a:p>
            <a:r>
              <a:rPr lang="zh-CN" altLang="en-US" sz="1400" b="1" dirty="0">
                <a:latin typeface="+mn-ea"/>
                <a:ea typeface="+mn-ea"/>
              </a:rPr>
              <a:t>提价</a:t>
            </a:r>
          </a:p>
        </p:txBody>
      </p:sp>
    </p:spTree>
    <p:extLst>
      <p:ext uri="{BB962C8B-B14F-4D97-AF65-F5344CB8AC3E}">
        <p14:creationId xmlns:p14="http://schemas.microsoft.com/office/powerpoint/2010/main" val="81228588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nodePh="1">
                                      <p:stCondLst>
                                        <p:cond delay="0"/>
                                      </p:stCondLst>
                                      <p:endCondLst>
                                        <p:cond evt="begin" delay="0">
                                          <p:tn val="14"/>
                                        </p:cond>
                                      </p:end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par>
                              <p:cTn id="17" fill="hold">
                                <p:stCondLst>
                                  <p:cond delay="1750"/>
                                </p:stCondLst>
                                <p:childTnLst>
                                  <p:par>
                                    <p:cTn id="18" presetID="14" presetClass="entr" presetSubtype="1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randombar(horizontal)">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nodePh="1">
                                      <p:stCondLst>
                                        <p:cond delay="0"/>
                                      </p:stCondLst>
                                      <p:endCondLst>
                                        <p:cond evt="begin" delay="0">
                                          <p:tn val="14"/>
                                        </p:cond>
                                      </p:end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par>
                              <p:cTn id="17" fill="hold">
                                <p:stCondLst>
                                  <p:cond delay="1750"/>
                                </p:stCondLst>
                                <p:childTnLst>
                                  <p:par>
                                    <p:cTn id="18" presetID="14" presetClass="entr" presetSubtype="1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randombar(horizontal)">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9"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769583" y="1133046"/>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135665" y="2417491"/>
            <a:ext cx="4860703" cy="758606"/>
          </a:xfrm>
          <a:prstGeom prst="rect">
            <a:avLst/>
          </a:prstGeom>
        </p:spPr>
        <p:txBody>
          <a:bodyPr wrap="square">
            <a:spAutoFit/>
          </a:bodyPr>
          <a:lstStyle/>
          <a:p>
            <a:pPr algn="just" eaLnBrk="1" fontAlgn="auto" hangingPunct="1">
              <a:lnSpc>
                <a:spcPct val="150000"/>
              </a:lnSpc>
              <a:spcBef>
                <a:spcPts val="0"/>
              </a:spcBef>
              <a:spcAft>
                <a:spcPts val="0"/>
              </a:spcAft>
              <a:defRPr/>
            </a:pPr>
            <a:endParaRPr lang="en-GB" altLang="zh-CN" sz="20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endPar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文本框 56"/>
          <p:cNvSpPr txBox="1">
            <a:spLocks noChangeArrowheads="1"/>
          </p:cNvSpPr>
          <p:nvPr/>
        </p:nvSpPr>
        <p:spPr bwMode="auto">
          <a:xfrm>
            <a:off x="1084264" y="548271"/>
            <a:ext cx="56167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tx1">
                    <a:lumMod val="50000"/>
                    <a:lumOff val="50000"/>
                  </a:schemeClr>
                </a:solidFill>
                <a:latin typeface="Agency FB" panose="020B0503020202020204" pitchFamily="34" charset="0"/>
              </a:rPr>
              <a:t>研报分类模型</a:t>
            </a:r>
            <a:endParaRPr lang="en-US" altLang="zh-CN" sz="3200" b="1" dirty="0">
              <a:solidFill>
                <a:schemeClr val="tx1">
                  <a:lumMod val="75000"/>
                  <a:lumOff val="25000"/>
                </a:schemeClr>
              </a:solidFill>
              <a:latin typeface="Agency FB" panose="020B0503020202020204" pitchFamily="34" charset="0"/>
            </a:endParaRPr>
          </a:p>
        </p:txBody>
      </p:sp>
      <p:sp>
        <p:nvSpPr>
          <p:cNvPr id="2" name="矩形 1">
            <a:extLst>
              <a:ext uri="{FF2B5EF4-FFF2-40B4-BE49-F238E27FC236}">
                <a16:creationId xmlns:a16="http://schemas.microsoft.com/office/drawing/2014/main" id="{A087AD9B-92E0-433E-9D67-FC3CAE955FE3}"/>
              </a:ext>
            </a:extLst>
          </p:cNvPr>
          <p:cNvSpPr/>
          <p:nvPr/>
        </p:nvSpPr>
        <p:spPr>
          <a:xfrm>
            <a:off x="6096000" y="764994"/>
            <a:ext cx="6075368" cy="307777"/>
          </a:xfrm>
          <a:prstGeom prst="rect">
            <a:avLst/>
          </a:prstGeom>
        </p:spPr>
        <p:txBody>
          <a:bodyPr wrap="square">
            <a:spAutoFit/>
          </a:bodyPr>
          <a:lstStyle/>
          <a:p>
            <a:endParaRPr lang="zh-CN" altLang="en-US" sz="1400" dirty="0">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A36B9626-BDA2-4CE0-AC84-8D302BC16ACF}"/>
              </a:ext>
            </a:extLst>
          </p:cNvPr>
          <p:cNvPicPr>
            <a:picLocks noChangeAspect="1"/>
          </p:cNvPicPr>
          <p:nvPr/>
        </p:nvPicPr>
        <p:blipFill>
          <a:blip r:embed="rId3"/>
          <a:stretch>
            <a:fillRect/>
          </a:stretch>
        </p:blipFill>
        <p:spPr>
          <a:xfrm>
            <a:off x="6491252" y="1004476"/>
            <a:ext cx="4860702" cy="4078047"/>
          </a:xfrm>
          <a:prstGeom prst="rect">
            <a:avLst/>
          </a:prstGeom>
        </p:spPr>
      </p:pic>
      <p:sp>
        <p:nvSpPr>
          <p:cNvPr id="29" name="文本框 28">
            <a:extLst>
              <a:ext uri="{FF2B5EF4-FFF2-40B4-BE49-F238E27FC236}">
                <a16:creationId xmlns:a16="http://schemas.microsoft.com/office/drawing/2014/main" id="{E1E83EC5-FF93-453C-9118-AE45A730DEAE}"/>
              </a:ext>
            </a:extLst>
          </p:cNvPr>
          <p:cNvSpPr txBox="1"/>
          <p:nvPr/>
        </p:nvSpPr>
        <p:spPr>
          <a:xfrm>
            <a:off x="8171401" y="5290563"/>
            <a:ext cx="1595451" cy="338554"/>
          </a:xfrm>
          <a:prstGeom prst="rect">
            <a:avLst/>
          </a:prstGeom>
          <a:noFill/>
        </p:spPr>
        <p:txBody>
          <a:bodyPr wrap="square" rtlCol="0">
            <a:spAutoFit/>
          </a:bodyPr>
          <a:lstStyle/>
          <a:p>
            <a:r>
              <a:rPr lang="zh-CN" altLang="en-US" sz="1600" b="1" dirty="0">
                <a:latin typeface="+mn-ea"/>
                <a:ea typeface="+mn-ea"/>
              </a:rPr>
              <a:t>文本类别分布</a:t>
            </a:r>
            <a:endParaRPr lang="en-US" altLang="zh-CN" sz="1600" b="1" dirty="0">
              <a:latin typeface="+mn-ea"/>
              <a:ea typeface="+mn-ea"/>
            </a:endParaRPr>
          </a:p>
        </p:txBody>
      </p:sp>
      <p:grpSp>
        <p:nvGrpSpPr>
          <p:cNvPr id="30" name="组合 29">
            <a:extLst>
              <a:ext uri="{FF2B5EF4-FFF2-40B4-BE49-F238E27FC236}">
                <a16:creationId xmlns:a16="http://schemas.microsoft.com/office/drawing/2014/main" id="{E6B4D131-EDAC-4E38-A9AF-38678EAE5D79}"/>
              </a:ext>
            </a:extLst>
          </p:cNvPr>
          <p:cNvGrpSpPr/>
          <p:nvPr/>
        </p:nvGrpSpPr>
        <p:grpSpPr>
          <a:xfrm>
            <a:off x="699263" y="1439759"/>
            <a:ext cx="4258990" cy="4789370"/>
            <a:chOff x="7587266" y="134602"/>
            <a:chExt cx="4258990" cy="4789370"/>
          </a:xfrm>
        </p:grpSpPr>
        <p:grpSp>
          <p:nvGrpSpPr>
            <p:cNvPr id="31" name="组合 30">
              <a:extLst>
                <a:ext uri="{FF2B5EF4-FFF2-40B4-BE49-F238E27FC236}">
                  <a16:creationId xmlns:a16="http://schemas.microsoft.com/office/drawing/2014/main" id="{A6847332-73AA-432A-B8E1-DFBC284AA5F6}"/>
                </a:ext>
              </a:extLst>
            </p:cNvPr>
            <p:cNvGrpSpPr>
              <a:grpSpLocks/>
            </p:cNvGrpSpPr>
            <p:nvPr/>
          </p:nvGrpSpPr>
          <p:grpSpPr bwMode="auto">
            <a:xfrm>
              <a:off x="8495896" y="134602"/>
              <a:ext cx="2585162" cy="2413169"/>
              <a:chOff x="5737247" y="806295"/>
              <a:chExt cx="1902050" cy="1900642"/>
            </a:xfrm>
          </p:grpSpPr>
          <p:sp>
            <p:nvSpPr>
              <p:cNvPr id="52" name="文本框 3">
                <a:extLst>
                  <a:ext uri="{FF2B5EF4-FFF2-40B4-BE49-F238E27FC236}">
                    <a16:creationId xmlns:a16="http://schemas.microsoft.com/office/drawing/2014/main" id="{617D6658-57B8-4192-ACF8-E4676B3E9257}"/>
                  </a:ext>
                </a:extLst>
              </p:cNvPr>
              <p:cNvSpPr txBox="1">
                <a:spLocks noChangeArrowheads="1"/>
              </p:cNvSpPr>
              <p:nvPr/>
            </p:nvSpPr>
            <p:spPr bwMode="auto">
              <a:xfrm>
                <a:off x="6051458" y="1905796"/>
                <a:ext cx="1394098" cy="163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endParaRPr lang="zh-CN" altLang="en-US" sz="800" dirty="0">
                  <a:solidFill>
                    <a:schemeClr val="tx1">
                      <a:lumMod val="75000"/>
                      <a:lumOff val="25000"/>
                    </a:schemeClr>
                  </a:solidFill>
                </a:endParaRPr>
              </a:p>
            </p:txBody>
          </p:sp>
          <p:sp>
            <p:nvSpPr>
              <p:cNvPr id="53" name="矩形 4">
                <a:extLst>
                  <a:ext uri="{FF2B5EF4-FFF2-40B4-BE49-F238E27FC236}">
                    <a16:creationId xmlns:a16="http://schemas.microsoft.com/office/drawing/2014/main" id="{03921819-7B50-4D6E-8C9E-A1A0B7A7F25B}"/>
                  </a:ext>
                </a:extLst>
              </p:cNvPr>
              <p:cNvSpPr>
                <a:spLocks noChangeArrowheads="1"/>
              </p:cNvSpPr>
              <p:nvPr/>
            </p:nvSpPr>
            <p:spPr bwMode="auto">
              <a:xfrm>
                <a:off x="6352626" y="1498321"/>
                <a:ext cx="838804" cy="2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行业景气</a:t>
                </a:r>
                <a:endParaRPr lang="zh-CN" altLang="en-US" sz="1867" b="1" dirty="0">
                  <a:solidFill>
                    <a:srgbClr val="FF0000"/>
                  </a:solidFill>
                  <a:cs typeface="Arial" panose="020B0604020202020204" pitchFamily="34" charset="0"/>
                </a:endParaRPr>
              </a:p>
            </p:txBody>
          </p:sp>
          <p:sp>
            <p:nvSpPr>
              <p:cNvPr id="54" name="Oval 176">
                <a:extLst>
                  <a:ext uri="{FF2B5EF4-FFF2-40B4-BE49-F238E27FC236}">
                    <a16:creationId xmlns:a16="http://schemas.microsoft.com/office/drawing/2014/main" id="{7AF90184-6AF4-4361-BB82-3A1D6F5B8CA0}"/>
                  </a:ext>
                </a:extLst>
              </p:cNvPr>
              <p:cNvSpPr>
                <a:spLocks noChangeArrowheads="1"/>
              </p:cNvSpPr>
              <p:nvPr/>
            </p:nvSpPr>
            <p:spPr bwMode="auto">
              <a:xfrm>
                <a:off x="5737247" y="806295"/>
                <a:ext cx="1902050" cy="1900642"/>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12700">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grpSp>
        <p:grpSp>
          <p:nvGrpSpPr>
            <p:cNvPr id="32" name="组合 31">
              <a:extLst>
                <a:ext uri="{FF2B5EF4-FFF2-40B4-BE49-F238E27FC236}">
                  <a16:creationId xmlns:a16="http://schemas.microsoft.com/office/drawing/2014/main" id="{26F4A3A3-8AE4-4090-8571-9B7EB62D8C07}"/>
                </a:ext>
              </a:extLst>
            </p:cNvPr>
            <p:cNvGrpSpPr>
              <a:grpSpLocks/>
            </p:cNvGrpSpPr>
            <p:nvPr/>
          </p:nvGrpSpPr>
          <p:grpSpPr bwMode="auto">
            <a:xfrm>
              <a:off x="8321018" y="1392896"/>
              <a:ext cx="3525238" cy="3531076"/>
              <a:chOff x="5165288" y="2249519"/>
              <a:chExt cx="1827701" cy="1877535"/>
            </a:xfrm>
          </p:grpSpPr>
          <p:sp>
            <p:nvSpPr>
              <p:cNvPr id="40" name="Oval 288">
                <a:extLst>
                  <a:ext uri="{FF2B5EF4-FFF2-40B4-BE49-F238E27FC236}">
                    <a16:creationId xmlns:a16="http://schemas.microsoft.com/office/drawing/2014/main" id="{DC2C4C98-B73B-4E02-9A75-A74D1C9702E1}"/>
                  </a:ext>
                </a:extLst>
              </p:cNvPr>
              <p:cNvSpPr>
                <a:spLocks noChangeArrowheads="1"/>
              </p:cNvSpPr>
              <p:nvPr/>
            </p:nvSpPr>
            <p:spPr bwMode="auto">
              <a:xfrm>
                <a:off x="5165288" y="2249519"/>
                <a:ext cx="1827701" cy="1877535"/>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3175">
                <a:solidFill>
                  <a:srgbClr val="37474F">
                    <a:alpha val="89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grpSp>
            <p:nvGrpSpPr>
              <p:cNvPr id="41" name="组合 19">
                <a:extLst>
                  <a:ext uri="{FF2B5EF4-FFF2-40B4-BE49-F238E27FC236}">
                    <a16:creationId xmlns:a16="http://schemas.microsoft.com/office/drawing/2014/main" id="{89923F5E-0413-408A-8AE5-2F565D5036F2}"/>
                  </a:ext>
                </a:extLst>
              </p:cNvPr>
              <p:cNvGrpSpPr>
                <a:grpSpLocks/>
              </p:cNvGrpSpPr>
              <p:nvPr/>
            </p:nvGrpSpPr>
            <p:grpSpPr bwMode="auto">
              <a:xfrm>
                <a:off x="5425810" y="3026977"/>
                <a:ext cx="1394098" cy="431788"/>
                <a:chOff x="5921110" y="1512502"/>
                <a:chExt cx="1394098" cy="431788"/>
              </a:xfrm>
            </p:grpSpPr>
            <p:sp>
              <p:nvSpPr>
                <p:cNvPr id="47" name="文本框 21">
                  <a:extLst>
                    <a:ext uri="{FF2B5EF4-FFF2-40B4-BE49-F238E27FC236}">
                      <a16:creationId xmlns:a16="http://schemas.microsoft.com/office/drawing/2014/main" id="{D1E3F4D2-1973-47DD-B886-549341A58F78}"/>
                    </a:ext>
                  </a:extLst>
                </p:cNvPr>
                <p:cNvSpPr txBox="1">
                  <a:spLocks noChangeArrowheads="1"/>
                </p:cNvSpPr>
                <p:nvPr/>
              </p:nvSpPr>
              <p:spPr bwMode="auto">
                <a:xfrm>
                  <a:off x="5921110" y="1833826"/>
                  <a:ext cx="1394098" cy="11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endParaRPr lang="zh-CN" altLang="en-US" sz="800" dirty="0">
                    <a:solidFill>
                      <a:schemeClr val="tx1">
                        <a:lumMod val="75000"/>
                        <a:lumOff val="25000"/>
                      </a:schemeClr>
                    </a:solidFill>
                  </a:endParaRPr>
                </a:p>
              </p:txBody>
            </p:sp>
            <p:sp>
              <p:nvSpPr>
                <p:cNvPr id="51" name="矩形 22">
                  <a:extLst>
                    <a:ext uri="{FF2B5EF4-FFF2-40B4-BE49-F238E27FC236}">
                      <a16:creationId xmlns:a16="http://schemas.microsoft.com/office/drawing/2014/main" id="{23EBF157-9A31-4EDE-BA6D-3EB7E37C4DEB}"/>
                    </a:ext>
                  </a:extLst>
                </p:cNvPr>
                <p:cNvSpPr>
                  <a:spLocks noChangeArrowheads="1"/>
                </p:cNvSpPr>
                <p:nvPr/>
              </p:nvSpPr>
              <p:spPr bwMode="auto">
                <a:xfrm>
                  <a:off x="6470563" y="1512502"/>
                  <a:ext cx="591075" cy="20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份额提升</a:t>
                  </a:r>
                </a:p>
              </p:txBody>
            </p:sp>
          </p:grpSp>
        </p:grpSp>
        <p:sp>
          <p:nvSpPr>
            <p:cNvPr id="33" name="Oval 177">
              <a:extLst>
                <a:ext uri="{FF2B5EF4-FFF2-40B4-BE49-F238E27FC236}">
                  <a16:creationId xmlns:a16="http://schemas.microsoft.com/office/drawing/2014/main" id="{A8ADF28C-FF0F-496C-90EE-5D73EF22170D}"/>
                </a:ext>
              </a:extLst>
            </p:cNvPr>
            <p:cNvSpPr>
              <a:spLocks noChangeArrowheads="1"/>
            </p:cNvSpPr>
            <p:nvPr/>
          </p:nvSpPr>
          <p:spPr bwMode="auto">
            <a:xfrm>
              <a:off x="7587266" y="1524695"/>
              <a:ext cx="2261592" cy="2349526"/>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3175">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sp>
          <p:nvSpPr>
            <p:cNvPr id="34" name="Oval 289">
              <a:extLst>
                <a:ext uri="{FF2B5EF4-FFF2-40B4-BE49-F238E27FC236}">
                  <a16:creationId xmlns:a16="http://schemas.microsoft.com/office/drawing/2014/main" id="{52F9C6CE-2D6B-4F77-8E92-B8AA7C3DD61A}"/>
                </a:ext>
              </a:extLst>
            </p:cNvPr>
            <p:cNvSpPr>
              <a:spLocks noChangeArrowheads="1"/>
            </p:cNvSpPr>
            <p:nvPr/>
          </p:nvSpPr>
          <p:spPr bwMode="auto">
            <a:xfrm>
              <a:off x="7696872" y="510507"/>
              <a:ext cx="1676155" cy="1762022"/>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3175">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sp>
          <p:nvSpPr>
            <p:cNvPr id="38" name="Oval 289">
              <a:extLst>
                <a:ext uri="{FF2B5EF4-FFF2-40B4-BE49-F238E27FC236}">
                  <a16:creationId xmlns:a16="http://schemas.microsoft.com/office/drawing/2014/main" id="{42451E3A-9F50-4B67-93F3-E0C0EC133B54}"/>
                </a:ext>
              </a:extLst>
            </p:cNvPr>
            <p:cNvSpPr>
              <a:spLocks noChangeArrowheads="1"/>
            </p:cNvSpPr>
            <p:nvPr/>
          </p:nvSpPr>
          <p:spPr bwMode="auto">
            <a:xfrm>
              <a:off x="7587266" y="3094607"/>
              <a:ext cx="1649153" cy="1601692"/>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3175">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sp>
          <p:nvSpPr>
            <p:cNvPr id="39" name="矩形 22">
              <a:extLst>
                <a:ext uri="{FF2B5EF4-FFF2-40B4-BE49-F238E27FC236}">
                  <a16:creationId xmlns:a16="http://schemas.microsoft.com/office/drawing/2014/main" id="{1D3EEC9C-330E-4BA9-8E14-EA5E534FDC17}"/>
                </a:ext>
              </a:extLst>
            </p:cNvPr>
            <p:cNvSpPr>
              <a:spLocks noChangeArrowheads="1"/>
            </p:cNvSpPr>
            <p:nvPr/>
          </p:nvSpPr>
          <p:spPr bwMode="auto">
            <a:xfrm>
              <a:off x="8112951" y="3742682"/>
              <a:ext cx="66236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转型</a:t>
              </a:r>
            </a:p>
          </p:txBody>
        </p:sp>
      </p:grpSp>
      <p:sp>
        <p:nvSpPr>
          <p:cNvPr id="55" name="矩形 54">
            <a:extLst>
              <a:ext uri="{FF2B5EF4-FFF2-40B4-BE49-F238E27FC236}">
                <a16:creationId xmlns:a16="http://schemas.microsoft.com/office/drawing/2014/main" id="{5129ACEF-C768-4147-81D7-B9868AED43FD}"/>
              </a:ext>
            </a:extLst>
          </p:cNvPr>
          <p:cNvSpPr/>
          <p:nvPr/>
        </p:nvSpPr>
        <p:spPr>
          <a:xfrm>
            <a:off x="2495590" y="4492791"/>
            <a:ext cx="2629581" cy="523220"/>
          </a:xfrm>
          <a:prstGeom prst="rect">
            <a:avLst/>
          </a:prstGeom>
        </p:spPr>
        <p:txBody>
          <a:bodyPr wrap="square">
            <a:spAutoFit/>
          </a:bodyPr>
          <a:lstStyle/>
          <a:p>
            <a:r>
              <a:rPr lang="zh-CN" altLang="en-US" sz="1400" b="1" dirty="0">
                <a:latin typeface="+mn-ea"/>
                <a:ea typeface="+mn-ea"/>
              </a:rPr>
              <a:t>份额、扩张、规模、替代、放量、拓展、并购、集中度</a:t>
            </a:r>
          </a:p>
        </p:txBody>
      </p:sp>
      <p:sp>
        <p:nvSpPr>
          <p:cNvPr id="56" name="矩形 55">
            <a:extLst>
              <a:ext uri="{FF2B5EF4-FFF2-40B4-BE49-F238E27FC236}">
                <a16:creationId xmlns:a16="http://schemas.microsoft.com/office/drawing/2014/main" id="{B8EA8E83-09F5-41EC-BE6D-2265F33062DF}"/>
              </a:ext>
            </a:extLst>
          </p:cNvPr>
          <p:cNvSpPr/>
          <p:nvPr/>
        </p:nvSpPr>
        <p:spPr>
          <a:xfrm>
            <a:off x="720160" y="5341295"/>
            <a:ext cx="1968449" cy="306371"/>
          </a:xfrm>
          <a:prstGeom prst="rect">
            <a:avLst/>
          </a:prstGeom>
        </p:spPr>
        <p:txBody>
          <a:bodyPr wrap="square">
            <a:spAutoFit/>
          </a:bodyPr>
          <a:lstStyle/>
          <a:p>
            <a:r>
              <a:rPr lang="zh-CN" altLang="en-US" sz="1400" b="1" dirty="0">
                <a:latin typeface="+mn-ea"/>
                <a:ea typeface="+mn-ea"/>
              </a:rPr>
              <a:t>转型、外延、新业务</a:t>
            </a:r>
          </a:p>
        </p:txBody>
      </p:sp>
      <p:sp>
        <p:nvSpPr>
          <p:cNvPr id="57" name="矩形 56">
            <a:extLst>
              <a:ext uri="{FF2B5EF4-FFF2-40B4-BE49-F238E27FC236}">
                <a16:creationId xmlns:a16="http://schemas.microsoft.com/office/drawing/2014/main" id="{93B3C1C5-1EF0-4230-AE8E-FA51AD3D5CAA}"/>
              </a:ext>
            </a:extLst>
          </p:cNvPr>
          <p:cNvSpPr/>
          <p:nvPr/>
        </p:nvSpPr>
        <p:spPr>
          <a:xfrm>
            <a:off x="1331392" y="3992832"/>
            <a:ext cx="901210" cy="523220"/>
          </a:xfrm>
          <a:prstGeom prst="rect">
            <a:avLst/>
          </a:prstGeom>
        </p:spPr>
        <p:txBody>
          <a:bodyPr wrap="square">
            <a:spAutoFit/>
          </a:bodyPr>
          <a:lstStyle/>
          <a:p>
            <a:r>
              <a:rPr lang="zh-CN" altLang="en-US" sz="1400" b="1" dirty="0">
                <a:latin typeface="+mn-ea"/>
                <a:ea typeface="+mn-ea"/>
              </a:rPr>
              <a:t>超预期、高于预期</a:t>
            </a:r>
          </a:p>
        </p:txBody>
      </p:sp>
      <p:sp>
        <p:nvSpPr>
          <p:cNvPr id="58" name="矩形 22">
            <a:extLst>
              <a:ext uri="{FF2B5EF4-FFF2-40B4-BE49-F238E27FC236}">
                <a16:creationId xmlns:a16="http://schemas.microsoft.com/office/drawing/2014/main" id="{B39CDBCD-A266-4793-90DE-9E084D995ED2}"/>
              </a:ext>
            </a:extLst>
          </p:cNvPr>
          <p:cNvSpPr>
            <a:spLocks noChangeArrowheads="1"/>
          </p:cNvSpPr>
          <p:nvPr/>
        </p:nvSpPr>
        <p:spPr bwMode="auto">
          <a:xfrm>
            <a:off x="1253779" y="3676492"/>
            <a:ext cx="90120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超预期</a:t>
            </a:r>
          </a:p>
        </p:txBody>
      </p:sp>
      <p:sp>
        <p:nvSpPr>
          <p:cNvPr id="59" name="矩形 58">
            <a:extLst>
              <a:ext uri="{FF2B5EF4-FFF2-40B4-BE49-F238E27FC236}">
                <a16:creationId xmlns:a16="http://schemas.microsoft.com/office/drawing/2014/main" id="{3E079593-EB2D-445F-883B-F6DA978D0904}"/>
              </a:ext>
            </a:extLst>
          </p:cNvPr>
          <p:cNvSpPr/>
          <p:nvPr/>
        </p:nvSpPr>
        <p:spPr>
          <a:xfrm>
            <a:off x="1324896" y="2773633"/>
            <a:ext cx="643555" cy="307777"/>
          </a:xfrm>
          <a:prstGeom prst="rect">
            <a:avLst/>
          </a:prstGeom>
        </p:spPr>
        <p:txBody>
          <a:bodyPr wrap="square">
            <a:spAutoFit/>
          </a:bodyPr>
          <a:lstStyle/>
          <a:p>
            <a:r>
              <a:rPr lang="zh-CN" altLang="en-US" sz="1400" b="1" dirty="0">
                <a:latin typeface="+mn-ea"/>
                <a:ea typeface="+mn-ea"/>
              </a:rPr>
              <a:t>提价</a:t>
            </a:r>
          </a:p>
        </p:txBody>
      </p:sp>
      <p:sp>
        <p:nvSpPr>
          <p:cNvPr id="60" name="矩形 22">
            <a:extLst>
              <a:ext uri="{FF2B5EF4-FFF2-40B4-BE49-F238E27FC236}">
                <a16:creationId xmlns:a16="http://schemas.microsoft.com/office/drawing/2014/main" id="{3ACB8F2C-AF72-45B9-9A5C-895844D952CD}"/>
              </a:ext>
            </a:extLst>
          </p:cNvPr>
          <p:cNvSpPr>
            <a:spLocks noChangeArrowheads="1"/>
          </p:cNvSpPr>
          <p:nvPr/>
        </p:nvSpPr>
        <p:spPr bwMode="auto">
          <a:xfrm>
            <a:off x="1274612" y="2351236"/>
            <a:ext cx="66236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涨价</a:t>
            </a:r>
          </a:p>
        </p:txBody>
      </p:sp>
      <p:sp>
        <p:nvSpPr>
          <p:cNvPr id="61" name="矩形 60">
            <a:extLst>
              <a:ext uri="{FF2B5EF4-FFF2-40B4-BE49-F238E27FC236}">
                <a16:creationId xmlns:a16="http://schemas.microsoft.com/office/drawing/2014/main" id="{786E4901-26BF-4809-8CA8-77E0D9BE9594}"/>
              </a:ext>
            </a:extLst>
          </p:cNvPr>
          <p:cNvSpPr/>
          <p:nvPr/>
        </p:nvSpPr>
        <p:spPr>
          <a:xfrm>
            <a:off x="2444282" y="2446000"/>
            <a:ext cx="1601061" cy="523220"/>
          </a:xfrm>
          <a:prstGeom prst="rect">
            <a:avLst/>
          </a:prstGeom>
        </p:spPr>
        <p:txBody>
          <a:bodyPr wrap="square">
            <a:spAutoFit/>
          </a:bodyPr>
          <a:lstStyle/>
          <a:p>
            <a:r>
              <a:rPr lang="zh-CN" altLang="en-US" sz="1400" b="1" dirty="0">
                <a:latin typeface="+mn-ea"/>
                <a:ea typeface="+mn-ea"/>
              </a:rPr>
              <a:t>景气、回暖、复苏、量价齐升</a:t>
            </a:r>
          </a:p>
        </p:txBody>
      </p:sp>
      <p:sp>
        <p:nvSpPr>
          <p:cNvPr id="62" name="矩形 22">
            <a:extLst>
              <a:ext uri="{FF2B5EF4-FFF2-40B4-BE49-F238E27FC236}">
                <a16:creationId xmlns:a16="http://schemas.microsoft.com/office/drawing/2014/main" id="{7E693FA9-6113-4E7E-AF8A-ADD11A604E66}"/>
              </a:ext>
            </a:extLst>
          </p:cNvPr>
          <p:cNvSpPr>
            <a:spLocks noChangeArrowheads="1"/>
          </p:cNvSpPr>
          <p:nvPr/>
        </p:nvSpPr>
        <p:spPr bwMode="auto">
          <a:xfrm>
            <a:off x="2485025" y="2142987"/>
            <a:ext cx="1140056"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行业景气</a:t>
            </a:r>
          </a:p>
        </p:txBody>
      </p:sp>
    </p:spTree>
    <p:extLst>
      <p:ext uri="{BB962C8B-B14F-4D97-AF65-F5344CB8AC3E}">
        <p14:creationId xmlns:p14="http://schemas.microsoft.com/office/powerpoint/2010/main" val="17981936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nodePh="1">
                                      <p:stCondLst>
                                        <p:cond delay="0"/>
                                      </p:stCondLst>
                                      <p:endCondLst>
                                        <p:cond evt="begin" delay="0">
                                          <p:tn val="14"/>
                                        </p:cond>
                                      </p:end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nodePh="1">
                                      <p:stCondLst>
                                        <p:cond delay="0"/>
                                      </p:stCondLst>
                                      <p:endCondLst>
                                        <p:cond evt="begin" delay="0">
                                          <p:tn val="14"/>
                                        </p:cond>
                                      </p:end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769583" y="1133046"/>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135665" y="2417491"/>
            <a:ext cx="4860703" cy="758606"/>
          </a:xfrm>
          <a:prstGeom prst="rect">
            <a:avLst/>
          </a:prstGeom>
        </p:spPr>
        <p:txBody>
          <a:bodyPr wrap="square">
            <a:spAutoFit/>
          </a:bodyPr>
          <a:lstStyle/>
          <a:p>
            <a:pPr algn="just" eaLnBrk="1" fontAlgn="auto" hangingPunct="1">
              <a:lnSpc>
                <a:spcPct val="150000"/>
              </a:lnSpc>
              <a:spcBef>
                <a:spcPts val="0"/>
              </a:spcBef>
              <a:spcAft>
                <a:spcPts val="0"/>
              </a:spcAft>
              <a:defRPr/>
            </a:pPr>
            <a:endParaRPr lang="en-GB" altLang="zh-CN" sz="20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endPar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文本框 56"/>
          <p:cNvSpPr txBox="1">
            <a:spLocks noChangeArrowheads="1"/>
          </p:cNvSpPr>
          <p:nvPr/>
        </p:nvSpPr>
        <p:spPr bwMode="auto">
          <a:xfrm>
            <a:off x="1084264" y="548271"/>
            <a:ext cx="56167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tx1">
                    <a:lumMod val="50000"/>
                    <a:lumOff val="50000"/>
                  </a:schemeClr>
                </a:solidFill>
                <a:latin typeface="Agency FB" panose="020B0503020202020204" pitchFamily="34" charset="0"/>
              </a:rPr>
              <a:t>研报分类模型</a:t>
            </a:r>
            <a:r>
              <a:rPr lang="en-US" altLang="zh-CN" sz="3200" b="1" dirty="0">
                <a:solidFill>
                  <a:schemeClr val="tx1">
                    <a:lumMod val="50000"/>
                    <a:lumOff val="50000"/>
                  </a:schemeClr>
                </a:solidFill>
                <a:latin typeface="Agency FB" panose="020B0503020202020204" pitchFamily="34" charset="0"/>
              </a:rPr>
              <a:t>——</a:t>
            </a:r>
            <a:r>
              <a:rPr lang="zh-CN" altLang="en-US" sz="3200" b="1" dirty="0">
                <a:solidFill>
                  <a:schemeClr val="tx1">
                    <a:lumMod val="50000"/>
                    <a:lumOff val="50000"/>
                  </a:schemeClr>
                </a:solidFill>
                <a:latin typeface="Agency FB" panose="020B0503020202020204" pitchFamily="34" charset="0"/>
              </a:rPr>
              <a:t>案例分析</a:t>
            </a:r>
            <a:endParaRPr lang="en-US" altLang="zh-CN" sz="3200" b="1" dirty="0">
              <a:solidFill>
                <a:schemeClr val="tx1">
                  <a:lumMod val="75000"/>
                  <a:lumOff val="25000"/>
                </a:schemeClr>
              </a:solidFill>
              <a:latin typeface="Agency FB" panose="020B0503020202020204" pitchFamily="34" charset="0"/>
            </a:endParaRPr>
          </a:p>
        </p:txBody>
      </p:sp>
      <p:sp>
        <p:nvSpPr>
          <p:cNvPr id="2" name="矩形 1">
            <a:extLst>
              <a:ext uri="{FF2B5EF4-FFF2-40B4-BE49-F238E27FC236}">
                <a16:creationId xmlns:a16="http://schemas.microsoft.com/office/drawing/2014/main" id="{A087AD9B-92E0-433E-9D67-FC3CAE955FE3}"/>
              </a:ext>
            </a:extLst>
          </p:cNvPr>
          <p:cNvSpPr/>
          <p:nvPr/>
        </p:nvSpPr>
        <p:spPr>
          <a:xfrm>
            <a:off x="6124461" y="1133046"/>
            <a:ext cx="5709730" cy="5397119"/>
          </a:xfrm>
          <a:prstGeom prst="rect">
            <a:avLst/>
          </a:prstGeom>
        </p:spPr>
        <p:txBody>
          <a:bodyPr wrap="square">
            <a:spAutoFit/>
          </a:bodyPr>
          <a:lstStyle/>
          <a:p>
            <a:pPr>
              <a:lnSpc>
                <a:spcPct val="150000"/>
              </a:lnSpc>
            </a:pPr>
            <a:r>
              <a:rPr lang="zh-CN" altLang="en-US" sz="1050" dirty="0">
                <a:latin typeface="微软雅黑 Light" panose="020B0502040204020203" pitchFamily="34" charset="-122"/>
                <a:ea typeface="微软雅黑 Light" panose="020B0502040204020203" pitchFamily="34" charset="-122"/>
              </a:rPr>
              <a:t>报告摘要：爱尔眼科发布2017年年报：实现营业收入&lt;/AI&gt;59.63亿元，同比增长49.06%；归母净利润&lt;/AI&gt;7.43亿元、归母扣非净利润7.76亿元，分别比同期增长33.31%、41.87%。同时发布2017年利润分配预案：每10股派发现金红利3元（含税），以资本公积金每10股转增5股。　　</a:t>
            </a:r>
            <a:endParaRPr lang="en-US" altLang="zh-CN" sz="1050" dirty="0">
              <a:latin typeface="微软雅黑 Light" panose="020B0502040204020203" pitchFamily="34" charset="-122"/>
              <a:ea typeface="微软雅黑 Light" panose="020B0502040204020203" pitchFamily="34" charset="-122"/>
            </a:endParaRPr>
          </a:p>
          <a:p>
            <a:pPr>
              <a:lnSpc>
                <a:spcPct val="150000"/>
              </a:lnSpc>
            </a:pPr>
            <a:r>
              <a:rPr lang="zh-CN" altLang="en-US" sz="1050" dirty="0">
                <a:latin typeface="微软雅黑 Light" panose="020B0502040204020203" pitchFamily="34" charset="-122"/>
                <a:ea typeface="微软雅黑 Light" panose="020B0502040204020203" pitchFamily="34" charset="-122"/>
              </a:rPr>
              <a:t>业绩符合预期，维持高速增长。公司核心医疗服务项目内生增长强劲，其中屈光项目收入19.31亿元，同比增长69.23%，毛利率52.81%，下降1.54pct。屈光手术的增长一方面是境内各医院手术量快速增长的同时全飞秒、ICL等高端手术占比进一步大幅提高，形成</a:t>
            </a:r>
            <a:r>
              <a:rPr lang="zh-CN" altLang="en-US" sz="1050" b="1" dirty="0">
                <a:solidFill>
                  <a:srgbClr val="FF0000"/>
                </a:solidFill>
                <a:latin typeface="微软雅黑 Light" panose="020B0502040204020203" pitchFamily="34" charset="-122"/>
                <a:ea typeface="微软雅黑 Light" panose="020B0502040204020203" pitchFamily="34" charset="-122"/>
              </a:rPr>
              <a:t>量价齐升</a:t>
            </a:r>
            <a:r>
              <a:rPr lang="zh-CN" altLang="en-US" sz="1050" dirty="0">
                <a:latin typeface="微软雅黑 Light" panose="020B0502040204020203" pitchFamily="34" charset="-122"/>
                <a:ea typeface="微软雅黑 Light" panose="020B0502040204020203" pitchFamily="34" charset="-122"/>
              </a:rPr>
              <a:t>；另一方面本期</a:t>
            </a:r>
            <a:r>
              <a:rPr lang="zh-CN" altLang="en-US" sz="1050" b="1" dirty="0">
                <a:solidFill>
                  <a:srgbClr val="FF0000"/>
                </a:solidFill>
                <a:latin typeface="微软雅黑 Light" panose="020B0502040204020203" pitchFamily="34" charset="-122"/>
                <a:ea typeface="微软雅黑 Light" panose="020B0502040204020203" pitchFamily="34" charset="-122"/>
              </a:rPr>
              <a:t>并购</a:t>
            </a:r>
            <a:r>
              <a:rPr lang="zh-CN" altLang="en-US" sz="1050" dirty="0">
                <a:latin typeface="微软雅黑 Light" panose="020B0502040204020203" pitchFamily="34" charset="-122"/>
                <a:ea typeface="微软雅黑 Light" panose="020B0502040204020203" pitchFamily="34" charset="-122"/>
              </a:rPr>
              <a:t>欧洲ClínicaBaviera.S.A经营</a:t>
            </a:r>
            <a:r>
              <a:rPr lang="zh-CN" altLang="en-US" sz="1050" b="1" dirty="0">
                <a:solidFill>
                  <a:srgbClr val="FF0000"/>
                </a:solidFill>
                <a:latin typeface="微软雅黑 Light" panose="020B0502040204020203" pitchFamily="34" charset="-122"/>
                <a:ea typeface="微软雅黑 Light" panose="020B0502040204020203" pitchFamily="34" charset="-122"/>
              </a:rPr>
              <a:t>规模扩大</a:t>
            </a:r>
            <a:r>
              <a:rPr lang="zh-CN" altLang="en-US" sz="1050" dirty="0">
                <a:latin typeface="微软雅黑 Light" panose="020B0502040204020203" pitchFamily="34" charset="-122"/>
                <a:ea typeface="微软雅黑 Light" panose="020B0502040204020203" pitchFamily="34" charset="-122"/>
              </a:rPr>
              <a:t>所致。白内障项目收入14.17亿元，同比增长44.43%，毛利率38.21%，增长0.93pct。主要是受白内障市场的快速增长以及高端多焦晶体，全飞秒术式的应用带来收入的大幅提升；视光服务项目收入11.72亿元，同比增长34.36%，毛利率53.66%，提升1.39pct；眼前、后段手术分别同比增长29.73%和44.16%，毛利率保持稳定。整体来看，公司内生稳健，毛利率稳定，费用可控制得宜，保持稳定高速增长。　　</a:t>
            </a:r>
            <a:endParaRPr lang="en-US" altLang="zh-CN" sz="1050" dirty="0">
              <a:latin typeface="微软雅黑 Light" panose="020B0502040204020203" pitchFamily="34" charset="-122"/>
              <a:ea typeface="微软雅黑 Light" panose="020B0502040204020203" pitchFamily="34" charset="-122"/>
            </a:endParaRPr>
          </a:p>
          <a:p>
            <a:pPr>
              <a:lnSpc>
                <a:spcPct val="150000"/>
              </a:lnSpc>
            </a:pPr>
            <a:r>
              <a:rPr lang="zh-CN" altLang="en-US" sz="1050" dirty="0">
                <a:latin typeface="微软雅黑 Light" panose="020B0502040204020203" pitchFamily="34" charset="-122"/>
                <a:ea typeface="微软雅黑 Light" panose="020B0502040204020203" pitchFamily="34" charset="-122"/>
              </a:rPr>
              <a:t>眼科市场空间巨大，全国分级连锁布局保障服务人次不断提升。公司继续加快全国分级连锁网络布局，通过新建或</a:t>
            </a:r>
            <a:r>
              <a:rPr lang="zh-CN" altLang="en-US" sz="1050" b="1" dirty="0">
                <a:solidFill>
                  <a:srgbClr val="FF0000"/>
                </a:solidFill>
                <a:latin typeface="微软雅黑 Light" panose="020B0502040204020203" pitchFamily="34" charset="-122"/>
                <a:ea typeface="微软雅黑 Light" panose="020B0502040204020203" pitchFamily="34" charset="-122"/>
              </a:rPr>
              <a:t>并购</a:t>
            </a:r>
            <a:r>
              <a:rPr lang="zh-CN" altLang="en-US" sz="1050" dirty="0">
                <a:latin typeface="微软雅黑 Light" panose="020B0502040204020203" pitchFamily="34" charset="-122"/>
                <a:ea typeface="微软雅黑 Light" panose="020B0502040204020203" pitchFamily="34" charset="-122"/>
              </a:rPr>
              <a:t>方式加快地级、县级医院的网点纵向布局，不断完善国内分级连锁体系。目前公司眼科医院数量已达230余家，其中体内门店约80家。2017年门诊量508万人次，同比增长36.99%；手术量517，613例，同比增长37.21%。后续随着消费升级和门店下沉，公司服务人次有望持续提升。　　</a:t>
            </a:r>
            <a:endParaRPr lang="en-US" altLang="zh-CN" sz="1050" dirty="0">
              <a:latin typeface="微软雅黑 Light" panose="020B0502040204020203" pitchFamily="34" charset="-122"/>
              <a:ea typeface="微软雅黑 Light" panose="020B0502040204020203" pitchFamily="34" charset="-122"/>
            </a:endParaRPr>
          </a:p>
          <a:p>
            <a:pPr>
              <a:lnSpc>
                <a:spcPct val="150000"/>
              </a:lnSpc>
            </a:pPr>
            <a:r>
              <a:rPr lang="zh-CN" altLang="en-US" sz="1050" dirty="0">
                <a:latin typeface="微软雅黑 Light" panose="020B0502040204020203" pitchFamily="34" charset="-122"/>
                <a:ea typeface="微软雅黑 Light" panose="020B0502040204020203" pitchFamily="34" charset="-122"/>
              </a:rPr>
              <a:t>员工激励充分，品牌力持续提升。公司多层次激励体系日趋完善，通过限制性股票激励、“省会医院合伙人计划”等充分调动员工积极性。公司学术体系完善，并不断构建全球化的眼科平台，品牌力持续提升。　　</a:t>
            </a:r>
            <a:endParaRPr lang="en-US" altLang="zh-CN" sz="1050" dirty="0">
              <a:latin typeface="微软雅黑 Light" panose="020B0502040204020203" pitchFamily="34" charset="-122"/>
              <a:ea typeface="微软雅黑 Light" panose="020B0502040204020203" pitchFamily="34" charset="-122"/>
            </a:endParaRPr>
          </a:p>
          <a:p>
            <a:pPr>
              <a:lnSpc>
                <a:spcPct val="150000"/>
              </a:lnSpc>
            </a:pPr>
            <a:r>
              <a:rPr lang="zh-CN" altLang="en-US" sz="1050" dirty="0">
                <a:latin typeface="微软雅黑 Light" panose="020B0502040204020203" pitchFamily="34" charset="-122"/>
                <a:ea typeface="微软雅黑 Light" panose="020B0502040204020203" pitchFamily="34" charset="-122"/>
              </a:rPr>
              <a:t>盈利预测：预计公司2018-2020年EPS分别为0.62元、0.81元、1.04：元，对应PE分别为68X、52X、41X，首次覆盖给予“买入”评级。&lt;!--爱尔眼科（300015.SZ）：业绩符合预期，高增长有望持续--&gt;null</a:t>
            </a:r>
          </a:p>
        </p:txBody>
      </p:sp>
      <p:grpSp>
        <p:nvGrpSpPr>
          <p:cNvPr id="35" name="组合 34">
            <a:extLst>
              <a:ext uri="{FF2B5EF4-FFF2-40B4-BE49-F238E27FC236}">
                <a16:creationId xmlns:a16="http://schemas.microsoft.com/office/drawing/2014/main" id="{26006B18-B2A2-4F5A-8B74-590DDB1F5F4C}"/>
              </a:ext>
            </a:extLst>
          </p:cNvPr>
          <p:cNvGrpSpPr/>
          <p:nvPr/>
        </p:nvGrpSpPr>
        <p:grpSpPr>
          <a:xfrm>
            <a:off x="1210875" y="1337148"/>
            <a:ext cx="3587334" cy="3453216"/>
            <a:chOff x="8795361" y="356829"/>
            <a:chExt cx="3587334" cy="3310295"/>
          </a:xfrm>
        </p:grpSpPr>
        <p:grpSp>
          <p:nvGrpSpPr>
            <p:cNvPr id="36" name="组合 35">
              <a:extLst>
                <a:ext uri="{FF2B5EF4-FFF2-40B4-BE49-F238E27FC236}">
                  <a16:creationId xmlns:a16="http://schemas.microsoft.com/office/drawing/2014/main" id="{666C311C-8195-4935-BFA4-E506F04DE26F}"/>
                </a:ext>
              </a:extLst>
            </p:cNvPr>
            <p:cNvGrpSpPr>
              <a:grpSpLocks/>
            </p:cNvGrpSpPr>
            <p:nvPr/>
          </p:nvGrpSpPr>
          <p:grpSpPr bwMode="auto">
            <a:xfrm>
              <a:off x="8795361" y="356829"/>
              <a:ext cx="2285696" cy="2190942"/>
              <a:chOff x="5957581" y="981324"/>
              <a:chExt cx="1681716" cy="1725613"/>
            </a:xfrm>
          </p:grpSpPr>
          <p:sp>
            <p:nvSpPr>
              <p:cNvPr id="46" name="文本框 3">
                <a:extLst>
                  <a:ext uri="{FF2B5EF4-FFF2-40B4-BE49-F238E27FC236}">
                    <a16:creationId xmlns:a16="http://schemas.microsoft.com/office/drawing/2014/main" id="{8D7A6B83-343C-4FDA-AC56-2795429544EA}"/>
                  </a:ext>
                </a:extLst>
              </p:cNvPr>
              <p:cNvSpPr txBox="1">
                <a:spLocks noChangeArrowheads="1"/>
              </p:cNvSpPr>
              <p:nvPr/>
            </p:nvSpPr>
            <p:spPr bwMode="auto">
              <a:xfrm>
                <a:off x="6051458" y="1905796"/>
                <a:ext cx="1394098" cy="163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endParaRPr lang="zh-CN" altLang="en-US" sz="800" dirty="0">
                  <a:solidFill>
                    <a:schemeClr val="tx1">
                      <a:lumMod val="75000"/>
                      <a:lumOff val="25000"/>
                    </a:schemeClr>
                  </a:solidFill>
                </a:endParaRPr>
              </a:p>
            </p:txBody>
          </p:sp>
          <p:sp>
            <p:nvSpPr>
              <p:cNvPr id="47" name="矩形 4">
                <a:extLst>
                  <a:ext uri="{FF2B5EF4-FFF2-40B4-BE49-F238E27FC236}">
                    <a16:creationId xmlns:a16="http://schemas.microsoft.com/office/drawing/2014/main" id="{087C1A82-BBED-439F-9524-638803D086D6}"/>
                  </a:ext>
                </a:extLst>
              </p:cNvPr>
              <p:cNvSpPr>
                <a:spLocks noChangeArrowheads="1"/>
              </p:cNvSpPr>
              <p:nvPr/>
            </p:nvSpPr>
            <p:spPr bwMode="auto">
              <a:xfrm>
                <a:off x="6352626" y="1498321"/>
                <a:ext cx="838804" cy="2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行业景气</a:t>
                </a:r>
                <a:endParaRPr lang="zh-CN" altLang="en-US" sz="1867" b="1" dirty="0">
                  <a:solidFill>
                    <a:srgbClr val="FF0000"/>
                  </a:solidFill>
                  <a:cs typeface="Arial" panose="020B0604020202020204" pitchFamily="34" charset="0"/>
                </a:endParaRPr>
              </a:p>
            </p:txBody>
          </p:sp>
          <p:sp>
            <p:nvSpPr>
              <p:cNvPr id="48" name="Oval 176">
                <a:extLst>
                  <a:ext uri="{FF2B5EF4-FFF2-40B4-BE49-F238E27FC236}">
                    <a16:creationId xmlns:a16="http://schemas.microsoft.com/office/drawing/2014/main" id="{DE231B1E-EB1B-4ED7-9B94-CB7AA9C0DA31}"/>
                  </a:ext>
                </a:extLst>
              </p:cNvPr>
              <p:cNvSpPr>
                <a:spLocks noChangeArrowheads="1"/>
              </p:cNvSpPr>
              <p:nvPr/>
            </p:nvSpPr>
            <p:spPr bwMode="auto">
              <a:xfrm>
                <a:off x="5957581" y="981324"/>
                <a:ext cx="1681716" cy="1725613"/>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12700">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grpSp>
        <p:grpSp>
          <p:nvGrpSpPr>
            <p:cNvPr id="37" name="组合 36">
              <a:extLst>
                <a:ext uri="{FF2B5EF4-FFF2-40B4-BE49-F238E27FC236}">
                  <a16:creationId xmlns:a16="http://schemas.microsoft.com/office/drawing/2014/main" id="{1DC395F6-9FB7-4E84-8649-3194B98CE137}"/>
                </a:ext>
              </a:extLst>
            </p:cNvPr>
            <p:cNvGrpSpPr>
              <a:grpSpLocks/>
            </p:cNvGrpSpPr>
            <p:nvPr/>
          </p:nvGrpSpPr>
          <p:grpSpPr bwMode="auto">
            <a:xfrm>
              <a:off x="8823507" y="452362"/>
              <a:ext cx="3559188" cy="3214762"/>
              <a:chOff x="5425810" y="1749420"/>
              <a:chExt cx="1845303" cy="1709345"/>
            </a:xfrm>
          </p:grpSpPr>
          <p:sp>
            <p:nvSpPr>
              <p:cNvPr id="42" name="Oval 288">
                <a:extLst>
                  <a:ext uri="{FF2B5EF4-FFF2-40B4-BE49-F238E27FC236}">
                    <a16:creationId xmlns:a16="http://schemas.microsoft.com/office/drawing/2014/main" id="{9217D644-C00E-4D43-B6F4-FB7BC1DFAFD5}"/>
                  </a:ext>
                </a:extLst>
              </p:cNvPr>
              <p:cNvSpPr>
                <a:spLocks noChangeArrowheads="1"/>
              </p:cNvSpPr>
              <p:nvPr/>
            </p:nvSpPr>
            <p:spPr bwMode="auto">
              <a:xfrm>
                <a:off x="6122859" y="1749420"/>
                <a:ext cx="1148254" cy="1114230"/>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3175">
                <a:solidFill>
                  <a:srgbClr val="37474F">
                    <a:alpha val="89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grpSp>
            <p:nvGrpSpPr>
              <p:cNvPr id="43" name="组合 19">
                <a:extLst>
                  <a:ext uri="{FF2B5EF4-FFF2-40B4-BE49-F238E27FC236}">
                    <a16:creationId xmlns:a16="http://schemas.microsoft.com/office/drawing/2014/main" id="{35A03B46-4F38-49E7-99B4-35F3769BF2CF}"/>
                  </a:ext>
                </a:extLst>
              </p:cNvPr>
              <p:cNvGrpSpPr>
                <a:grpSpLocks/>
              </p:cNvGrpSpPr>
              <p:nvPr/>
            </p:nvGrpSpPr>
            <p:grpSpPr bwMode="auto">
              <a:xfrm>
                <a:off x="5425810" y="2071191"/>
                <a:ext cx="1613633" cy="1387574"/>
                <a:chOff x="5921110" y="556716"/>
                <a:chExt cx="1613633" cy="1387574"/>
              </a:xfrm>
            </p:grpSpPr>
            <p:sp>
              <p:nvSpPr>
                <p:cNvPr id="44" name="文本框 21">
                  <a:extLst>
                    <a:ext uri="{FF2B5EF4-FFF2-40B4-BE49-F238E27FC236}">
                      <a16:creationId xmlns:a16="http://schemas.microsoft.com/office/drawing/2014/main" id="{DB15CE67-B351-4FF2-AC0F-C0A5936EB7BF}"/>
                    </a:ext>
                  </a:extLst>
                </p:cNvPr>
                <p:cNvSpPr txBox="1">
                  <a:spLocks noChangeArrowheads="1"/>
                </p:cNvSpPr>
                <p:nvPr/>
              </p:nvSpPr>
              <p:spPr bwMode="auto">
                <a:xfrm>
                  <a:off x="5921110" y="1833826"/>
                  <a:ext cx="1394098" cy="11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endParaRPr lang="zh-CN" altLang="en-US" sz="800" dirty="0">
                    <a:solidFill>
                      <a:schemeClr val="tx1">
                        <a:lumMod val="75000"/>
                        <a:lumOff val="25000"/>
                      </a:schemeClr>
                    </a:solidFill>
                  </a:endParaRPr>
                </a:p>
              </p:txBody>
            </p:sp>
            <p:sp>
              <p:nvSpPr>
                <p:cNvPr id="45" name="矩形 22">
                  <a:extLst>
                    <a:ext uri="{FF2B5EF4-FFF2-40B4-BE49-F238E27FC236}">
                      <a16:creationId xmlns:a16="http://schemas.microsoft.com/office/drawing/2014/main" id="{AAC30375-87A3-4DED-BC38-9121E782ADF0}"/>
                    </a:ext>
                  </a:extLst>
                </p:cNvPr>
                <p:cNvSpPr>
                  <a:spLocks noChangeArrowheads="1"/>
                </p:cNvSpPr>
                <p:nvPr/>
              </p:nvSpPr>
              <p:spPr bwMode="auto">
                <a:xfrm>
                  <a:off x="6943668" y="556716"/>
                  <a:ext cx="591075" cy="20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份额提升</a:t>
                  </a:r>
                </a:p>
              </p:txBody>
            </p:sp>
          </p:grpSp>
        </p:grpSp>
      </p:grpSp>
      <p:sp>
        <p:nvSpPr>
          <p:cNvPr id="49" name="矩形 22">
            <a:extLst>
              <a:ext uri="{FF2B5EF4-FFF2-40B4-BE49-F238E27FC236}">
                <a16:creationId xmlns:a16="http://schemas.microsoft.com/office/drawing/2014/main" id="{20A8DB64-94A0-4214-A9B0-9F58E46144A2}"/>
              </a:ext>
            </a:extLst>
          </p:cNvPr>
          <p:cNvSpPr>
            <a:spLocks noChangeArrowheads="1"/>
          </p:cNvSpPr>
          <p:nvPr/>
        </p:nvSpPr>
        <p:spPr bwMode="auto">
          <a:xfrm>
            <a:off x="1603841" y="2063111"/>
            <a:ext cx="1140056"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行业景气</a:t>
            </a:r>
          </a:p>
        </p:txBody>
      </p:sp>
      <p:sp>
        <p:nvSpPr>
          <p:cNvPr id="4" name="矩形 3">
            <a:extLst>
              <a:ext uri="{FF2B5EF4-FFF2-40B4-BE49-F238E27FC236}">
                <a16:creationId xmlns:a16="http://schemas.microsoft.com/office/drawing/2014/main" id="{7E626983-B611-4A8D-B986-71332D115606}"/>
              </a:ext>
            </a:extLst>
          </p:cNvPr>
          <p:cNvSpPr/>
          <p:nvPr/>
        </p:nvSpPr>
        <p:spPr>
          <a:xfrm>
            <a:off x="1677616" y="2536851"/>
            <a:ext cx="902811" cy="307777"/>
          </a:xfrm>
          <a:prstGeom prst="rect">
            <a:avLst/>
          </a:prstGeom>
        </p:spPr>
        <p:txBody>
          <a:bodyPr wrap="none">
            <a:spAutoFit/>
          </a:bodyPr>
          <a:lstStyle/>
          <a:p>
            <a:r>
              <a:rPr lang="zh-CN" altLang="en-US" sz="1400" b="1" dirty="0">
                <a:latin typeface="微软雅黑 Light" panose="020B0502040204020203" pitchFamily="34" charset="-122"/>
                <a:ea typeface="微软雅黑 Light" panose="020B0502040204020203" pitchFamily="34" charset="-122"/>
              </a:rPr>
              <a:t>量价齐升</a:t>
            </a:r>
            <a:endParaRPr lang="zh-CN" altLang="en-US" sz="1400" dirty="0"/>
          </a:p>
        </p:txBody>
      </p:sp>
      <p:sp>
        <p:nvSpPr>
          <p:cNvPr id="50" name="矩形 49">
            <a:extLst>
              <a:ext uri="{FF2B5EF4-FFF2-40B4-BE49-F238E27FC236}">
                <a16:creationId xmlns:a16="http://schemas.microsoft.com/office/drawing/2014/main" id="{4DFF366F-B349-4A97-A48F-7738A2AD3BF9}"/>
              </a:ext>
            </a:extLst>
          </p:cNvPr>
          <p:cNvSpPr/>
          <p:nvPr/>
        </p:nvSpPr>
        <p:spPr>
          <a:xfrm>
            <a:off x="3029855" y="2524913"/>
            <a:ext cx="1332416" cy="307777"/>
          </a:xfrm>
          <a:prstGeom prst="rect">
            <a:avLst/>
          </a:prstGeom>
        </p:spPr>
        <p:txBody>
          <a:bodyPr wrap="none">
            <a:spAutoFit/>
          </a:bodyPr>
          <a:lstStyle/>
          <a:p>
            <a:r>
              <a:rPr lang="zh-CN" altLang="en-US" sz="1400" b="1" dirty="0">
                <a:latin typeface="微软雅黑 Light" panose="020B0502040204020203" pitchFamily="34" charset="-122"/>
                <a:ea typeface="微软雅黑 Light" panose="020B0502040204020203" pitchFamily="34" charset="-122"/>
              </a:rPr>
              <a:t>并购</a:t>
            </a:r>
            <a:r>
              <a:rPr lang="en-US" altLang="zh-CN" sz="1400" b="1" dirty="0">
                <a:latin typeface="微软雅黑 Light" panose="020B0502040204020203" pitchFamily="34" charset="-122"/>
                <a:ea typeface="微软雅黑 Light" panose="020B0502040204020203" pitchFamily="34" charset="-122"/>
              </a:rPr>
              <a:t>/</a:t>
            </a:r>
            <a:r>
              <a:rPr lang="zh-CN" altLang="en-US" sz="1400" b="1" dirty="0">
                <a:latin typeface="微软雅黑 Light" panose="020B0502040204020203" pitchFamily="34" charset="-122"/>
                <a:ea typeface="微软雅黑 Light" panose="020B0502040204020203" pitchFamily="34" charset="-122"/>
              </a:rPr>
              <a:t>规模扩大</a:t>
            </a:r>
            <a:endParaRPr lang="zh-CN" altLang="en-US" sz="1400" dirty="0"/>
          </a:p>
        </p:txBody>
      </p:sp>
      <p:pic>
        <p:nvPicPr>
          <p:cNvPr id="6" name="图片 5">
            <a:extLst>
              <a:ext uri="{FF2B5EF4-FFF2-40B4-BE49-F238E27FC236}">
                <a16:creationId xmlns:a16="http://schemas.microsoft.com/office/drawing/2014/main" id="{8B1EB2C8-21FF-47E1-AE68-0A3A19A4E661}"/>
              </a:ext>
            </a:extLst>
          </p:cNvPr>
          <p:cNvPicPr>
            <a:picLocks noChangeAspect="1"/>
          </p:cNvPicPr>
          <p:nvPr/>
        </p:nvPicPr>
        <p:blipFill>
          <a:blip r:embed="rId3"/>
          <a:stretch>
            <a:fillRect/>
          </a:stretch>
        </p:blipFill>
        <p:spPr>
          <a:xfrm>
            <a:off x="1200822" y="3683461"/>
            <a:ext cx="3609829" cy="2333182"/>
          </a:xfrm>
          <a:prstGeom prst="rect">
            <a:avLst/>
          </a:prstGeom>
        </p:spPr>
      </p:pic>
      <p:sp>
        <p:nvSpPr>
          <p:cNvPr id="7" name="文本框 6">
            <a:extLst>
              <a:ext uri="{FF2B5EF4-FFF2-40B4-BE49-F238E27FC236}">
                <a16:creationId xmlns:a16="http://schemas.microsoft.com/office/drawing/2014/main" id="{F37FE15D-7D3B-46BE-BCC2-9DDC89BE78F9}"/>
              </a:ext>
            </a:extLst>
          </p:cNvPr>
          <p:cNvSpPr txBox="1"/>
          <p:nvPr/>
        </p:nvSpPr>
        <p:spPr>
          <a:xfrm>
            <a:off x="1747798" y="5726060"/>
            <a:ext cx="2758430" cy="830997"/>
          </a:xfrm>
          <a:prstGeom prst="rect">
            <a:avLst/>
          </a:prstGeom>
          <a:noFill/>
        </p:spPr>
        <p:txBody>
          <a:bodyPr wrap="square" rtlCol="0">
            <a:spAutoFit/>
          </a:bodyPr>
          <a:lstStyle/>
          <a:p>
            <a:r>
              <a:rPr lang="zh-CN" altLang="en-US" sz="1600" dirty="0">
                <a:latin typeface="+mn-ea"/>
                <a:ea typeface="+mn-ea"/>
              </a:rPr>
              <a:t>综合情感得分：</a:t>
            </a:r>
            <a:r>
              <a:rPr lang="en-US" altLang="zh-CN" sz="1600" dirty="0">
                <a:latin typeface="+mn-ea"/>
                <a:ea typeface="+mn-ea"/>
              </a:rPr>
              <a:t>7.97</a:t>
            </a:r>
          </a:p>
          <a:p>
            <a:r>
              <a:rPr lang="zh-CN" altLang="en-US" sz="1600" dirty="0">
                <a:latin typeface="+mn-ea"/>
                <a:ea typeface="+mn-ea"/>
              </a:rPr>
              <a:t>行业景气得分：</a:t>
            </a:r>
            <a:r>
              <a:rPr lang="en-US" altLang="zh-CN" sz="1600" dirty="0">
                <a:latin typeface="+mn-ea"/>
                <a:ea typeface="+mn-ea"/>
              </a:rPr>
              <a:t>3.99 </a:t>
            </a:r>
          </a:p>
          <a:p>
            <a:r>
              <a:rPr lang="zh-CN" altLang="en-US" sz="1600" dirty="0">
                <a:latin typeface="+mn-ea"/>
                <a:ea typeface="+mn-ea"/>
              </a:rPr>
              <a:t>份额提升得分：</a:t>
            </a:r>
            <a:r>
              <a:rPr lang="en-US" altLang="zh-CN" sz="1600" dirty="0">
                <a:latin typeface="+mn-ea"/>
                <a:ea typeface="+mn-ea"/>
              </a:rPr>
              <a:t>3.99</a:t>
            </a:r>
            <a:endParaRPr lang="zh-CN" altLang="en-US" sz="1600" dirty="0">
              <a:latin typeface="+mn-ea"/>
              <a:ea typeface="+mn-ea"/>
            </a:endParaRPr>
          </a:p>
        </p:txBody>
      </p:sp>
      <p:sp>
        <p:nvSpPr>
          <p:cNvPr id="52" name="文本框 51">
            <a:extLst>
              <a:ext uri="{FF2B5EF4-FFF2-40B4-BE49-F238E27FC236}">
                <a16:creationId xmlns:a16="http://schemas.microsoft.com/office/drawing/2014/main" id="{A1BCDB2E-D806-4881-BCB8-007BC272F7DB}"/>
              </a:ext>
            </a:extLst>
          </p:cNvPr>
          <p:cNvSpPr txBox="1"/>
          <p:nvPr/>
        </p:nvSpPr>
        <p:spPr>
          <a:xfrm>
            <a:off x="2029878" y="996372"/>
            <a:ext cx="1999953" cy="379656"/>
          </a:xfrm>
          <a:prstGeom prst="rect">
            <a:avLst/>
          </a:prstGeom>
          <a:noFill/>
        </p:spPr>
        <p:txBody>
          <a:bodyPr wrap="square" rtlCol="0">
            <a:spAutoFit/>
          </a:body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好赛道</a:t>
            </a:r>
            <a:r>
              <a:rPr lang="en-US" altLang="zh-CN"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a:t>
            </a:r>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龙头公司</a:t>
            </a:r>
            <a:endParaRPr lang="en-US" altLang="zh-CN"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2573659931"/>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nodePh="1">
                                      <p:stCondLst>
                                        <p:cond delay="0"/>
                                      </p:stCondLst>
                                      <p:endCondLst>
                                        <p:cond evt="begin" delay="0">
                                          <p:tn val="14"/>
                                        </p:cond>
                                      </p:end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nodePh="1">
                                      <p:stCondLst>
                                        <p:cond delay="0"/>
                                      </p:stCondLst>
                                      <p:endCondLst>
                                        <p:cond evt="begin" delay="0">
                                          <p:tn val="14"/>
                                        </p:cond>
                                      </p:end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769583" y="1133046"/>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135665" y="2417491"/>
            <a:ext cx="4860703" cy="758606"/>
          </a:xfrm>
          <a:prstGeom prst="rect">
            <a:avLst/>
          </a:prstGeom>
        </p:spPr>
        <p:txBody>
          <a:bodyPr wrap="square">
            <a:spAutoFit/>
          </a:bodyPr>
          <a:lstStyle/>
          <a:p>
            <a:pPr algn="just" eaLnBrk="1" fontAlgn="auto" hangingPunct="1">
              <a:lnSpc>
                <a:spcPct val="150000"/>
              </a:lnSpc>
              <a:spcBef>
                <a:spcPts val="0"/>
              </a:spcBef>
              <a:spcAft>
                <a:spcPts val="0"/>
              </a:spcAft>
              <a:defRPr/>
            </a:pPr>
            <a:endParaRPr lang="en-GB" altLang="zh-CN" sz="2000" b="1" dirty="0">
              <a:solidFill>
                <a:schemeClr val="tx1">
                  <a:lumMod val="50000"/>
                  <a:lumOff val="50000"/>
                </a:schemeClr>
              </a:solidFill>
              <a:latin typeface="微软雅黑 Light" panose="020B0502040204020203" pitchFamily="34" charset="-122"/>
              <a:ea typeface="微软雅黑 Light" panose="020B0502040204020203" pitchFamily="34" charset="-122"/>
              <a:cs typeface="+mn-ea"/>
              <a:sym typeface="+mn-lt"/>
            </a:endParaRPr>
          </a:p>
          <a:p>
            <a:pPr algn="just" eaLnBrk="1" fontAlgn="auto" hangingPunct="1">
              <a:lnSpc>
                <a:spcPct val="150000"/>
              </a:lnSpc>
              <a:spcBef>
                <a:spcPts val="0"/>
              </a:spcBef>
              <a:spcAft>
                <a:spcPts val="0"/>
              </a:spcAft>
              <a:defRPr/>
            </a:pPr>
            <a:endPar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文本框 56"/>
          <p:cNvSpPr txBox="1">
            <a:spLocks noChangeArrowheads="1"/>
          </p:cNvSpPr>
          <p:nvPr/>
        </p:nvSpPr>
        <p:spPr bwMode="auto">
          <a:xfrm>
            <a:off x="1084264" y="548271"/>
            <a:ext cx="56167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tx1">
                    <a:lumMod val="50000"/>
                    <a:lumOff val="50000"/>
                  </a:schemeClr>
                </a:solidFill>
                <a:latin typeface="Agency FB" panose="020B0503020202020204" pitchFamily="34" charset="0"/>
              </a:rPr>
              <a:t>研报分类模型</a:t>
            </a:r>
            <a:r>
              <a:rPr lang="en-US" altLang="zh-CN" sz="3200" b="1" dirty="0">
                <a:solidFill>
                  <a:schemeClr val="tx1">
                    <a:lumMod val="50000"/>
                    <a:lumOff val="50000"/>
                  </a:schemeClr>
                </a:solidFill>
                <a:latin typeface="Agency FB" panose="020B0503020202020204" pitchFamily="34" charset="0"/>
              </a:rPr>
              <a:t>——</a:t>
            </a:r>
            <a:r>
              <a:rPr lang="zh-CN" altLang="en-US" sz="3200" b="1" dirty="0">
                <a:solidFill>
                  <a:schemeClr val="tx1">
                    <a:lumMod val="50000"/>
                    <a:lumOff val="50000"/>
                  </a:schemeClr>
                </a:solidFill>
                <a:latin typeface="Agency FB" panose="020B0503020202020204" pitchFamily="34" charset="0"/>
              </a:rPr>
              <a:t>案例分析</a:t>
            </a:r>
            <a:endParaRPr lang="en-US" altLang="zh-CN" sz="3200" b="1" dirty="0">
              <a:solidFill>
                <a:schemeClr val="tx1">
                  <a:lumMod val="75000"/>
                  <a:lumOff val="25000"/>
                </a:schemeClr>
              </a:solidFill>
              <a:latin typeface="Agency FB" panose="020B0503020202020204" pitchFamily="34" charset="0"/>
            </a:endParaRPr>
          </a:p>
        </p:txBody>
      </p:sp>
      <p:sp>
        <p:nvSpPr>
          <p:cNvPr id="2" name="矩形 1">
            <a:extLst>
              <a:ext uri="{FF2B5EF4-FFF2-40B4-BE49-F238E27FC236}">
                <a16:creationId xmlns:a16="http://schemas.microsoft.com/office/drawing/2014/main" id="{A087AD9B-92E0-433E-9D67-FC3CAE955FE3}"/>
              </a:ext>
            </a:extLst>
          </p:cNvPr>
          <p:cNvSpPr/>
          <p:nvPr/>
        </p:nvSpPr>
        <p:spPr>
          <a:xfrm>
            <a:off x="6096000" y="764994"/>
            <a:ext cx="6075368" cy="307777"/>
          </a:xfrm>
          <a:prstGeom prst="rect">
            <a:avLst/>
          </a:prstGeom>
        </p:spPr>
        <p:txBody>
          <a:bodyPr wrap="square">
            <a:spAutoFit/>
          </a:bodyPr>
          <a:lstStyle/>
          <a:p>
            <a:endParaRPr lang="zh-CN" altLang="en-US" sz="1400" dirty="0">
              <a:latin typeface="微软雅黑 Light" panose="020B0502040204020203" pitchFamily="34" charset="-122"/>
              <a:ea typeface="微软雅黑 Light" panose="020B0502040204020203" pitchFamily="34" charset="-122"/>
            </a:endParaRPr>
          </a:p>
        </p:txBody>
      </p:sp>
      <p:grpSp>
        <p:nvGrpSpPr>
          <p:cNvPr id="35" name="组合 34">
            <a:extLst>
              <a:ext uri="{FF2B5EF4-FFF2-40B4-BE49-F238E27FC236}">
                <a16:creationId xmlns:a16="http://schemas.microsoft.com/office/drawing/2014/main" id="{26006B18-B2A2-4F5A-8B74-590DDB1F5F4C}"/>
              </a:ext>
            </a:extLst>
          </p:cNvPr>
          <p:cNvGrpSpPr/>
          <p:nvPr/>
        </p:nvGrpSpPr>
        <p:grpSpPr>
          <a:xfrm>
            <a:off x="1220645" y="1354012"/>
            <a:ext cx="2926195" cy="3436351"/>
            <a:chOff x="8805131" y="372994"/>
            <a:chExt cx="2926195" cy="3294129"/>
          </a:xfrm>
        </p:grpSpPr>
        <p:grpSp>
          <p:nvGrpSpPr>
            <p:cNvPr id="36" name="组合 35">
              <a:extLst>
                <a:ext uri="{FF2B5EF4-FFF2-40B4-BE49-F238E27FC236}">
                  <a16:creationId xmlns:a16="http://schemas.microsoft.com/office/drawing/2014/main" id="{666C311C-8195-4935-BFA4-E506F04DE26F}"/>
                </a:ext>
              </a:extLst>
            </p:cNvPr>
            <p:cNvGrpSpPr>
              <a:grpSpLocks/>
            </p:cNvGrpSpPr>
            <p:nvPr/>
          </p:nvGrpSpPr>
          <p:grpSpPr bwMode="auto">
            <a:xfrm>
              <a:off x="8805131" y="372994"/>
              <a:ext cx="2012606" cy="1657662"/>
              <a:chOff x="5964768" y="994055"/>
              <a:chExt cx="1480788" cy="1305595"/>
            </a:xfrm>
          </p:grpSpPr>
          <p:sp>
            <p:nvSpPr>
              <p:cNvPr id="46" name="文本框 3">
                <a:extLst>
                  <a:ext uri="{FF2B5EF4-FFF2-40B4-BE49-F238E27FC236}">
                    <a16:creationId xmlns:a16="http://schemas.microsoft.com/office/drawing/2014/main" id="{8D7A6B83-343C-4FDA-AC56-2795429544EA}"/>
                  </a:ext>
                </a:extLst>
              </p:cNvPr>
              <p:cNvSpPr txBox="1">
                <a:spLocks noChangeArrowheads="1"/>
              </p:cNvSpPr>
              <p:nvPr/>
            </p:nvSpPr>
            <p:spPr bwMode="auto">
              <a:xfrm>
                <a:off x="6051458" y="1905796"/>
                <a:ext cx="1394098" cy="163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endParaRPr lang="zh-CN" altLang="en-US" sz="800" dirty="0">
                  <a:solidFill>
                    <a:schemeClr val="tx1">
                      <a:lumMod val="75000"/>
                      <a:lumOff val="25000"/>
                    </a:schemeClr>
                  </a:solidFill>
                </a:endParaRPr>
              </a:p>
            </p:txBody>
          </p:sp>
          <p:sp>
            <p:nvSpPr>
              <p:cNvPr id="48" name="Oval 176">
                <a:extLst>
                  <a:ext uri="{FF2B5EF4-FFF2-40B4-BE49-F238E27FC236}">
                    <a16:creationId xmlns:a16="http://schemas.microsoft.com/office/drawing/2014/main" id="{DE231B1E-EB1B-4ED7-9B94-CB7AA9C0DA31}"/>
                  </a:ext>
                </a:extLst>
              </p:cNvPr>
              <p:cNvSpPr>
                <a:spLocks noChangeArrowheads="1"/>
              </p:cNvSpPr>
              <p:nvPr/>
            </p:nvSpPr>
            <p:spPr bwMode="auto">
              <a:xfrm>
                <a:off x="5964768" y="994055"/>
                <a:ext cx="1267164" cy="1305595"/>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12700">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grpSp>
        <p:grpSp>
          <p:nvGrpSpPr>
            <p:cNvPr id="37" name="组合 36">
              <a:extLst>
                <a:ext uri="{FF2B5EF4-FFF2-40B4-BE49-F238E27FC236}">
                  <a16:creationId xmlns:a16="http://schemas.microsoft.com/office/drawing/2014/main" id="{1DC395F6-9FB7-4E84-8649-3194B98CE137}"/>
                </a:ext>
              </a:extLst>
            </p:cNvPr>
            <p:cNvGrpSpPr>
              <a:grpSpLocks/>
            </p:cNvGrpSpPr>
            <p:nvPr/>
          </p:nvGrpSpPr>
          <p:grpSpPr bwMode="auto">
            <a:xfrm>
              <a:off x="8823507" y="372994"/>
              <a:ext cx="2907819" cy="3294129"/>
              <a:chOff x="5425810" y="1707219"/>
              <a:chExt cx="1507593" cy="1751546"/>
            </a:xfrm>
          </p:grpSpPr>
          <p:sp>
            <p:nvSpPr>
              <p:cNvPr id="42" name="Oval 288">
                <a:extLst>
                  <a:ext uri="{FF2B5EF4-FFF2-40B4-BE49-F238E27FC236}">
                    <a16:creationId xmlns:a16="http://schemas.microsoft.com/office/drawing/2014/main" id="{9217D644-C00E-4D43-B6F4-FB7BC1DFAFD5}"/>
                  </a:ext>
                </a:extLst>
              </p:cNvPr>
              <p:cNvSpPr>
                <a:spLocks noChangeArrowheads="1"/>
              </p:cNvSpPr>
              <p:nvPr/>
            </p:nvSpPr>
            <p:spPr bwMode="auto">
              <a:xfrm>
                <a:off x="6053105" y="1707219"/>
                <a:ext cx="880298" cy="841497"/>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3175">
                <a:solidFill>
                  <a:srgbClr val="37474F">
                    <a:alpha val="89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grpSp>
            <p:nvGrpSpPr>
              <p:cNvPr id="43" name="组合 19">
                <a:extLst>
                  <a:ext uri="{FF2B5EF4-FFF2-40B4-BE49-F238E27FC236}">
                    <a16:creationId xmlns:a16="http://schemas.microsoft.com/office/drawing/2014/main" id="{35A03B46-4F38-49E7-99B4-35F3769BF2CF}"/>
                  </a:ext>
                </a:extLst>
              </p:cNvPr>
              <p:cNvGrpSpPr>
                <a:grpSpLocks/>
              </p:cNvGrpSpPr>
              <p:nvPr/>
            </p:nvGrpSpPr>
            <p:grpSpPr bwMode="auto">
              <a:xfrm>
                <a:off x="5425810" y="1840713"/>
                <a:ext cx="1446505" cy="1618052"/>
                <a:chOff x="5921110" y="326238"/>
                <a:chExt cx="1446505" cy="1618052"/>
              </a:xfrm>
            </p:grpSpPr>
            <p:sp>
              <p:nvSpPr>
                <p:cNvPr id="44" name="文本框 21">
                  <a:extLst>
                    <a:ext uri="{FF2B5EF4-FFF2-40B4-BE49-F238E27FC236}">
                      <a16:creationId xmlns:a16="http://schemas.microsoft.com/office/drawing/2014/main" id="{DB15CE67-B351-4FF2-AC0F-C0A5936EB7BF}"/>
                    </a:ext>
                  </a:extLst>
                </p:cNvPr>
                <p:cNvSpPr txBox="1">
                  <a:spLocks noChangeArrowheads="1"/>
                </p:cNvSpPr>
                <p:nvPr/>
              </p:nvSpPr>
              <p:spPr bwMode="auto">
                <a:xfrm>
                  <a:off x="5921110" y="1833826"/>
                  <a:ext cx="1394098" cy="11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endParaRPr lang="zh-CN" altLang="en-US" sz="800" dirty="0">
                    <a:solidFill>
                      <a:schemeClr val="tx1">
                        <a:lumMod val="75000"/>
                        <a:lumOff val="25000"/>
                      </a:schemeClr>
                    </a:solidFill>
                  </a:endParaRPr>
                </a:p>
              </p:txBody>
            </p:sp>
            <p:sp>
              <p:nvSpPr>
                <p:cNvPr id="45" name="矩形 22">
                  <a:extLst>
                    <a:ext uri="{FF2B5EF4-FFF2-40B4-BE49-F238E27FC236}">
                      <a16:creationId xmlns:a16="http://schemas.microsoft.com/office/drawing/2014/main" id="{AAC30375-87A3-4DED-BC38-9121E782ADF0}"/>
                    </a:ext>
                  </a:extLst>
                </p:cNvPr>
                <p:cNvSpPr>
                  <a:spLocks noChangeArrowheads="1"/>
                </p:cNvSpPr>
                <p:nvPr/>
              </p:nvSpPr>
              <p:spPr bwMode="auto">
                <a:xfrm>
                  <a:off x="6776540" y="326238"/>
                  <a:ext cx="591075" cy="20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份额提升</a:t>
                  </a:r>
                </a:p>
              </p:txBody>
            </p:sp>
          </p:grpSp>
        </p:grpSp>
      </p:grpSp>
      <p:sp>
        <p:nvSpPr>
          <p:cNvPr id="49" name="矩形 22">
            <a:extLst>
              <a:ext uri="{FF2B5EF4-FFF2-40B4-BE49-F238E27FC236}">
                <a16:creationId xmlns:a16="http://schemas.microsoft.com/office/drawing/2014/main" id="{20A8DB64-94A0-4214-A9B0-9F58E46144A2}"/>
              </a:ext>
            </a:extLst>
          </p:cNvPr>
          <p:cNvSpPr>
            <a:spLocks noChangeArrowheads="1"/>
          </p:cNvSpPr>
          <p:nvPr/>
        </p:nvSpPr>
        <p:spPr bwMode="auto">
          <a:xfrm>
            <a:off x="1694309" y="1705679"/>
            <a:ext cx="66236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提价</a:t>
            </a:r>
          </a:p>
        </p:txBody>
      </p:sp>
      <p:sp>
        <p:nvSpPr>
          <p:cNvPr id="50" name="矩形 49">
            <a:extLst>
              <a:ext uri="{FF2B5EF4-FFF2-40B4-BE49-F238E27FC236}">
                <a16:creationId xmlns:a16="http://schemas.microsoft.com/office/drawing/2014/main" id="{4DFF366F-B349-4A97-A48F-7738A2AD3BF9}"/>
              </a:ext>
            </a:extLst>
          </p:cNvPr>
          <p:cNvSpPr/>
          <p:nvPr/>
        </p:nvSpPr>
        <p:spPr>
          <a:xfrm>
            <a:off x="2943342" y="2059818"/>
            <a:ext cx="902811" cy="307777"/>
          </a:xfrm>
          <a:prstGeom prst="rect">
            <a:avLst/>
          </a:prstGeom>
        </p:spPr>
        <p:txBody>
          <a:bodyPr wrap="none">
            <a:spAutoFit/>
          </a:bodyPr>
          <a:lstStyle/>
          <a:p>
            <a:r>
              <a:rPr lang="zh-CN" altLang="en-US" sz="1400" b="1" dirty="0">
                <a:latin typeface="微软雅黑 Light" panose="020B0502040204020203" pitchFamily="34" charset="-122"/>
                <a:ea typeface="微软雅黑 Light" panose="020B0502040204020203" pitchFamily="34" charset="-122"/>
              </a:rPr>
              <a:t>规模效应</a:t>
            </a:r>
            <a:endParaRPr lang="zh-CN" altLang="en-US" sz="1400" dirty="0"/>
          </a:p>
        </p:txBody>
      </p:sp>
      <p:sp>
        <p:nvSpPr>
          <p:cNvPr id="7" name="文本框 6">
            <a:extLst>
              <a:ext uri="{FF2B5EF4-FFF2-40B4-BE49-F238E27FC236}">
                <a16:creationId xmlns:a16="http://schemas.microsoft.com/office/drawing/2014/main" id="{F37FE15D-7D3B-46BE-BCC2-9DDC89BE78F9}"/>
              </a:ext>
            </a:extLst>
          </p:cNvPr>
          <p:cNvSpPr txBox="1"/>
          <p:nvPr/>
        </p:nvSpPr>
        <p:spPr>
          <a:xfrm>
            <a:off x="1135056" y="5992838"/>
            <a:ext cx="4010009" cy="584775"/>
          </a:xfrm>
          <a:prstGeom prst="rect">
            <a:avLst/>
          </a:prstGeom>
          <a:noFill/>
        </p:spPr>
        <p:txBody>
          <a:bodyPr wrap="square" rtlCol="0">
            <a:spAutoFit/>
          </a:bodyPr>
          <a:lstStyle/>
          <a:p>
            <a:r>
              <a:rPr lang="zh-CN" altLang="en-US" sz="1600" dirty="0">
                <a:latin typeface="+mn-ea"/>
                <a:ea typeface="+mn-ea"/>
              </a:rPr>
              <a:t>综合情感得分：</a:t>
            </a:r>
            <a:r>
              <a:rPr lang="en-US" altLang="zh-CN" sz="1600" dirty="0">
                <a:latin typeface="+mn-ea"/>
                <a:ea typeface="+mn-ea"/>
              </a:rPr>
              <a:t>5.09 </a:t>
            </a:r>
            <a:r>
              <a:rPr lang="zh-CN" altLang="en-US" sz="1600" dirty="0">
                <a:latin typeface="+mn-ea"/>
                <a:ea typeface="+mn-ea"/>
              </a:rPr>
              <a:t>行业景气得分：</a:t>
            </a:r>
            <a:r>
              <a:rPr lang="en-US" altLang="zh-CN" sz="1600" dirty="0">
                <a:latin typeface="+mn-ea"/>
                <a:ea typeface="+mn-ea"/>
              </a:rPr>
              <a:t>1.70</a:t>
            </a:r>
          </a:p>
          <a:p>
            <a:r>
              <a:rPr lang="zh-CN" altLang="en-US" sz="1600" dirty="0">
                <a:latin typeface="+mn-ea"/>
                <a:ea typeface="+mn-ea"/>
              </a:rPr>
              <a:t>份额提升得分：</a:t>
            </a:r>
            <a:r>
              <a:rPr lang="en-US" altLang="zh-CN" sz="1600" dirty="0">
                <a:latin typeface="+mn-ea"/>
                <a:ea typeface="+mn-ea"/>
              </a:rPr>
              <a:t>1.70 </a:t>
            </a:r>
            <a:r>
              <a:rPr lang="zh-CN" altLang="en-US" sz="1600" dirty="0">
                <a:latin typeface="+mn-ea"/>
                <a:ea typeface="+mn-ea"/>
              </a:rPr>
              <a:t>产品涨价得分：</a:t>
            </a:r>
            <a:r>
              <a:rPr lang="en-US" altLang="zh-CN" sz="1600" dirty="0">
                <a:latin typeface="+mn-ea"/>
                <a:ea typeface="+mn-ea"/>
              </a:rPr>
              <a:t>1.70</a:t>
            </a:r>
            <a:endParaRPr lang="zh-CN" altLang="en-US" sz="1600" dirty="0">
              <a:latin typeface="+mn-ea"/>
              <a:ea typeface="+mn-ea"/>
            </a:endParaRPr>
          </a:p>
        </p:txBody>
      </p:sp>
      <p:sp>
        <p:nvSpPr>
          <p:cNvPr id="23" name="矩形 22">
            <a:extLst>
              <a:ext uri="{FF2B5EF4-FFF2-40B4-BE49-F238E27FC236}">
                <a16:creationId xmlns:a16="http://schemas.microsoft.com/office/drawing/2014/main" id="{C52CF687-F747-4EE8-B8E5-E040CA7BCA6D}"/>
              </a:ext>
            </a:extLst>
          </p:cNvPr>
          <p:cNvSpPr/>
          <p:nvPr/>
        </p:nvSpPr>
        <p:spPr>
          <a:xfrm>
            <a:off x="6095999" y="1062527"/>
            <a:ext cx="6075368" cy="5154744"/>
          </a:xfrm>
          <a:prstGeom prst="rect">
            <a:avLst/>
          </a:prstGeom>
        </p:spPr>
        <p:txBody>
          <a:bodyPr wrap="square">
            <a:spAutoFit/>
          </a:bodyPr>
          <a:lstStyle/>
          <a:p>
            <a:pPr>
              <a:lnSpc>
                <a:spcPct val="150000"/>
              </a:lnSpc>
            </a:pPr>
            <a:r>
              <a:rPr lang="zh-CN" altLang="en-US" sz="1050" dirty="0">
                <a:latin typeface="微软雅黑 Light" panose="020B0502040204020203" pitchFamily="34" charset="-122"/>
                <a:ea typeface="微软雅黑 Light" panose="020B0502040204020203" pitchFamily="34" charset="-122"/>
              </a:rPr>
              <a:t>事件描述：安井食品披露</a:t>
            </a:r>
            <a:r>
              <a:rPr lang="en-US" altLang="zh-CN" sz="1050" dirty="0">
                <a:latin typeface="微软雅黑 Light" panose="020B0502040204020203" pitchFamily="34" charset="-122"/>
                <a:ea typeface="微软雅黑 Light" panose="020B0502040204020203" pitchFamily="34" charset="-122"/>
              </a:rPr>
              <a:t>2017</a:t>
            </a:r>
            <a:r>
              <a:rPr lang="zh-CN" altLang="en-US" sz="1050" dirty="0">
                <a:latin typeface="微软雅黑 Light" panose="020B0502040204020203" pitchFamily="34" charset="-122"/>
                <a:ea typeface="微软雅黑 Light" panose="020B0502040204020203" pitchFamily="34" charset="-122"/>
              </a:rPr>
              <a:t>年年报，主要内容如下：</a:t>
            </a:r>
            <a:r>
              <a:rPr lang="en-US" altLang="zh-CN" sz="1050" dirty="0">
                <a:latin typeface="微软雅黑 Light" panose="020B0502040204020203" pitchFamily="34" charset="-122"/>
                <a:ea typeface="微软雅黑 Light" panose="020B0502040204020203" pitchFamily="34" charset="-122"/>
              </a:rPr>
              <a:t>2017</a:t>
            </a:r>
            <a:r>
              <a:rPr lang="zh-CN" altLang="en-US" sz="1050" dirty="0">
                <a:latin typeface="微软雅黑 Light" panose="020B0502040204020203" pitchFamily="34" charset="-122"/>
                <a:ea typeface="微软雅黑 Light" panose="020B0502040204020203" pitchFamily="34" charset="-122"/>
              </a:rPr>
              <a:t>年实现收入</a:t>
            </a:r>
            <a:r>
              <a:rPr lang="en-US" altLang="zh-CN" sz="1050" dirty="0">
                <a:latin typeface="微软雅黑 Light" panose="020B0502040204020203" pitchFamily="34" charset="-122"/>
                <a:ea typeface="微软雅黑 Light" panose="020B0502040204020203" pitchFamily="34" charset="-122"/>
              </a:rPr>
              <a:t>34.84</a:t>
            </a:r>
            <a:r>
              <a:rPr lang="zh-CN" altLang="en-US" sz="1050" dirty="0">
                <a:latin typeface="微软雅黑 Light" panose="020B0502040204020203" pitchFamily="34" charset="-122"/>
                <a:ea typeface="微软雅黑 Light" panose="020B0502040204020203" pitchFamily="34" charset="-122"/>
              </a:rPr>
              <a:t>亿元，同比增长</a:t>
            </a:r>
            <a:r>
              <a:rPr lang="en-US" altLang="zh-CN" sz="1050" dirty="0">
                <a:latin typeface="微软雅黑 Light" panose="020B0502040204020203" pitchFamily="34" charset="-122"/>
                <a:ea typeface="微软雅黑 Light" panose="020B0502040204020203" pitchFamily="34" charset="-122"/>
              </a:rPr>
              <a:t>16.27%</a:t>
            </a:r>
            <a:r>
              <a:rPr lang="zh-CN" altLang="en-US" sz="1050" dirty="0">
                <a:latin typeface="微软雅黑 Light" panose="020B0502040204020203" pitchFamily="34" charset="-122"/>
                <a:ea typeface="微软雅黑 Light" panose="020B0502040204020203" pitchFamily="34" charset="-122"/>
              </a:rPr>
              <a:t>，归属于母公司净利润</a:t>
            </a:r>
            <a:r>
              <a:rPr lang="en-US" altLang="zh-CN" sz="1050" dirty="0">
                <a:latin typeface="微软雅黑 Light" panose="020B0502040204020203" pitchFamily="34" charset="-122"/>
                <a:ea typeface="微软雅黑 Light" panose="020B0502040204020203" pitchFamily="34" charset="-122"/>
              </a:rPr>
              <a:t>2.02</a:t>
            </a:r>
            <a:r>
              <a:rPr lang="zh-CN" altLang="en-US" sz="1050" dirty="0">
                <a:latin typeface="微软雅黑 Light" panose="020B0502040204020203" pitchFamily="34" charset="-122"/>
                <a:ea typeface="微软雅黑 Light" panose="020B0502040204020203" pitchFamily="34" charset="-122"/>
              </a:rPr>
              <a:t>亿元，同比增长</a:t>
            </a:r>
            <a:r>
              <a:rPr lang="en-US" altLang="zh-CN" sz="1050" dirty="0">
                <a:latin typeface="微软雅黑 Light" panose="020B0502040204020203" pitchFamily="34" charset="-122"/>
                <a:ea typeface="微软雅黑 Light" panose="020B0502040204020203" pitchFamily="34" charset="-122"/>
              </a:rPr>
              <a:t>14.11%</a:t>
            </a:r>
            <a:r>
              <a:rPr lang="zh-CN" altLang="en-US" sz="1050" dirty="0">
                <a:latin typeface="微软雅黑 Light" panose="020B0502040204020203" pitchFamily="34" charset="-122"/>
                <a:ea typeface="微软雅黑 Light" panose="020B0502040204020203" pitchFamily="34" charset="-122"/>
              </a:rPr>
              <a:t>，其中</a:t>
            </a:r>
            <a:r>
              <a:rPr lang="en-US" altLang="zh-CN" sz="1050" dirty="0">
                <a:latin typeface="微软雅黑 Light" panose="020B0502040204020203" pitchFamily="34" charset="-122"/>
                <a:ea typeface="微软雅黑 Light" panose="020B0502040204020203" pitchFamily="34" charset="-122"/>
              </a:rPr>
              <a:t>2017Q4</a:t>
            </a:r>
            <a:r>
              <a:rPr lang="zh-CN" altLang="en-US" sz="1050" dirty="0">
                <a:latin typeface="微软雅黑 Light" panose="020B0502040204020203" pitchFamily="34" charset="-122"/>
                <a:ea typeface="微软雅黑 Light" panose="020B0502040204020203" pitchFamily="34" charset="-122"/>
              </a:rPr>
              <a:t>实现收入</a:t>
            </a:r>
            <a:r>
              <a:rPr lang="en-US" altLang="zh-CN" sz="1050" dirty="0">
                <a:latin typeface="微软雅黑 Light" panose="020B0502040204020203" pitchFamily="34" charset="-122"/>
                <a:ea typeface="微软雅黑 Light" panose="020B0502040204020203" pitchFamily="34" charset="-122"/>
              </a:rPr>
              <a:t>10.46</a:t>
            </a:r>
            <a:r>
              <a:rPr lang="zh-CN" altLang="en-US" sz="1050" dirty="0">
                <a:latin typeface="微软雅黑 Light" panose="020B0502040204020203" pitchFamily="34" charset="-122"/>
                <a:ea typeface="微软雅黑 Light" panose="020B0502040204020203" pitchFamily="34" charset="-122"/>
              </a:rPr>
              <a:t>亿元，同比增长</a:t>
            </a:r>
            <a:r>
              <a:rPr lang="en-US" altLang="zh-CN" sz="1050" dirty="0">
                <a:latin typeface="微软雅黑 Light" panose="020B0502040204020203" pitchFamily="34" charset="-122"/>
                <a:ea typeface="微软雅黑 Light" panose="020B0502040204020203" pitchFamily="34" charset="-122"/>
              </a:rPr>
              <a:t>15.58%</a:t>
            </a:r>
            <a:r>
              <a:rPr lang="zh-CN" altLang="en-US" sz="1050" dirty="0">
                <a:latin typeface="微软雅黑 Light" panose="020B0502040204020203" pitchFamily="34" charset="-122"/>
                <a:ea typeface="微软雅黑 Light" panose="020B0502040204020203" pitchFamily="34" charset="-122"/>
              </a:rPr>
              <a:t>，归属于母公司净利润</a:t>
            </a:r>
            <a:r>
              <a:rPr lang="en-US" altLang="zh-CN" sz="1050" dirty="0">
                <a:latin typeface="微软雅黑 Light" panose="020B0502040204020203" pitchFamily="34" charset="-122"/>
                <a:ea typeface="微软雅黑 Light" panose="020B0502040204020203" pitchFamily="34" charset="-122"/>
              </a:rPr>
              <a:t>6332.97</a:t>
            </a:r>
            <a:r>
              <a:rPr lang="zh-CN" altLang="en-US" sz="1050" dirty="0">
                <a:latin typeface="微软雅黑 Light" panose="020B0502040204020203" pitchFamily="34" charset="-122"/>
                <a:ea typeface="微软雅黑 Light" panose="020B0502040204020203" pitchFamily="34" charset="-122"/>
              </a:rPr>
              <a:t>万元，同比增长</a:t>
            </a:r>
            <a:r>
              <a:rPr lang="en-US" altLang="zh-CN" sz="1050" dirty="0">
                <a:latin typeface="微软雅黑 Light" panose="020B0502040204020203" pitchFamily="34" charset="-122"/>
                <a:ea typeface="微软雅黑 Light" panose="020B0502040204020203" pitchFamily="34" charset="-122"/>
              </a:rPr>
              <a:t>26.51%</a:t>
            </a:r>
            <a:r>
              <a:rPr lang="zh-CN" altLang="en-US" sz="1050" dirty="0">
                <a:latin typeface="微软雅黑 Light" panose="020B0502040204020203" pitchFamily="34" charset="-122"/>
                <a:ea typeface="微软雅黑 Light" panose="020B0502040204020203" pitchFamily="34" charset="-122"/>
              </a:rPr>
              <a:t>。　　</a:t>
            </a:r>
            <a:endParaRPr lang="en-US" altLang="zh-CN" sz="1050" dirty="0">
              <a:latin typeface="微软雅黑 Light" panose="020B0502040204020203" pitchFamily="34" charset="-122"/>
              <a:ea typeface="微软雅黑 Light" panose="020B0502040204020203" pitchFamily="34" charset="-122"/>
            </a:endParaRPr>
          </a:p>
          <a:p>
            <a:pPr>
              <a:lnSpc>
                <a:spcPct val="150000"/>
              </a:lnSpc>
            </a:pPr>
            <a:r>
              <a:rPr lang="zh-CN" altLang="en-US" sz="1050" dirty="0">
                <a:latin typeface="微软雅黑 Light" panose="020B0502040204020203" pitchFamily="34" charset="-122"/>
                <a:ea typeface="微软雅黑 Light" panose="020B0502040204020203" pitchFamily="34" charset="-122"/>
              </a:rPr>
              <a:t>事件评论：收入稳健增长，吨价进入提升通道：</a:t>
            </a:r>
            <a:r>
              <a:rPr lang="en-US" altLang="zh-CN" sz="1050" dirty="0">
                <a:latin typeface="微软雅黑 Light" panose="020B0502040204020203" pitchFamily="34" charset="-122"/>
                <a:ea typeface="微软雅黑 Light" panose="020B0502040204020203" pitchFamily="34" charset="-122"/>
              </a:rPr>
              <a:t>2017</a:t>
            </a:r>
            <a:r>
              <a:rPr lang="zh-CN" altLang="en-US" sz="1050" dirty="0">
                <a:latin typeface="微软雅黑 Light" panose="020B0502040204020203" pitchFamily="34" charset="-122"/>
                <a:ea typeface="微软雅黑 Light" panose="020B0502040204020203" pitchFamily="34" charset="-122"/>
              </a:rPr>
              <a:t>年收入同比增长</a:t>
            </a:r>
            <a:r>
              <a:rPr lang="en-US" altLang="zh-CN" sz="1050" dirty="0">
                <a:latin typeface="微软雅黑 Light" panose="020B0502040204020203" pitchFamily="34" charset="-122"/>
                <a:ea typeface="微软雅黑 Light" panose="020B0502040204020203" pitchFamily="34" charset="-122"/>
              </a:rPr>
              <a:t>16.27%</a:t>
            </a:r>
            <a:r>
              <a:rPr lang="zh-CN" altLang="en-US" sz="1050" dirty="0">
                <a:latin typeface="微软雅黑 Light" panose="020B0502040204020203" pitchFamily="34" charset="-122"/>
                <a:ea typeface="微软雅黑 Light" panose="020B0502040204020203" pitchFamily="34" charset="-122"/>
              </a:rPr>
              <a:t>，分产品看，速冻鱼糜制品</a:t>
            </a:r>
            <a:r>
              <a:rPr lang="en-US" altLang="zh-CN" sz="1050" dirty="0">
                <a:latin typeface="微软雅黑 Light" panose="020B0502040204020203" pitchFamily="34" charset="-122"/>
                <a:ea typeface="微软雅黑 Light" panose="020B0502040204020203" pitchFamily="34" charset="-122"/>
              </a:rPr>
              <a:t>/</a:t>
            </a:r>
            <a:r>
              <a:rPr lang="zh-CN" altLang="en-US" sz="1050" dirty="0">
                <a:latin typeface="微软雅黑 Light" panose="020B0502040204020203" pitchFamily="34" charset="-122"/>
                <a:ea typeface="微软雅黑 Light" panose="020B0502040204020203" pitchFamily="34" charset="-122"/>
              </a:rPr>
              <a:t>速冻肉制品</a:t>
            </a:r>
            <a:r>
              <a:rPr lang="en-US" altLang="zh-CN" sz="1050" dirty="0">
                <a:latin typeface="微软雅黑 Light" panose="020B0502040204020203" pitchFamily="34" charset="-122"/>
                <a:ea typeface="微软雅黑 Light" panose="020B0502040204020203" pitchFamily="34" charset="-122"/>
              </a:rPr>
              <a:t>/</a:t>
            </a:r>
            <a:r>
              <a:rPr lang="zh-CN" altLang="en-US" sz="1050" dirty="0">
                <a:latin typeface="微软雅黑 Light" panose="020B0502040204020203" pitchFamily="34" charset="-122"/>
                <a:ea typeface="微软雅黑 Light" panose="020B0502040204020203" pitchFamily="34" charset="-122"/>
              </a:rPr>
              <a:t>速冻其他食品</a:t>
            </a:r>
            <a:r>
              <a:rPr lang="en-US" altLang="zh-CN" sz="1050" dirty="0">
                <a:latin typeface="微软雅黑 Light" panose="020B0502040204020203" pitchFamily="34" charset="-122"/>
                <a:ea typeface="微软雅黑 Light" panose="020B0502040204020203" pitchFamily="34" charset="-122"/>
              </a:rPr>
              <a:t>/</a:t>
            </a:r>
            <a:r>
              <a:rPr lang="zh-CN" altLang="en-US" sz="1050" dirty="0">
                <a:latin typeface="微软雅黑 Light" panose="020B0502040204020203" pitchFamily="34" charset="-122"/>
                <a:ea typeface="微软雅黑 Light" panose="020B0502040204020203" pitchFamily="34" charset="-122"/>
              </a:rPr>
              <a:t>速冻面米制品分别同比增长</a:t>
            </a:r>
            <a:r>
              <a:rPr lang="en-US" altLang="zh-CN" sz="1050" dirty="0">
                <a:latin typeface="微软雅黑 Light" panose="020B0502040204020203" pitchFamily="34" charset="-122"/>
                <a:ea typeface="微软雅黑 Light" panose="020B0502040204020203" pitchFamily="34" charset="-122"/>
              </a:rPr>
              <a:t>16.71%/9.43%/27.34%/19.68%</a:t>
            </a:r>
            <a:r>
              <a:rPr lang="zh-CN" altLang="en-US" sz="1050" dirty="0">
                <a:latin typeface="微软雅黑 Light" panose="020B0502040204020203" pitchFamily="34" charset="-122"/>
                <a:ea typeface="微软雅黑 Light" panose="020B0502040204020203" pitchFamily="34" charset="-122"/>
              </a:rPr>
              <a:t>，速冻面米制品增速较突出，</a:t>
            </a:r>
            <a:r>
              <a:rPr lang="en-US" altLang="zh-CN" sz="1050" dirty="0">
                <a:latin typeface="微软雅黑 Light" panose="020B0502040204020203" pitchFamily="34" charset="-122"/>
                <a:ea typeface="微软雅黑 Light" panose="020B0502040204020203" pitchFamily="34" charset="-122"/>
              </a:rPr>
              <a:t>2017</a:t>
            </a:r>
            <a:r>
              <a:rPr lang="zh-CN" altLang="en-US" sz="1050" dirty="0">
                <a:latin typeface="微软雅黑 Light" panose="020B0502040204020203" pitchFamily="34" charset="-122"/>
                <a:ea typeface="微软雅黑 Light" panose="020B0502040204020203" pitchFamily="34" charset="-122"/>
              </a:rPr>
              <a:t>年新品小龙虾贡献收入</a:t>
            </a:r>
            <a:r>
              <a:rPr lang="en-US" altLang="zh-CN" sz="1050" dirty="0">
                <a:latin typeface="微软雅黑 Light" panose="020B0502040204020203" pitchFamily="34" charset="-122"/>
                <a:ea typeface="微软雅黑 Light" panose="020B0502040204020203" pitchFamily="34" charset="-122"/>
              </a:rPr>
              <a:t>300</a:t>
            </a:r>
            <a:r>
              <a:rPr lang="zh-CN" altLang="en-US" sz="1050" dirty="0">
                <a:latin typeface="微软雅黑 Light" panose="020B0502040204020203" pitchFamily="34" charset="-122"/>
                <a:ea typeface="微软雅黑 Light" panose="020B0502040204020203" pitchFamily="34" charset="-122"/>
              </a:rPr>
              <a:t>多万。从量价看，速冻鱼糜制品量增长</a:t>
            </a:r>
            <a:r>
              <a:rPr lang="en-US" altLang="zh-CN" sz="1050" dirty="0">
                <a:latin typeface="微软雅黑 Light" panose="020B0502040204020203" pitchFamily="34" charset="-122"/>
                <a:ea typeface="微软雅黑 Light" panose="020B0502040204020203" pitchFamily="34" charset="-122"/>
              </a:rPr>
              <a:t>16.2%</a:t>
            </a:r>
            <a:r>
              <a:rPr lang="zh-CN" altLang="en-US" sz="1050" dirty="0">
                <a:latin typeface="微软雅黑 Light" panose="020B0502040204020203" pitchFamily="34" charset="-122"/>
                <a:ea typeface="微软雅黑 Light" panose="020B0502040204020203" pitchFamily="34" charset="-122"/>
              </a:rPr>
              <a:t>，价增长</a:t>
            </a:r>
            <a:r>
              <a:rPr lang="en-US" altLang="zh-CN" sz="1050" dirty="0">
                <a:latin typeface="微软雅黑 Light" panose="020B0502040204020203" pitchFamily="34" charset="-122"/>
                <a:ea typeface="微软雅黑 Light" panose="020B0502040204020203" pitchFamily="34" charset="-122"/>
              </a:rPr>
              <a:t>0.41%</a:t>
            </a:r>
            <a:r>
              <a:rPr lang="zh-CN" altLang="en-US" sz="1050" dirty="0">
                <a:latin typeface="微软雅黑 Light" panose="020B0502040204020203" pitchFamily="34" charset="-122"/>
                <a:ea typeface="微软雅黑 Light" panose="020B0502040204020203" pitchFamily="34" charset="-122"/>
              </a:rPr>
              <a:t>，速冻肉制品量增长</a:t>
            </a:r>
            <a:r>
              <a:rPr lang="en-US" altLang="zh-CN" sz="1050" dirty="0">
                <a:latin typeface="微软雅黑 Light" panose="020B0502040204020203" pitchFamily="34" charset="-122"/>
                <a:ea typeface="微软雅黑 Light" panose="020B0502040204020203" pitchFamily="34" charset="-122"/>
              </a:rPr>
              <a:t>5.3%</a:t>
            </a:r>
            <a:r>
              <a:rPr lang="zh-CN" altLang="en-US" sz="1050" dirty="0">
                <a:latin typeface="微软雅黑 Light" panose="020B0502040204020203" pitchFamily="34" charset="-122"/>
                <a:ea typeface="微软雅黑 Light" panose="020B0502040204020203" pitchFamily="34" charset="-122"/>
              </a:rPr>
              <a:t>，价增长</a:t>
            </a:r>
            <a:r>
              <a:rPr lang="en-US" altLang="zh-CN" sz="1050" dirty="0">
                <a:latin typeface="微软雅黑 Light" panose="020B0502040204020203" pitchFamily="34" charset="-122"/>
                <a:ea typeface="微软雅黑 Light" panose="020B0502040204020203" pitchFamily="34" charset="-122"/>
              </a:rPr>
              <a:t>4%</a:t>
            </a:r>
            <a:r>
              <a:rPr lang="zh-CN" altLang="en-US" sz="1050" dirty="0">
                <a:latin typeface="微软雅黑 Light" panose="020B0502040204020203" pitchFamily="34" charset="-122"/>
                <a:ea typeface="微软雅黑 Light" panose="020B0502040204020203" pitchFamily="34" charset="-122"/>
              </a:rPr>
              <a:t>，速冻面米制品量增长</a:t>
            </a:r>
            <a:r>
              <a:rPr lang="en-US" altLang="zh-CN" sz="1050" dirty="0">
                <a:latin typeface="微软雅黑 Light" panose="020B0502040204020203" pitchFamily="34" charset="-122"/>
                <a:ea typeface="微软雅黑 Light" panose="020B0502040204020203" pitchFamily="34" charset="-122"/>
              </a:rPr>
              <a:t>13.6%</a:t>
            </a:r>
            <a:r>
              <a:rPr lang="zh-CN" altLang="en-US" sz="1050" dirty="0">
                <a:latin typeface="微软雅黑 Light" panose="020B0502040204020203" pitchFamily="34" charset="-122"/>
                <a:ea typeface="微软雅黑 Light" panose="020B0502040204020203" pitchFamily="34" charset="-122"/>
              </a:rPr>
              <a:t>，价增长</a:t>
            </a:r>
            <a:r>
              <a:rPr lang="en-US" altLang="zh-CN" sz="1050" dirty="0">
                <a:latin typeface="微软雅黑 Light" panose="020B0502040204020203" pitchFamily="34" charset="-122"/>
                <a:ea typeface="微软雅黑 Light" panose="020B0502040204020203" pitchFamily="34" charset="-122"/>
              </a:rPr>
              <a:t>5.4%</a:t>
            </a:r>
            <a:r>
              <a:rPr lang="zh-CN" altLang="en-US" sz="1050" dirty="0">
                <a:latin typeface="微软雅黑 Light" panose="020B0502040204020203" pitchFamily="34" charset="-122"/>
                <a:ea typeface="微软雅黑 Light" panose="020B0502040204020203" pitchFamily="34" charset="-122"/>
              </a:rPr>
              <a:t>，过去几年公司为了</a:t>
            </a:r>
            <a:r>
              <a:rPr lang="zh-CN" altLang="en-US" sz="1050" b="1" dirty="0">
                <a:solidFill>
                  <a:srgbClr val="FF0000"/>
                </a:solidFill>
                <a:latin typeface="微软雅黑 Light" panose="020B0502040204020203" pitchFamily="34" charset="-122"/>
                <a:ea typeface="微软雅黑 Light" panose="020B0502040204020203" pitchFamily="34" charset="-122"/>
              </a:rPr>
              <a:t>抢占市场份额</a:t>
            </a:r>
            <a:r>
              <a:rPr lang="zh-CN" altLang="en-US" sz="1050" dirty="0">
                <a:latin typeface="微软雅黑 Light" panose="020B0502040204020203" pitchFamily="34" charset="-122"/>
                <a:ea typeface="微软雅黑 Light" panose="020B0502040204020203" pitchFamily="34" charset="-122"/>
              </a:rPr>
              <a:t>以及成本下降的背景下，促销力度较大，吨价自</a:t>
            </a:r>
            <a:r>
              <a:rPr lang="en-US" altLang="zh-CN" sz="1050" dirty="0">
                <a:latin typeface="微软雅黑 Light" panose="020B0502040204020203" pitchFamily="34" charset="-122"/>
                <a:ea typeface="微软雅黑 Light" panose="020B0502040204020203" pitchFamily="34" charset="-122"/>
              </a:rPr>
              <a:t>2014</a:t>
            </a:r>
            <a:r>
              <a:rPr lang="zh-CN" altLang="en-US" sz="1050" dirty="0">
                <a:latin typeface="微软雅黑 Light" panose="020B0502040204020203" pitchFamily="34" charset="-122"/>
                <a:ea typeface="微软雅黑 Light" panose="020B0502040204020203" pitchFamily="34" charset="-122"/>
              </a:rPr>
              <a:t>年开始，连续下降三年，</a:t>
            </a:r>
            <a:r>
              <a:rPr lang="en-US" altLang="zh-CN" sz="1050" dirty="0">
                <a:latin typeface="微软雅黑 Light" panose="020B0502040204020203" pitchFamily="34" charset="-122"/>
                <a:ea typeface="微软雅黑 Light" panose="020B0502040204020203" pitchFamily="34" charset="-122"/>
              </a:rPr>
              <a:t>2017</a:t>
            </a:r>
            <a:r>
              <a:rPr lang="zh-CN" altLang="en-US" sz="1050" dirty="0">
                <a:latin typeface="微软雅黑 Light" panose="020B0502040204020203" pitchFamily="34" charset="-122"/>
                <a:ea typeface="微软雅黑 Light" panose="020B0502040204020203" pitchFamily="34" charset="-122"/>
              </a:rPr>
              <a:t>年公司吨价进入回升通道。　　</a:t>
            </a:r>
            <a:endParaRPr lang="en-US" altLang="zh-CN" sz="1050" dirty="0">
              <a:latin typeface="微软雅黑 Light" panose="020B0502040204020203" pitchFamily="34" charset="-122"/>
              <a:ea typeface="微软雅黑 Light" panose="020B0502040204020203" pitchFamily="34" charset="-122"/>
            </a:endParaRPr>
          </a:p>
          <a:p>
            <a:pPr>
              <a:lnSpc>
                <a:spcPct val="150000"/>
              </a:lnSpc>
            </a:pPr>
            <a:r>
              <a:rPr lang="zh-CN" altLang="en-US" sz="1050" dirty="0">
                <a:latin typeface="微软雅黑 Light" panose="020B0502040204020203" pitchFamily="34" charset="-122"/>
                <a:ea typeface="微软雅黑 Light" panose="020B0502040204020203" pitchFamily="34" charset="-122"/>
              </a:rPr>
              <a:t>成本压力下毛利率短期承压：</a:t>
            </a:r>
            <a:r>
              <a:rPr lang="en-US" altLang="zh-CN" sz="1050" dirty="0">
                <a:latin typeface="微软雅黑 Light" panose="020B0502040204020203" pitchFamily="34" charset="-122"/>
                <a:ea typeface="微软雅黑 Light" panose="020B0502040204020203" pitchFamily="34" charset="-122"/>
              </a:rPr>
              <a:t>2017</a:t>
            </a:r>
            <a:r>
              <a:rPr lang="zh-CN" altLang="en-US" sz="1050" dirty="0">
                <a:latin typeface="微软雅黑 Light" panose="020B0502040204020203" pitchFamily="34" charset="-122"/>
                <a:ea typeface="微软雅黑 Light" panose="020B0502040204020203" pitchFamily="34" charset="-122"/>
              </a:rPr>
              <a:t>年毛利率同比下降</a:t>
            </a:r>
            <a:r>
              <a:rPr lang="en-US" altLang="zh-CN" sz="1050" dirty="0">
                <a:latin typeface="微软雅黑 Light" panose="020B0502040204020203" pitchFamily="34" charset="-122"/>
                <a:ea typeface="微软雅黑 Light" panose="020B0502040204020203" pitchFamily="34" charset="-122"/>
              </a:rPr>
              <a:t>0.8pct</a:t>
            </a:r>
            <a:r>
              <a:rPr lang="zh-CN" altLang="en-US" sz="1050" dirty="0">
                <a:latin typeface="微软雅黑 Light" panose="020B0502040204020203" pitchFamily="34" charset="-122"/>
                <a:ea typeface="微软雅黑 Light" panose="020B0502040204020203" pitchFamily="34" charset="-122"/>
              </a:rPr>
              <a:t>至</a:t>
            </a:r>
            <a:r>
              <a:rPr lang="en-US" altLang="zh-CN" sz="1050" dirty="0">
                <a:latin typeface="微软雅黑 Light" panose="020B0502040204020203" pitchFamily="34" charset="-122"/>
                <a:ea typeface="微软雅黑 Light" panose="020B0502040204020203" pitchFamily="34" charset="-122"/>
              </a:rPr>
              <a:t>26.3%</a:t>
            </a:r>
            <a:r>
              <a:rPr lang="zh-CN" altLang="en-US" sz="1050" dirty="0">
                <a:latin typeface="微软雅黑 Light" panose="020B0502040204020203" pitchFamily="34" charset="-122"/>
                <a:ea typeface="微软雅黑 Light" panose="020B0502040204020203" pitchFamily="34" charset="-122"/>
              </a:rPr>
              <a:t>，净利率同比下降</a:t>
            </a:r>
            <a:r>
              <a:rPr lang="en-US" altLang="zh-CN" sz="1050" dirty="0">
                <a:latin typeface="微软雅黑 Light" panose="020B0502040204020203" pitchFamily="34" charset="-122"/>
                <a:ea typeface="微软雅黑 Light" panose="020B0502040204020203" pitchFamily="34" charset="-122"/>
              </a:rPr>
              <a:t>0.1pct</a:t>
            </a:r>
            <a:r>
              <a:rPr lang="zh-CN" altLang="en-US" sz="1050" dirty="0">
                <a:latin typeface="微软雅黑 Light" panose="020B0502040204020203" pitchFamily="34" charset="-122"/>
                <a:ea typeface="微软雅黑 Light" panose="020B0502040204020203" pitchFamily="34" charset="-122"/>
              </a:rPr>
              <a:t>至</a:t>
            </a:r>
            <a:r>
              <a:rPr lang="en-US" altLang="zh-CN" sz="1050" dirty="0">
                <a:latin typeface="微软雅黑 Light" panose="020B0502040204020203" pitchFamily="34" charset="-122"/>
                <a:ea typeface="微软雅黑 Light" panose="020B0502040204020203" pitchFamily="34" charset="-122"/>
              </a:rPr>
              <a:t>5.8%</a:t>
            </a:r>
            <a:r>
              <a:rPr lang="zh-CN" altLang="en-US" sz="1050" dirty="0">
                <a:latin typeface="微软雅黑 Light" panose="020B0502040204020203" pitchFamily="34" charset="-122"/>
                <a:ea typeface="微软雅黑 Light" panose="020B0502040204020203" pitchFamily="34" charset="-122"/>
              </a:rPr>
              <a:t>，在</a:t>
            </a:r>
            <a:r>
              <a:rPr lang="zh-CN" altLang="en-US" sz="1050" b="1" dirty="0">
                <a:solidFill>
                  <a:srgbClr val="FF0000"/>
                </a:solidFill>
                <a:latin typeface="微软雅黑 Light" panose="020B0502040204020203" pitchFamily="34" charset="-122"/>
                <a:ea typeface="微软雅黑 Light" panose="020B0502040204020203" pitchFamily="34" charset="-122"/>
              </a:rPr>
              <a:t>单价提升</a:t>
            </a:r>
            <a:r>
              <a:rPr lang="zh-CN" altLang="en-US" sz="1050" dirty="0">
                <a:latin typeface="微软雅黑 Light" panose="020B0502040204020203" pitchFamily="34" charset="-122"/>
                <a:ea typeface="微软雅黑 Light" panose="020B0502040204020203" pitchFamily="34" charset="-122"/>
              </a:rPr>
              <a:t>背景下，毛利率下降，主要是由于原材料成本上涨，且公司处于产能扩张阶段，单位制造费用亦有所上升，影响毛利率。分季度看</a:t>
            </a:r>
            <a:r>
              <a:rPr lang="en-US" altLang="zh-CN" sz="1050" dirty="0">
                <a:latin typeface="微软雅黑 Light" panose="020B0502040204020203" pitchFamily="34" charset="-122"/>
                <a:ea typeface="微软雅黑 Light" panose="020B0502040204020203" pitchFamily="34" charset="-122"/>
              </a:rPr>
              <a:t>2017Q1/Q2/Q3/Q4</a:t>
            </a:r>
            <a:r>
              <a:rPr lang="zh-CN" altLang="en-US" sz="1050" dirty="0">
                <a:latin typeface="微软雅黑 Light" panose="020B0502040204020203" pitchFamily="34" charset="-122"/>
                <a:ea typeface="微软雅黑 Light" panose="020B0502040204020203" pitchFamily="34" charset="-122"/>
              </a:rPr>
              <a:t>毛利率分别同比变动</a:t>
            </a:r>
            <a:r>
              <a:rPr lang="en-US" altLang="zh-CN" sz="1050" dirty="0">
                <a:latin typeface="微软雅黑 Light" panose="020B0502040204020203" pitchFamily="34" charset="-122"/>
                <a:ea typeface="微软雅黑 Light" panose="020B0502040204020203" pitchFamily="34" charset="-122"/>
              </a:rPr>
              <a:t>-2.1pct/0.5pct/-1.5pct/-0.3pct</a:t>
            </a:r>
            <a:r>
              <a:rPr lang="zh-CN" altLang="en-US" sz="1050" dirty="0">
                <a:latin typeface="微软雅黑 Light" panose="020B0502040204020203" pitchFamily="34" charset="-122"/>
                <a:ea typeface="微软雅黑 Light" panose="020B0502040204020203" pitchFamily="34" charset="-122"/>
              </a:rPr>
              <a:t>，预计四季度毛利率同比下滑幅度收窄，主要是由于吨价提升贡献。</a:t>
            </a:r>
            <a:r>
              <a:rPr lang="en-US" altLang="zh-CN" sz="1050" dirty="0">
                <a:latin typeface="微软雅黑 Light" panose="020B0502040204020203" pitchFamily="34" charset="-122"/>
                <a:ea typeface="微软雅黑 Light" panose="020B0502040204020203" pitchFamily="34" charset="-122"/>
              </a:rPr>
              <a:t>2017</a:t>
            </a:r>
            <a:r>
              <a:rPr lang="zh-CN" altLang="en-US" sz="1050" dirty="0">
                <a:latin typeface="微软雅黑 Light" panose="020B0502040204020203" pitchFamily="34" charset="-122"/>
                <a:ea typeface="微软雅黑 Light" panose="020B0502040204020203" pitchFamily="34" charset="-122"/>
              </a:rPr>
              <a:t>年公司期间费用率同比下降</a:t>
            </a:r>
            <a:r>
              <a:rPr lang="en-US" altLang="zh-CN" sz="1050" dirty="0">
                <a:latin typeface="微软雅黑 Light" panose="020B0502040204020203" pitchFamily="34" charset="-122"/>
                <a:ea typeface="微软雅黑 Light" panose="020B0502040204020203" pitchFamily="34" charset="-122"/>
              </a:rPr>
              <a:t>0.7pct</a:t>
            </a:r>
            <a:r>
              <a:rPr lang="zh-CN" altLang="en-US" sz="1050" dirty="0">
                <a:latin typeface="微软雅黑 Light" panose="020B0502040204020203" pitchFamily="34" charset="-122"/>
                <a:ea typeface="微软雅黑 Light" panose="020B0502040204020203" pitchFamily="34" charset="-122"/>
              </a:rPr>
              <a:t>，其中销售费用率</a:t>
            </a:r>
            <a:r>
              <a:rPr lang="en-US" altLang="zh-CN" sz="1050" dirty="0">
                <a:latin typeface="微软雅黑 Light" panose="020B0502040204020203" pitchFamily="34" charset="-122"/>
                <a:ea typeface="微软雅黑 Light" panose="020B0502040204020203" pitchFamily="34" charset="-122"/>
              </a:rPr>
              <a:t>/</a:t>
            </a:r>
            <a:r>
              <a:rPr lang="zh-CN" altLang="en-US" sz="1050" dirty="0">
                <a:latin typeface="微软雅黑 Light" panose="020B0502040204020203" pitchFamily="34" charset="-122"/>
                <a:ea typeface="微软雅黑 Light" panose="020B0502040204020203" pitchFamily="34" charset="-122"/>
              </a:rPr>
              <a:t>管理费用率</a:t>
            </a:r>
            <a:r>
              <a:rPr lang="en-US" altLang="zh-CN" sz="1050" dirty="0">
                <a:latin typeface="微软雅黑 Light" panose="020B0502040204020203" pitchFamily="34" charset="-122"/>
                <a:ea typeface="微软雅黑 Light" panose="020B0502040204020203" pitchFamily="34" charset="-122"/>
              </a:rPr>
              <a:t>/</a:t>
            </a:r>
            <a:r>
              <a:rPr lang="zh-CN" altLang="en-US" sz="1050" dirty="0">
                <a:latin typeface="微软雅黑 Light" panose="020B0502040204020203" pitchFamily="34" charset="-122"/>
                <a:ea typeface="微软雅黑 Light" panose="020B0502040204020203" pitchFamily="34" charset="-122"/>
              </a:rPr>
              <a:t>财务费用率分别同比下降</a:t>
            </a:r>
            <a:r>
              <a:rPr lang="en-US" altLang="zh-CN" sz="1050" dirty="0">
                <a:latin typeface="微软雅黑 Light" panose="020B0502040204020203" pitchFamily="34" charset="-122"/>
                <a:ea typeface="微软雅黑 Light" panose="020B0502040204020203" pitchFamily="34" charset="-122"/>
              </a:rPr>
              <a:t>0.1pct/0.5pct/0.1pct</a:t>
            </a:r>
            <a:r>
              <a:rPr lang="zh-CN" altLang="en-US" sz="1050" dirty="0">
                <a:latin typeface="微软雅黑 Light" panose="020B0502040204020203" pitchFamily="34" charset="-122"/>
                <a:ea typeface="微软雅黑 Light" panose="020B0502040204020203" pitchFamily="34" charset="-122"/>
              </a:rPr>
              <a:t>，主要是由于</a:t>
            </a:r>
            <a:r>
              <a:rPr lang="zh-CN" altLang="en-US" sz="1050" b="1" dirty="0">
                <a:solidFill>
                  <a:srgbClr val="FF0000"/>
                </a:solidFill>
                <a:latin typeface="微软雅黑 Light" panose="020B0502040204020203" pitchFamily="34" charset="-122"/>
                <a:ea typeface="微软雅黑 Light" panose="020B0502040204020203" pitchFamily="34" charset="-122"/>
              </a:rPr>
              <a:t>规模效应</a:t>
            </a:r>
            <a:r>
              <a:rPr lang="zh-CN" altLang="en-US" sz="1050" dirty="0">
                <a:latin typeface="微软雅黑 Light" panose="020B0502040204020203" pitchFamily="34" charset="-122"/>
                <a:ea typeface="微软雅黑 Light" panose="020B0502040204020203" pitchFamily="34" charset="-122"/>
              </a:rPr>
              <a:t>。　　</a:t>
            </a:r>
            <a:endParaRPr lang="en-US" altLang="zh-CN" sz="1050" dirty="0">
              <a:latin typeface="微软雅黑 Light" panose="020B0502040204020203" pitchFamily="34" charset="-122"/>
              <a:ea typeface="微软雅黑 Light" panose="020B0502040204020203" pitchFamily="34" charset="-122"/>
            </a:endParaRPr>
          </a:p>
          <a:p>
            <a:pPr>
              <a:lnSpc>
                <a:spcPct val="150000"/>
              </a:lnSpc>
            </a:pPr>
            <a:r>
              <a:rPr lang="zh-CN" altLang="en-US" sz="1050" dirty="0">
                <a:latin typeface="微软雅黑 Light" panose="020B0502040204020203" pitchFamily="34" charset="-122"/>
                <a:ea typeface="微软雅黑 Light" panose="020B0502040204020203" pitchFamily="34" charset="-122"/>
              </a:rPr>
              <a:t>涉足小龙虾再添增长动力，</a:t>
            </a:r>
            <a:r>
              <a:rPr lang="zh-CN" altLang="en-US" sz="1050" b="1" dirty="0">
                <a:solidFill>
                  <a:srgbClr val="FF0000"/>
                </a:solidFill>
                <a:latin typeface="微软雅黑 Light" panose="020B0502040204020203" pitchFamily="34" charset="-122"/>
                <a:ea typeface="微软雅黑 Light" panose="020B0502040204020203" pitchFamily="34" charset="-122"/>
              </a:rPr>
              <a:t>竞争格局改善</a:t>
            </a:r>
            <a:r>
              <a:rPr lang="zh-CN" altLang="en-US" sz="1050" dirty="0">
                <a:latin typeface="微软雅黑 Light" panose="020B0502040204020203" pitchFamily="34" charset="-122"/>
                <a:ea typeface="微软雅黑 Light" panose="020B0502040204020203" pitchFamily="34" charset="-122"/>
              </a:rPr>
              <a:t>背景下，盈利能力弹性大：</a:t>
            </a:r>
            <a:r>
              <a:rPr lang="en-US" altLang="zh-CN" sz="1050" dirty="0">
                <a:latin typeface="微软雅黑 Light" panose="020B0502040204020203" pitchFamily="34" charset="-122"/>
                <a:ea typeface="微软雅黑 Light" panose="020B0502040204020203" pitchFamily="34" charset="-122"/>
              </a:rPr>
              <a:t>2017</a:t>
            </a:r>
            <a:r>
              <a:rPr lang="zh-CN" altLang="en-US" sz="1050" dirty="0">
                <a:latin typeface="微软雅黑 Light" panose="020B0502040204020203" pitchFamily="34" charset="-122"/>
                <a:ea typeface="微软雅黑 Light" panose="020B0502040204020203" pitchFamily="34" charset="-122"/>
              </a:rPr>
              <a:t>年推出调味小龙虾，公司过去主营为火锅料，通过面点证明了其品类延伸能力，小龙虾有望成为第三大战略品类，中期“火锅料</a:t>
            </a:r>
            <a:r>
              <a:rPr lang="en-US" altLang="zh-CN" sz="1050" dirty="0">
                <a:latin typeface="微软雅黑 Light" panose="020B0502040204020203" pitchFamily="34" charset="-122"/>
                <a:ea typeface="微软雅黑 Light" panose="020B0502040204020203" pitchFamily="34" charset="-122"/>
              </a:rPr>
              <a:t>+</a:t>
            </a:r>
            <a:r>
              <a:rPr lang="zh-CN" altLang="en-US" sz="1050" dirty="0">
                <a:latin typeface="微软雅黑 Light" panose="020B0502040204020203" pitchFamily="34" charset="-122"/>
                <a:ea typeface="微软雅黑 Light" panose="020B0502040204020203" pitchFamily="34" charset="-122"/>
              </a:rPr>
              <a:t>面点</a:t>
            </a:r>
            <a:r>
              <a:rPr lang="en-US" altLang="zh-CN" sz="1050" dirty="0">
                <a:latin typeface="微软雅黑 Light" panose="020B0502040204020203" pitchFamily="34" charset="-122"/>
                <a:ea typeface="微软雅黑 Light" panose="020B0502040204020203" pitchFamily="34" charset="-122"/>
              </a:rPr>
              <a:t>+</a:t>
            </a:r>
            <a:r>
              <a:rPr lang="zh-CN" altLang="en-US" sz="1050" dirty="0">
                <a:latin typeface="微软雅黑 Light" panose="020B0502040204020203" pitchFamily="34" charset="-122"/>
                <a:ea typeface="微软雅黑 Light" panose="020B0502040204020203" pitchFamily="34" charset="-122"/>
              </a:rPr>
              <a:t>小龙虾”三驾马车驱动，成长动力再添筹码。同时认为随着成本上行，竞争格局有望持续改善，公司吨价提升空间大（</a:t>
            </a:r>
            <a:r>
              <a:rPr lang="en-US" altLang="zh-CN" sz="1050" dirty="0">
                <a:latin typeface="微软雅黑 Light" panose="020B0502040204020203" pitchFamily="34" charset="-122"/>
                <a:ea typeface="微软雅黑 Light" panose="020B0502040204020203" pitchFamily="34" charset="-122"/>
              </a:rPr>
              <a:t>2013-2016</a:t>
            </a:r>
            <a:r>
              <a:rPr lang="zh-CN" altLang="en-US" sz="1050" dirty="0">
                <a:latin typeface="微软雅黑 Light" panose="020B0502040204020203" pitchFamily="34" charset="-122"/>
                <a:ea typeface="微软雅黑 Light" panose="020B0502040204020203" pitchFamily="34" charset="-122"/>
              </a:rPr>
              <a:t>年吨价下降</a:t>
            </a:r>
            <a:r>
              <a:rPr lang="en-US" altLang="zh-CN" sz="1050" dirty="0">
                <a:latin typeface="微软雅黑 Light" panose="020B0502040204020203" pitchFamily="34" charset="-122"/>
                <a:ea typeface="微软雅黑 Light" panose="020B0502040204020203" pitchFamily="34" charset="-122"/>
              </a:rPr>
              <a:t>22.5%</a:t>
            </a:r>
            <a:r>
              <a:rPr lang="zh-CN" altLang="en-US" sz="1050" dirty="0">
                <a:latin typeface="微软雅黑 Light" panose="020B0502040204020203" pitchFamily="34" charset="-122"/>
                <a:ea typeface="微软雅黑 Light" panose="020B0502040204020203" pitchFamily="34" charset="-122"/>
              </a:rPr>
              <a:t>），毛利率和净利率均有较大弹性。预计</a:t>
            </a:r>
            <a:r>
              <a:rPr lang="en-US" altLang="zh-CN" sz="1050" dirty="0">
                <a:latin typeface="微软雅黑 Light" panose="020B0502040204020203" pitchFamily="34" charset="-122"/>
                <a:ea typeface="微软雅黑 Light" panose="020B0502040204020203" pitchFamily="34" charset="-122"/>
              </a:rPr>
              <a:t>2018/2019</a:t>
            </a:r>
            <a:r>
              <a:rPr lang="zh-CN" altLang="en-US" sz="1050" dirty="0">
                <a:latin typeface="微软雅黑 Light" panose="020B0502040204020203" pitchFamily="34" charset="-122"/>
                <a:ea typeface="微软雅黑 Light" panose="020B0502040204020203" pitchFamily="34" charset="-122"/>
              </a:rPr>
              <a:t>年</a:t>
            </a:r>
            <a:r>
              <a:rPr lang="en-US" altLang="zh-CN" sz="1050" dirty="0">
                <a:latin typeface="微软雅黑 Light" panose="020B0502040204020203" pitchFamily="34" charset="-122"/>
                <a:ea typeface="微软雅黑 Light" panose="020B0502040204020203" pitchFamily="34" charset="-122"/>
              </a:rPr>
              <a:t>EPS</a:t>
            </a:r>
            <a:r>
              <a:rPr lang="zh-CN" altLang="en-US" sz="1050" dirty="0">
                <a:latin typeface="微软雅黑 Light" panose="020B0502040204020203" pitchFamily="34" charset="-122"/>
                <a:ea typeface="微软雅黑 Light" panose="020B0502040204020203" pitchFamily="34" charset="-122"/>
              </a:rPr>
              <a:t>分别为</a:t>
            </a:r>
            <a:r>
              <a:rPr lang="en-US" altLang="zh-CN" sz="1050" dirty="0">
                <a:latin typeface="微软雅黑 Light" panose="020B0502040204020203" pitchFamily="34" charset="-122"/>
                <a:ea typeface="微软雅黑 Light" panose="020B0502040204020203" pitchFamily="34" charset="-122"/>
              </a:rPr>
              <a:t>1.16/1.46</a:t>
            </a:r>
            <a:r>
              <a:rPr lang="zh-CN" altLang="en-US" sz="1050" dirty="0">
                <a:latin typeface="微软雅黑 Light" panose="020B0502040204020203" pitchFamily="34" charset="-122"/>
                <a:ea typeface="微软雅黑 Light" panose="020B0502040204020203" pitchFamily="34" charset="-122"/>
              </a:rPr>
              <a:t>元，</a:t>
            </a:r>
            <a:r>
              <a:rPr lang="en-US" altLang="zh-CN" sz="1050" dirty="0">
                <a:latin typeface="微软雅黑 Light" panose="020B0502040204020203" pitchFamily="34" charset="-122"/>
                <a:ea typeface="微软雅黑 Light" panose="020B0502040204020203" pitchFamily="34" charset="-122"/>
              </a:rPr>
              <a:t>2018</a:t>
            </a:r>
            <a:r>
              <a:rPr lang="zh-CN" altLang="en-US" sz="1050" dirty="0">
                <a:latin typeface="微软雅黑 Light" panose="020B0502040204020203" pitchFamily="34" charset="-122"/>
                <a:ea typeface="微软雅黑 Light" panose="020B0502040204020203" pitchFamily="34" charset="-122"/>
              </a:rPr>
              <a:t>年</a:t>
            </a:r>
            <a:r>
              <a:rPr lang="en-US" altLang="zh-CN" sz="1050" dirty="0">
                <a:latin typeface="微软雅黑 Light" panose="020B0502040204020203" pitchFamily="34" charset="-122"/>
                <a:ea typeface="微软雅黑 Light" panose="020B0502040204020203" pitchFamily="34" charset="-122"/>
              </a:rPr>
              <a:t>PE</a:t>
            </a:r>
            <a:r>
              <a:rPr lang="zh-CN" altLang="en-US" sz="1050" dirty="0">
                <a:latin typeface="微软雅黑 Light" panose="020B0502040204020203" pitchFamily="34" charset="-122"/>
                <a:ea typeface="微软雅黑 Light" panose="020B0502040204020203" pitchFamily="34" charset="-122"/>
              </a:rPr>
              <a:t>仅</a:t>
            </a:r>
            <a:r>
              <a:rPr lang="en-US" altLang="zh-CN" sz="1050" dirty="0">
                <a:latin typeface="微软雅黑 Light" panose="020B0502040204020203" pitchFamily="34" charset="-122"/>
                <a:ea typeface="微软雅黑 Light" panose="020B0502040204020203" pitchFamily="34" charset="-122"/>
              </a:rPr>
              <a:t>22</a:t>
            </a:r>
            <a:r>
              <a:rPr lang="zh-CN" altLang="en-US" sz="1050" dirty="0">
                <a:latin typeface="微软雅黑 Light" panose="020B0502040204020203" pitchFamily="34" charset="-122"/>
                <a:ea typeface="微软雅黑 Light" panose="020B0502040204020203" pitchFamily="34" charset="-122"/>
              </a:rPr>
              <a:t>倍，维持“买入”评级。</a:t>
            </a:r>
            <a:r>
              <a:rPr lang="en-US" altLang="zh-CN" sz="1050" dirty="0">
                <a:latin typeface="微软雅黑 Light" panose="020B0502040204020203" pitchFamily="34" charset="-122"/>
                <a:ea typeface="微软雅黑 Light" panose="020B0502040204020203" pitchFamily="34" charset="-122"/>
              </a:rPr>
              <a:t>&lt;!--</a:t>
            </a:r>
            <a:r>
              <a:rPr lang="zh-CN" altLang="en-US" sz="1050" dirty="0">
                <a:latin typeface="微软雅黑 Light" panose="020B0502040204020203" pitchFamily="34" charset="-122"/>
                <a:ea typeface="微软雅黑 Light" panose="020B0502040204020203" pitchFamily="34" charset="-122"/>
              </a:rPr>
              <a:t>安井食品（</a:t>
            </a:r>
            <a:r>
              <a:rPr lang="en-US" altLang="zh-CN" sz="1050" dirty="0">
                <a:latin typeface="微软雅黑 Light" panose="020B0502040204020203" pitchFamily="34" charset="-122"/>
                <a:ea typeface="微软雅黑 Light" panose="020B0502040204020203" pitchFamily="34" charset="-122"/>
              </a:rPr>
              <a:t>603345.SH</a:t>
            </a:r>
            <a:r>
              <a:rPr lang="zh-CN" altLang="en-US" sz="1050" dirty="0">
                <a:latin typeface="微软雅黑 Light" panose="020B0502040204020203" pitchFamily="34" charset="-122"/>
                <a:ea typeface="微软雅黑 Light" panose="020B0502040204020203" pitchFamily="34" charset="-122"/>
              </a:rPr>
              <a:t>）：收入利润稳健增长，吨价进入回升通道</a:t>
            </a:r>
            <a:r>
              <a:rPr lang="en-US" altLang="zh-CN" sz="1050" dirty="0">
                <a:latin typeface="微软雅黑 Light" panose="020B0502040204020203" pitchFamily="34" charset="-122"/>
                <a:ea typeface="微软雅黑 Light" panose="020B0502040204020203" pitchFamily="34" charset="-122"/>
              </a:rPr>
              <a:t>--&gt;</a:t>
            </a:r>
            <a:endParaRPr lang="zh-CN" altLang="en-US" sz="1050" dirty="0">
              <a:latin typeface="微软雅黑 Light" panose="020B0502040204020203" pitchFamily="34" charset="-122"/>
              <a:ea typeface="微软雅黑 Light" panose="020B0502040204020203" pitchFamily="34" charset="-122"/>
            </a:endParaRPr>
          </a:p>
        </p:txBody>
      </p:sp>
      <p:sp>
        <p:nvSpPr>
          <p:cNvPr id="24" name="Oval 288">
            <a:extLst>
              <a:ext uri="{FF2B5EF4-FFF2-40B4-BE49-F238E27FC236}">
                <a16:creationId xmlns:a16="http://schemas.microsoft.com/office/drawing/2014/main" id="{EA0FBB2F-3C5C-46A1-A5F0-941E86790023}"/>
              </a:ext>
            </a:extLst>
          </p:cNvPr>
          <p:cNvSpPr>
            <a:spLocks noChangeArrowheads="1"/>
          </p:cNvSpPr>
          <p:nvPr/>
        </p:nvSpPr>
        <p:spPr bwMode="auto">
          <a:xfrm>
            <a:off x="1759554" y="2234766"/>
            <a:ext cx="1760183" cy="1624589"/>
          </a:xfrm>
          <a:prstGeom prst="ellips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3175">
            <a:solidFill>
              <a:srgbClr val="37474F">
                <a:alpha val="89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sp>
        <p:nvSpPr>
          <p:cNvPr id="8" name="矩形 7">
            <a:extLst>
              <a:ext uri="{FF2B5EF4-FFF2-40B4-BE49-F238E27FC236}">
                <a16:creationId xmlns:a16="http://schemas.microsoft.com/office/drawing/2014/main" id="{C65598D0-E760-4CB8-92B8-5D4FCA1AF4E0}"/>
              </a:ext>
            </a:extLst>
          </p:cNvPr>
          <p:cNvSpPr/>
          <p:nvPr/>
        </p:nvSpPr>
        <p:spPr>
          <a:xfrm>
            <a:off x="1560383" y="2072437"/>
            <a:ext cx="902811" cy="307777"/>
          </a:xfrm>
          <a:prstGeom prst="rect">
            <a:avLst/>
          </a:prstGeom>
        </p:spPr>
        <p:txBody>
          <a:bodyPr wrap="none">
            <a:spAutoFit/>
          </a:bodyPr>
          <a:lstStyle/>
          <a:p>
            <a:r>
              <a:rPr lang="zh-CN" altLang="en-US" sz="1400" b="1" dirty="0">
                <a:latin typeface="微软雅黑 Light" panose="020B0502040204020203" pitchFamily="34" charset="-122"/>
                <a:ea typeface="微软雅黑 Light" panose="020B0502040204020203" pitchFamily="34" charset="-122"/>
              </a:rPr>
              <a:t>单价提升</a:t>
            </a:r>
          </a:p>
        </p:txBody>
      </p:sp>
      <p:sp>
        <p:nvSpPr>
          <p:cNvPr id="26" name="矩形 22">
            <a:extLst>
              <a:ext uri="{FF2B5EF4-FFF2-40B4-BE49-F238E27FC236}">
                <a16:creationId xmlns:a16="http://schemas.microsoft.com/office/drawing/2014/main" id="{277BCA3C-B121-46D6-A99F-18FF57E3A33B}"/>
              </a:ext>
            </a:extLst>
          </p:cNvPr>
          <p:cNvSpPr>
            <a:spLocks noChangeArrowheads="1"/>
          </p:cNvSpPr>
          <p:nvPr/>
        </p:nvSpPr>
        <p:spPr bwMode="auto">
          <a:xfrm>
            <a:off x="2180694" y="2587255"/>
            <a:ext cx="1140056"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行业景气</a:t>
            </a:r>
          </a:p>
        </p:txBody>
      </p:sp>
      <p:sp>
        <p:nvSpPr>
          <p:cNvPr id="27" name="矩形 26">
            <a:extLst>
              <a:ext uri="{FF2B5EF4-FFF2-40B4-BE49-F238E27FC236}">
                <a16:creationId xmlns:a16="http://schemas.microsoft.com/office/drawing/2014/main" id="{7B5DA386-7540-4EBB-8AF4-30A9E08463EB}"/>
              </a:ext>
            </a:extLst>
          </p:cNvPr>
          <p:cNvSpPr/>
          <p:nvPr/>
        </p:nvSpPr>
        <p:spPr>
          <a:xfrm>
            <a:off x="2102104" y="3019162"/>
            <a:ext cx="1261884" cy="307777"/>
          </a:xfrm>
          <a:prstGeom prst="rect">
            <a:avLst/>
          </a:prstGeom>
        </p:spPr>
        <p:txBody>
          <a:bodyPr wrap="none">
            <a:spAutoFit/>
          </a:bodyPr>
          <a:lstStyle/>
          <a:p>
            <a:r>
              <a:rPr lang="zh-CN" altLang="en-US" sz="1400" b="1" dirty="0">
                <a:latin typeface="微软雅黑 Light" panose="020B0502040204020203" pitchFamily="34" charset="-122"/>
                <a:ea typeface="微软雅黑 Light" panose="020B0502040204020203" pitchFamily="34" charset="-122"/>
              </a:rPr>
              <a:t>竞争格局改善</a:t>
            </a:r>
            <a:endParaRPr lang="zh-CN" altLang="en-US" sz="1400" dirty="0"/>
          </a:p>
        </p:txBody>
      </p:sp>
      <p:sp>
        <p:nvSpPr>
          <p:cNvPr id="28" name="文本框 27">
            <a:extLst>
              <a:ext uri="{FF2B5EF4-FFF2-40B4-BE49-F238E27FC236}">
                <a16:creationId xmlns:a16="http://schemas.microsoft.com/office/drawing/2014/main" id="{E581EBDA-6463-4E69-833D-0C1BC84B589C}"/>
              </a:ext>
            </a:extLst>
          </p:cNvPr>
          <p:cNvSpPr txBox="1"/>
          <p:nvPr/>
        </p:nvSpPr>
        <p:spPr>
          <a:xfrm>
            <a:off x="1556137" y="982083"/>
            <a:ext cx="2856020" cy="379656"/>
          </a:xfrm>
          <a:prstGeom prst="rect">
            <a:avLst/>
          </a:prstGeom>
          <a:noFill/>
        </p:spPr>
        <p:txBody>
          <a:bodyPr wrap="square" rtlCol="0">
            <a:spAutoFit/>
          </a:bodyPr>
          <a:lstStyle/>
          <a:p>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竞争格局改善</a:t>
            </a:r>
            <a:r>
              <a:rPr lang="en-US" altLang="zh-CN"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a:t>
            </a:r>
            <a:r>
              <a:rPr lang="zh-CN" altLang="en-US"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rPr>
              <a:t>头部公司</a:t>
            </a:r>
            <a:endParaRPr lang="en-US" altLang="zh-CN" sz="1867" b="1" dirty="0">
              <a:solidFill>
                <a:srgbClr val="FF0000"/>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9" name="图片 8">
            <a:extLst>
              <a:ext uri="{FF2B5EF4-FFF2-40B4-BE49-F238E27FC236}">
                <a16:creationId xmlns:a16="http://schemas.microsoft.com/office/drawing/2014/main" id="{2A71B603-FFD6-44B5-82E4-521FF3BD84F9}"/>
              </a:ext>
            </a:extLst>
          </p:cNvPr>
          <p:cNvPicPr>
            <a:picLocks noChangeAspect="1"/>
          </p:cNvPicPr>
          <p:nvPr/>
        </p:nvPicPr>
        <p:blipFill>
          <a:blip r:embed="rId3"/>
          <a:stretch>
            <a:fillRect/>
          </a:stretch>
        </p:blipFill>
        <p:spPr>
          <a:xfrm>
            <a:off x="680559" y="3873575"/>
            <a:ext cx="4410311" cy="2201491"/>
          </a:xfrm>
          <a:prstGeom prst="rect">
            <a:avLst/>
          </a:prstGeom>
        </p:spPr>
      </p:pic>
    </p:spTree>
    <p:extLst>
      <p:ext uri="{BB962C8B-B14F-4D97-AF65-F5344CB8AC3E}">
        <p14:creationId xmlns:p14="http://schemas.microsoft.com/office/powerpoint/2010/main" val="401408610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nodePh="1">
                                      <p:stCondLst>
                                        <p:cond delay="0"/>
                                      </p:stCondLst>
                                      <p:endCondLst>
                                        <p:cond evt="begin" delay="0">
                                          <p:tn val="14"/>
                                        </p:cond>
                                      </p:end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14" presetClass="entr" presetSubtype="10" fill="hold" grpId="0" nodeType="afterEffect" nodePh="1">
                                      <p:stCondLst>
                                        <p:cond delay="0"/>
                                      </p:stCondLst>
                                      <p:endCondLst>
                                        <p:cond evt="begin" delay="0">
                                          <p:tn val="14"/>
                                        </p:cond>
                                      </p:end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414130" y="2879942"/>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09870" y="1642716"/>
            <a:ext cx="1701107" cy="646331"/>
          </a:xfrm>
          <a:prstGeom prst="rect">
            <a:avLst/>
          </a:prstGeom>
          <a:noFill/>
          <a:effectLst/>
        </p:spPr>
        <p:txBody>
          <a:bodyPr wrap="none" rtlCol="0">
            <a:spAutoFit/>
          </a:bodyPr>
          <a:lstStyle/>
          <a:p>
            <a:pPr algn="r"/>
            <a:r>
              <a:rPr lang="en-US" altLang="zh-CN" sz="3600" dirty="0">
                <a:solidFill>
                  <a:schemeClr val="tx1">
                    <a:lumMod val="75000"/>
                    <a:lumOff val="25000"/>
                  </a:schemeClr>
                </a:solidFill>
                <a:latin typeface="+mn-lt"/>
                <a:ea typeface="微软雅黑" panose="020B0503020204020204" pitchFamily="34" charset="-122"/>
                <a:cs typeface="Kartika" panose="02020503030404060203" pitchFamily="18" charset="0"/>
              </a:rPr>
              <a:t>CONCENTS</a:t>
            </a:r>
            <a:endParaRPr lang="zh-CN" altLang="en-US" sz="3600" dirty="0">
              <a:solidFill>
                <a:schemeClr val="tx1">
                  <a:lumMod val="75000"/>
                  <a:lumOff val="25000"/>
                </a:schemeClr>
              </a:solidFill>
              <a:latin typeface="+mn-lt"/>
              <a:ea typeface="微软雅黑" panose="020B0503020204020204" pitchFamily="34" charset="-122"/>
              <a:cs typeface="Kartika" panose="02020503030404060203" pitchFamily="18" charset="0"/>
            </a:endParaRPr>
          </a:p>
        </p:txBody>
      </p:sp>
      <p:sp>
        <p:nvSpPr>
          <p:cNvPr id="5" name="文本框 4"/>
          <p:cNvSpPr txBox="1"/>
          <p:nvPr/>
        </p:nvSpPr>
        <p:spPr>
          <a:xfrm>
            <a:off x="429172" y="2047495"/>
            <a:ext cx="1976145" cy="1107996"/>
          </a:xfrm>
          <a:prstGeom prst="rect">
            <a:avLst/>
          </a:prstGeom>
          <a:noFill/>
          <a:effectLst/>
        </p:spPr>
        <p:txBody>
          <a:bodyPr wrap="square" rtlCol="0">
            <a:spAutoFit/>
          </a:bodyPr>
          <a:lstStyle/>
          <a:p>
            <a:pPr algn="dist"/>
            <a:r>
              <a:rPr lang="zh-CN" altLang="en-US" sz="66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目录</a:t>
            </a:r>
          </a:p>
        </p:txBody>
      </p:sp>
      <p:cxnSp>
        <p:nvCxnSpPr>
          <p:cNvPr id="16" name="直接连接符 15"/>
          <p:cNvCxnSpPr/>
          <p:nvPr/>
        </p:nvCxnSpPr>
        <p:spPr>
          <a:xfrm flipV="1">
            <a:off x="307706" y="2122679"/>
            <a:ext cx="3277828" cy="3277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651249" y="2335625"/>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3986015" y="1711248"/>
            <a:ext cx="5716785" cy="707886"/>
            <a:chOff x="3986015" y="1711248"/>
            <a:chExt cx="5716785" cy="707886"/>
          </a:xfrm>
        </p:grpSpPr>
        <p:sp>
          <p:nvSpPr>
            <p:cNvPr id="10" name="TextBox 64"/>
            <p:cNvSpPr>
              <a:spLocks noChangeArrowheads="1"/>
            </p:cNvSpPr>
            <p:nvPr/>
          </p:nvSpPr>
          <p:spPr bwMode="auto">
            <a:xfrm>
              <a:off x="4586719" y="1723948"/>
              <a:ext cx="3781315" cy="646331"/>
            </a:xfrm>
            <a:prstGeom prst="rect">
              <a:avLst/>
            </a:prstGeom>
            <a:noFill/>
            <a:ln w="9525">
              <a:noFill/>
              <a:miter lim="800000"/>
              <a:headEnd/>
              <a:tailEnd/>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数据预处理</a:t>
              </a:r>
            </a:p>
          </p:txBody>
        </p:sp>
        <p:sp>
          <p:nvSpPr>
            <p:cNvPr id="13" name="TextBox 64"/>
            <p:cNvSpPr>
              <a:spLocks noChangeArrowheads="1"/>
            </p:cNvSpPr>
            <p:nvPr/>
          </p:nvSpPr>
          <p:spPr bwMode="auto">
            <a:xfrm>
              <a:off x="4193481" y="1723948"/>
              <a:ext cx="518681" cy="646331"/>
            </a:xfrm>
            <a:prstGeom prst="rect">
              <a:avLst/>
            </a:prstGeom>
            <a:noFill/>
            <a:ln w="9525">
              <a:noFill/>
              <a:miter lim="800000"/>
              <a:headEnd/>
              <a:tailEnd/>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1</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3" name="矩形 2"/>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7" name="组合 16"/>
          <p:cNvGrpSpPr/>
          <p:nvPr/>
        </p:nvGrpSpPr>
        <p:grpSpPr>
          <a:xfrm>
            <a:off x="3986015" y="2695468"/>
            <a:ext cx="5716785" cy="707886"/>
            <a:chOff x="3986015" y="1711248"/>
            <a:chExt cx="5716785" cy="707886"/>
          </a:xfrm>
        </p:grpSpPr>
        <p:sp>
          <p:nvSpPr>
            <p:cNvPr id="18" name="TextBox 64"/>
            <p:cNvSpPr>
              <a:spLocks noChangeArrowheads="1"/>
            </p:cNvSpPr>
            <p:nvPr/>
          </p:nvSpPr>
          <p:spPr bwMode="auto">
            <a:xfrm>
              <a:off x="4586719" y="1723948"/>
              <a:ext cx="3781315" cy="646331"/>
            </a:xfrm>
            <a:prstGeom prst="rect">
              <a:avLst/>
            </a:prstGeom>
            <a:noFill/>
            <a:ln w="9525">
              <a:noFill/>
              <a:miter lim="800000"/>
              <a:headEnd/>
              <a:tailEnd/>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情感得分模型</a:t>
              </a:r>
            </a:p>
          </p:txBody>
        </p:sp>
        <p:sp>
          <p:nvSpPr>
            <p:cNvPr id="19" name="TextBox 64"/>
            <p:cNvSpPr>
              <a:spLocks noChangeArrowheads="1"/>
            </p:cNvSpPr>
            <p:nvPr/>
          </p:nvSpPr>
          <p:spPr bwMode="auto">
            <a:xfrm>
              <a:off x="4193481" y="1723948"/>
              <a:ext cx="518681" cy="646331"/>
            </a:xfrm>
            <a:prstGeom prst="rect">
              <a:avLst/>
            </a:prstGeom>
            <a:noFill/>
            <a:ln w="9525">
              <a:noFill/>
              <a:miter lim="800000"/>
              <a:headEnd/>
              <a:tailEnd/>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2</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0" name="矩形 19"/>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21" name="组合 20"/>
          <p:cNvGrpSpPr/>
          <p:nvPr/>
        </p:nvGrpSpPr>
        <p:grpSpPr>
          <a:xfrm>
            <a:off x="3986014" y="3679688"/>
            <a:ext cx="5716785" cy="707886"/>
            <a:chOff x="3986015" y="1711248"/>
            <a:chExt cx="5716785" cy="707886"/>
          </a:xfrm>
        </p:grpSpPr>
        <p:sp>
          <p:nvSpPr>
            <p:cNvPr id="22" name="TextBox 64"/>
            <p:cNvSpPr>
              <a:spLocks noChangeArrowheads="1"/>
            </p:cNvSpPr>
            <p:nvPr/>
          </p:nvSpPr>
          <p:spPr bwMode="auto">
            <a:xfrm>
              <a:off x="4586719" y="1723948"/>
              <a:ext cx="3781315" cy="646331"/>
            </a:xfrm>
            <a:prstGeom prst="rect">
              <a:avLst/>
            </a:prstGeom>
            <a:noFill/>
            <a:ln w="9525">
              <a:noFill/>
              <a:miter lim="800000"/>
              <a:headEnd/>
              <a:tailEnd/>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研报分类模型</a:t>
              </a:r>
            </a:p>
          </p:txBody>
        </p:sp>
        <p:sp>
          <p:nvSpPr>
            <p:cNvPr id="23" name="TextBox 64"/>
            <p:cNvSpPr>
              <a:spLocks noChangeArrowheads="1"/>
            </p:cNvSpPr>
            <p:nvPr/>
          </p:nvSpPr>
          <p:spPr bwMode="auto">
            <a:xfrm>
              <a:off x="4193481" y="1723948"/>
              <a:ext cx="518681" cy="646331"/>
            </a:xfrm>
            <a:prstGeom prst="rect">
              <a:avLst/>
            </a:prstGeom>
            <a:noFill/>
            <a:ln w="9525">
              <a:noFill/>
              <a:miter lim="800000"/>
              <a:headEnd/>
              <a:tailEnd/>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3</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5" name="矩形 24"/>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26" name="组合 25"/>
          <p:cNvGrpSpPr/>
          <p:nvPr/>
        </p:nvGrpSpPr>
        <p:grpSpPr>
          <a:xfrm>
            <a:off x="3986013" y="4663907"/>
            <a:ext cx="5716785" cy="707886"/>
            <a:chOff x="3986015" y="1711248"/>
            <a:chExt cx="5716785" cy="707886"/>
          </a:xfrm>
        </p:grpSpPr>
        <p:sp>
          <p:nvSpPr>
            <p:cNvPr id="27" name="TextBox 64"/>
            <p:cNvSpPr>
              <a:spLocks noChangeArrowheads="1"/>
            </p:cNvSpPr>
            <p:nvPr/>
          </p:nvSpPr>
          <p:spPr bwMode="auto">
            <a:xfrm>
              <a:off x="4586719" y="1723948"/>
              <a:ext cx="3781315" cy="646331"/>
            </a:xfrm>
            <a:prstGeom prst="rect">
              <a:avLst/>
            </a:prstGeom>
            <a:noFill/>
            <a:ln w="9525">
              <a:noFill/>
              <a:miter lim="800000"/>
              <a:headEnd/>
              <a:tailEnd/>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提升与改进</a:t>
              </a:r>
            </a:p>
          </p:txBody>
        </p:sp>
        <p:sp>
          <p:nvSpPr>
            <p:cNvPr id="28" name="TextBox 64"/>
            <p:cNvSpPr>
              <a:spLocks noChangeArrowheads="1"/>
            </p:cNvSpPr>
            <p:nvPr/>
          </p:nvSpPr>
          <p:spPr bwMode="auto">
            <a:xfrm>
              <a:off x="4193481" y="1723948"/>
              <a:ext cx="518681" cy="646331"/>
            </a:xfrm>
            <a:prstGeom prst="rect">
              <a:avLst/>
            </a:prstGeom>
            <a:noFill/>
            <a:ln w="9525">
              <a:noFill/>
              <a:miter lim="800000"/>
              <a:headEnd/>
              <a:tailEnd/>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4</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9" name="矩形 28"/>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Tree>
    <p:extLst>
      <p:ext uri="{BB962C8B-B14F-4D97-AF65-F5344CB8AC3E}">
        <p14:creationId xmlns:p14="http://schemas.microsoft.com/office/powerpoint/2010/main" val="300528709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par>
                                    <p:cTn id="17" presetID="22" presetClass="entr" presetSubtype="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1000"/>
                                </p:stCondLst>
                                <p:childTnLst>
                                  <p:par>
                                    <p:cTn id="24" presetID="2" presetClass="entr" presetSubtype="2" accel="60000" fill="hold" nodeType="afterEffect" p14:presetBounceEnd="62000">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14:bounceEnd="62000">
                                          <p:cBhvr additive="base">
                                            <p:cTn id="26" dur="1750" fill="hold"/>
                                            <p:tgtEl>
                                              <p:spTgt spid="14"/>
                                            </p:tgtEl>
                                            <p:attrNameLst>
                                              <p:attrName>ppt_x</p:attrName>
                                            </p:attrNameLst>
                                          </p:cBhvr>
                                          <p:tavLst>
                                            <p:tav tm="0">
                                              <p:val>
                                                <p:strVal val="1+#ppt_w/2"/>
                                              </p:val>
                                            </p:tav>
                                            <p:tav tm="100000">
                                              <p:val>
                                                <p:strVal val="#ppt_x"/>
                                              </p:val>
                                            </p:tav>
                                          </p:tavLst>
                                        </p:anim>
                                        <p:anim calcmode="lin" valueType="num" p14:bounceEnd="62000">
                                          <p:cBhvr additive="base">
                                            <p:cTn id="27" dur="1750" fill="hold"/>
                                            <p:tgtEl>
                                              <p:spTgt spid="14"/>
                                            </p:tgtEl>
                                            <p:attrNameLst>
                                              <p:attrName>ppt_y</p:attrName>
                                            </p:attrNameLst>
                                          </p:cBhvr>
                                          <p:tavLst>
                                            <p:tav tm="0">
                                              <p:val>
                                                <p:strVal val="#ppt_y"/>
                                              </p:val>
                                            </p:tav>
                                            <p:tav tm="100000">
                                              <p:val>
                                                <p:strVal val="#ppt_y"/>
                                              </p:val>
                                            </p:tav>
                                          </p:tavLst>
                                        </p:anim>
                                      </p:childTnLst>
                                    </p:cTn>
                                  </p:par>
                                  <p:par>
                                    <p:cTn id="28" presetID="2" presetClass="entr" presetSubtype="2" accel="60000" fill="hold" nodeType="withEffect" p14:presetBounceEnd="62000">
                                      <p:stCondLst>
                                        <p:cond delay="100"/>
                                      </p:stCondLst>
                                      <p:childTnLst>
                                        <p:set>
                                          <p:cBhvr>
                                            <p:cTn id="29" dur="1" fill="hold">
                                              <p:stCondLst>
                                                <p:cond delay="0"/>
                                              </p:stCondLst>
                                            </p:cTn>
                                            <p:tgtEl>
                                              <p:spTgt spid="17"/>
                                            </p:tgtEl>
                                            <p:attrNameLst>
                                              <p:attrName>style.visibility</p:attrName>
                                            </p:attrNameLst>
                                          </p:cBhvr>
                                          <p:to>
                                            <p:strVal val="visible"/>
                                          </p:to>
                                        </p:set>
                                        <p:anim calcmode="lin" valueType="num" p14:bounceEnd="62000">
                                          <p:cBhvr additive="base">
                                            <p:cTn id="30" dur="1750" fill="hold"/>
                                            <p:tgtEl>
                                              <p:spTgt spid="17"/>
                                            </p:tgtEl>
                                            <p:attrNameLst>
                                              <p:attrName>ppt_x</p:attrName>
                                            </p:attrNameLst>
                                          </p:cBhvr>
                                          <p:tavLst>
                                            <p:tav tm="0">
                                              <p:val>
                                                <p:strVal val="1+#ppt_w/2"/>
                                              </p:val>
                                            </p:tav>
                                            <p:tav tm="100000">
                                              <p:val>
                                                <p:strVal val="#ppt_x"/>
                                              </p:val>
                                            </p:tav>
                                          </p:tavLst>
                                        </p:anim>
                                        <p:anim calcmode="lin" valueType="num" p14:bounceEnd="62000">
                                          <p:cBhvr additive="base">
                                            <p:cTn id="31" dur="175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2" accel="60000" fill="hold" nodeType="withEffect" p14:presetBounceEnd="62000">
                                      <p:stCondLst>
                                        <p:cond delay="200"/>
                                      </p:stCondLst>
                                      <p:childTnLst>
                                        <p:set>
                                          <p:cBhvr>
                                            <p:cTn id="33" dur="1" fill="hold">
                                              <p:stCondLst>
                                                <p:cond delay="0"/>
                                              </p:stCondLst>
                                            </p:cTn>
                                            <p:tgtEl>
                                              <p:spTgt spid="21"/>
                                            </p:tgtEl>
                                            <p:attrNameLst>
                                              <p:attrName>style.visibility</p:attrName>
                                            </p:attrNameLst>
                                          </p:cBhvr>
                                          <p:to>
                                            <p:strVal val="visible"/>
                                          </p:to>
                                        </p:set>
                                        <p:anim calcmode="lin" valueType="num" p14:bounceEnd="62000">
                                          <p:cBhvr additive="base">
                                            <p:cTn id="34" dur="1750" fill="hold"/>
                                            <p:tgtEl>
                                              <p:spTgt spid="21"/>
                                            </p:tgtEl>
                                            <p:attrNameLst>
                                              <p:attrName>ppt_x</p:attrName>
                                            </p:attrNameLst>
                                          </p:cBhvr>
                                          <p:tavLst>
                                            <p:tav tm="0">
                                              <p:val>
                                                <p:strVal val="1+#ppt_w/2"/>
                                              </p:val>
                                            </p:tav>
                                            <p:tav tm="100000">
                                              <p:val>
                                                <p:strVal val="#ppt_x"/>
                                              </p:val>
                                            </p:tav>
                                          </p:tavLst>
                                        </p:anim>
                                        <p:anim calcmode="lin" valueType="num" p14:bounceEnd="62000">
                                          <p:cBhvr additive="base">
                                            <p:cTn id="35" dur="175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accel="60000" fill="hold" nodeType="withEffect" p14:presetBounceEnd="62000">
                                      <p:stCondLst>
                                        <p:cond delay="300"/>
                                      </p:stCondLst>
                                      <p:childTnLst>
                                        <p:set>
                                          <p:cBhvr>
                                            <p:cTn id="37" dur="1" fill="hold">
                                              <p:stCondLst>
                                                <p:cond delay="0"/>
                                              </p:stCondLst>
                                            </p:cTn>
                                            <p:tgtEl>
                                              <p:spTgt spid="26"/>
                                            </p:tgtEl>
                                            <p:attrNameLst>
                                              <p:attrName>style.visibility</p:attrName>
                                            </p:attrNameLst>
                                          </p:cBhvr>
                                          <p:to>
                                            <p:strVal val="visible"/>
                                          </p:to>
                                        </p:set>
                                        <p:anim calcmode="lin" valueType="num" p14:bounceEnd="62000">
                                          <p:cBhvr additive="base">
                                            <p:cTn id="38" dur="1750" fill="hold"/>
                                            <p:tgtEl>
                                              <p:spTgt spid="26"/>
                                            </p:tgtEl>
                                            <p:attrNameLst>
                                              <p:attrName>ppt_x</p:attrName>
                                            </p:attrNameLst>
                                          </p:cBhvr>
                                          <p:tavLst>
                                            <p:tav tm="0">
                                              <p:val>
                                                <p:strVal val="1+#ppt_w/2"/>
                                              </p:val>
                                            </p:tav>
                                            <p:tav tm="100000">
                                              <p:val>
                                                <p:strVal val="#ppt_x"/>
                                              </p:val>
                                            </p:tav>
                                          </p:tavLst>
                                        </p:anim>
                                        <p:anim calcmode="lin" valueType="num" p14:bounceEnd="62000">
                                          <p:cBhvr additive="base">
                                            <p:cTn id="39" dur="1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par>
                                    <p:cTn id="17" presetID="22" presetClass="entr" presetSubtype="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1000"/>
                                </p:stCondLst>
                                <p:childTnLst>
                                  <p:par>
                                    <p:cTn id="24" presetID="2" presetClass="entr" presetSubtype="2" accel="6000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750" fill="hold"/>
                                            <p:tgtEl>
                                              <p:spTgt spid="14"/>
                                            </p:tgtEl>
                                            <p:attrNameLst>
                                              <p:attrName>ppt_x</p:attrName>
                                            </p:attrNameLst>
                                          </p:cBhvr>
                                          <p:tavLst>
                                            <p:tav tm="0">
                                              <p:val>
                                                <p:strVal val="1+#ppt_w/2"/>
                                              </p:val>
                                            </p:tav>
                                            <p:tav tm="100000">
                                              <p:val>
                                                <p:strVal val="#ppt_x"/>
                                              </p:val>
                                            </p:tav>
                                          </p:tavLst>
                                        </p:anim>
                                        <p:anim calcmode="lin" valueType="num">
                                          <p:cBhvr additive="base">
                                            <p:cTn id="27" dur="1750" fill="hold"/>
                                            <p:tgtEl>
                                              <p:spTgt spid="14"/>
                                            </p:tgtEl>
                                            <p:attrNameLst>
                                              <p:attrName>ppt_y</p:attrName>
                                            </p:attrNameLst>
                                          </p:cBhvr>
                                          <p:tavLst>
                                            <p:tav tm="0">
                                              <p:val>
                                                <p:strVal val="#ppt_y"/>
                                              </p:val>
                                            </p:tav>
                                            <p:tav tm="100000">
                                              <p:val>
                                                <p:strVal val="#ppt_y"/>
                                              </p:val>
                                            </p:tav>
                                          </p:tavLst>
                                        </p:anim>
                                      </p:childTnLst>
                                    </p:cTn>
                                  </p:par>
                                  <p:par>
                                    <p:cTn id="28" presetID="2" presetClass="entr" presetSubtype="2" accel="60000" fill="hold" nodeType="withEffect">
                                      <p:stCondLst>
                                        <p:cond delay="1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750" fill="hold"/>
                                            <p:tgtEl>
                                              <p:spTgt spid="17"/>
                                            </p:tgtEl>
                                            <p:attrNameLst>
                                              <p:attrName>ppt_x</p:attrName>
                                            </p:attrNameLst>
                                          </p:cBhvr>
                                          <p:tavLst>
                                            <p:tav tm="0">
                                              <p:val>
                                                <p:strVal val="1+#ppt_w/2"/>
                                              </p:val>
                                            </p:tav>
                                            <p:tav tm="100000">
                                              <p:val>
                                                <p:strVal val="#ppt_x"/>
                                              </p:val>
                                            </p:tav>
                                          </p:tavLst>
                                        </p:anim>
                                        <p:anim calcmode="lin" valueType="num">
                                          <p:cBhvr additive="base">
                                            <p:cTn id="31" dur="175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2" accel="60000" fill="hold" nodeType="withEffect">
                                      <p:stCondLst>
                                        <p:cond delay="2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1750" fill="hold"/>
                                            <p:tgtEl>
                                              <p:spTgt spid="21"/>
                                            </p:tgtEl>
                                            <p:attrNameLst>
                                              <p:attrName>ppt_x</p:attrName>
                                            </p:attrNameLst>
                                          </p:cBhvr>
                                          <p:tavLst>
                                            <p:tav tm="0">
                                              <p:val>
                                                <p:strVal val="1+#ppt_w/2"/>
                                              </p:val>
                                            </p:tav>
                                            <p:tav tm="100000">
                                              <p:val>
                                                <p:strVal val="#ppt_x"/>
                                              </p:val>
                                            </p:tav>
                                          </p:tavLst>
                                        </p:anim>
                                        <p:anim calcmode="lin" valueType="num">
                                          <p:cBhvr additive="base">
                                            <p:cTn id="35" dur="175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accel="60000" fill="hold" nodeType="withEffect">
                                      <p:stCondLst>
                                        <p:cond delay="30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1750" fill="hold"/>
                                            <p:tgtEl>
                                              <p:spTgt spid="26"/>
                                            </p:tgtEl>
                                            <p:attrNameLst>
                                              <p:attrName>ppt_x</p:attrName>
                                            </p:attrNameLst>
                                          </p:cBhvr>
                                          <p:tavLst>
                                            <p:tav tm="0">
                                              <p:val>
                                                <p:strVal val="1+#ppt_w/2"/>
                                              </p:val>
                                            </p:tav>
                                            <p:tav tm="100000">
                                              <p:val>
                                                <p:strVal val="#ppt_x"/>
                                              </p:val>
                                            </p:tav>
                                          </p:tavLst>
                                        </p:anim>
                                        <p:anim calcmode="lin" valueType="num">
                                          <p:cBhvr additive="base">
                                            <p:cTn id="39" dur="1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4"/>
          <p:cNvSpPr>
            <a:spLocks/>
          </p:cNvSpPr>
          <p:nvPr/>
        </p:nvSpPr>
        <p:spPr bwMode="auto">
          <a:xfrm>
            <a:off x="4517551" y="3316541"/>
            <a:ext cx="550039" cy="6349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1">
              <a:lumMod val="50000"/>
              <a:lumOff val="50000"/>
            </a:schemeClr>
          </a:solidFill>
          <a:ln>
            <a:noFill/>
          </a:ln>
          <a:effectLst/>
        </p:spPr>
        <p:txBody>
          <a:bodyPr lIns="0" tIns="0" rIns="0" bIns="0" anchor="ctr"/>
          <a:lstStyle/>
          <a:p>
            <a:pPr>
              <a:lnSpc>
                <a:spcPct val="100000"/>
              </a:lnSpc>
              <a:defRPr/>
            </a:pPr>
            <a:endParaRPr lang="es-ES" sz="1599">
              <a:solidFill>
                <a:schemeClr val="tx1">
                  <a:lumMod val="75000"/>
                  <a:lumOff val="25000"/>
                </a:schemeClr>
              </a:solidFill>
              <a:cs typeface="+mn-ea"/>
              <a:sym typeface="+mn-lt"/>
            </a:endParaRPr>
          </a:p>
        </p:txBody>
      </p:sp>
      <p:sp>
        <p:nvSpPr>
          <p:cNvPr id="29" name="AutoShape 6"/>
          <p:cNvSpPr>
            <a:spLocks/>
          </p:cNvSpPr>
          <p:nvPr/>
        </p:nvSpPr>
        <p:spPr bwMode="auto">
          <a:xfrm>
            <a:off x="7120114" y="3841180"/>
            <a:ext cx="550039" cy="6349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1">
              <a:lumMod val="75000"/>
              <a:lumOff val="25000"/>
            </a:schemeClr>
          </a:solidFill>
          <a:ln>
            <a:noFill/>
          </a:ln>
          <a:effectLst/>
        </p:spPr>
        <p:txBody>
          <a:bodyPr lIns="0" tIns="0" rIns="0" bIns="0" anchor="ctr"/>
          <a:lstStyle/>
          <a:p>
            <a:pPr>
              <a:lnSpc>
                <a:spcPct val="100000"/>
              </a:lnSpc>
              <a:defRPr/>
            </a:pPr>
            <a:endParaRPr lang="es-ES" sz="1599">
              <a:solidFill>
                <a:schemeClr val="tx1">
                  <a:lumMod val="75000"/>
                  <a:lumOff val="25000"/>
                </a:schemeClr>
              </a:solidFill>
              <a:cs typeface="+mn-ea"/>
              <a:sym typeface="+mn-lt"/>
            </a:endParaRPr>
          </a:p>
        </p:txBody>
      </p:sp>
      <p:sp>
        <p:nvSpPr>
          <p:cNvPr id="30" name="AutoShape 8"/>
          <p:cNvSpPr>
            <a:spLocks/>
          </p:cNvSpPr>
          <p:nvPr/>
        </p:nvSpPr>
        <p:spPr bwMode="auto">
          <a:xfrm>
            <a:off x="4504851" y="1995814"/>
            <a:ext cx="550039" cy="63496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tx1">
              <a:lumMod val="75000"/>
              <a:lumOff val="25000"/>
            </a:schemeClr>
          </a:solidFill>
          <a:ln>
            <a:noFill/>
          </a:ln>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599" b="0">
                <a:solidFill>
                  <a:schemeClr val="tx1">
                    <a:lumMod val="75000"/>
                    <a:lumOff val="25000"/>
                  </a:schemeClr>
                </a:solidFill>
                <a:latin typeface="+mn-lt"/>
                <a:ea typeface="+mn-ea"/>
                <a:cs typeface="+mn-ea"/>
                <a:sym typeface="+mn-lt"/>
              </a:rPr>
              <a:t> </a:t>
            </a:r>
            <a:endParaRPr lang="es-ES" altLang="zh-CN" sz="1250">
              <a:solidFill>
                <a:schemeClr val="tx1">
                  <a:lumMod val="75000"/>
                  <a:lumOff val="25000"/>
                </a:schemeClr>
              </a:solidFill>
              <a:latin typeface="+mn-lt"/>
              <a:ea typeface="+mn-ea"/>
              <a:cs typeface="+mn-ea"/>
              <a:sym typeface="+mn-lt"/>
            </a:endParaRPr>
          </a:p>
        </p:txBody>
      </p:sp>
      <p:sp>
        <p:nvSpPr>
          <p:cNvPr id="31" name="AutoShape 10"/>
          <p:cNvSpPr>
            <a:spLocks/>
          </p:cNvSpPr>
          <p:nvPr/>
        </p:nvSpPr>
        <p:spPr bwMode="auto">
          <a:xfrm>
            <a:off x="4537393" y="4796010"/>
            <a:ext cx="550039" cy="6349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1">
              <a:lumMod val="75000"/>
              <a:lumOff val="25000"/>
            </a:schemeClr>
          </a:solidFill>
          <a:ln>
            <a:noFill/>
          </a:ln>
          <a:effectLst/>
        </p:spPr>
        <p:txBody>
          <a:bodyPr lIns="0" tIns="0" rIns="0" bIns="0" anchor="ctr"/>
          <a:lstStyle/>
          <a:p>
            <a:pPr>
              <a:lnSpc>
                <a:spcPct val="100000"/>
              </a:lnSpc>
              <a:defRPr/>
            </a:pPr>
            <a:endParaRPr lang="es-ES" sz="1599">
              <a:solidFill>
                <a:schemeClr val="tx1">
                  <a:lumMod val="75000"/>
                  <a:lumOff val="25000"/>
                </a:schemeClr>
              </a:solidFill>
              <a:cs typeface="+mn-ea"/>
              <a:sym typeface="+mn-lt"/>
            </a:endParaRPr>
          </a:p>
        </p:txBody>
      </p:sp>
      <p:sp>
        <p:nvSpPr>
          <p:cNvPr id="32" name="AutoShape 12"/>
          <p:cNvSpPr>
            <a:spLocks/>
          </p:cNvSpPr>
          <p:nvPr/>
        </p:nvSpPr>
        <p:spPr bwMode="auto">
          <a:xfrm>
            <a:off x="7115352" y="2520453"/>
            <a:ext cx="550039" cy="63496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tx1">
              <a:lumMod val="50000"/>
              <a:lumOff val="50000"/>
            </a:schemeClr>
          </a:solidFill>
          <a:ln>
            <a:noFill/>
          </a:ln>
        </p:spPr>
        <p:txBody>
          <a:bodyPr lIns="0" tIns="0" rIns="0" bIns="0" anchor="ctr"/>
          <a:lstStyle/>
          <a:p>
            <a:endParaRPr lang="zh-CN" altLang="en-US" sz="1707">
              <a:solidFill>
                <a:schemeClr val="tx1">
                  <a:lumMod val="75000"/>
                  <a:lumOff val="25000"/>
                </a:schemeClr>
              </a:solidFill>
              <a:cs typeface="+mn-ea"/>
              <a:sym typeface="+mn-lt"/>
            </a:endParaRPr>
          </a:p>
        </p:txBody>
      </p:sp>
      <p:sp>
        <p:nvSpPr>
          <p:cNvPr id="34" name="Line 17"/>
          <p:cNvSpPr>
            <a:spLocks noChangeShapeType="1"/>
          </p:cNvSpPr>
          <p:nvPr/>
        </p:nvSpPr>
        <p:spPr bwMode="auto">
          <a:xfrm flipV="1">
            <a:off x="5327132" y="4163425"/>
            <a:ext cx="1538996" cy="964354"/>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5" name="Line 18"/>
          <p:cNvSpPr>
            <a:spLocks noChangeShapeType="1"/>
          </p:cNvSpPr>
          <p:nvPr/>
        </p:nvSpPr>
        <p:spPr bwMode="auto">
          <a:xfrm>
            <a:off x="5323162" y="3641961"/>
            <a:ext cx="1541378" cy="519084"/>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6" name="Line 19"/>
          <p:cNvSpPr>
            <a:spLocks noChangeShapeType="1"/>
          </p:cNvSpPr>
          <p:nvPr/>
        </p:nvSpPr>
        <p:spPr bwMode="auto">
          <a:xfrm flipV="1">
            <a:off x="5326337" y="2856985"/>
            <a:ext cx="1508042" cy="788151"/>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7" name="Line 20"/>
          <p:cNvSpPr>
            <a:spLocks noChangeShapeType="1"/>
          </p:cNvSpPr>
          <p:nvPr/>
        </p:nvSpPr>
        <p:spPr bwMode="auto">
          <a:xfrm>
            <a:off x="5338243" y="2311710"/>
            <a:ext cx="1492962" cy="533370"/>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8" name="AutoShape 21"/>
          <p:cNvSpPr>
            <a:spLocks/>
          </p:cNvSpPr>
          <p:nvPr/>
        </p:nvSpPr>
        <p:spPr bwMode="auto">
          <a:xfrm>
            <a:off x="6722467" y="2733167"/>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50000"/>
              <a:lumOff val="50000"/>
            </a:schemeClr>
          </a:solidFill>
          <a:ln w="25400" cap="flat" cmpd="sng">
            <a:solidFill>
              <a:srgbClr val="000000">
                <a:alpha val="0"/>
              </a:srgbClr>
            </a:solidFill>
            <a:prstDash val="solid"/>
            <a:miter lim="0"/>
            <a:headEnd/>
            <a:tailEnd/>
          </a:ln>
          <a:effectLst/>
        </p:spPr>
        <p:txBody>
          <a:bodyPr lIns="0" tIns="0" rIns="0" bIns="0" anchor="ctr"/>
          <a:lstStyle/>
          <a:p>
            <a:pP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39" name="AutoShape 22"/>
          <p:cNvSpPr>
            <a:spLocks/>
          </p:cNvSpPr>
          <p:nvPr/>
        </p:nvSpPr>
        <p:spPr bwMode="auto">
          <a:xfrm>
            <a:off x="6755802" y="4045163"/>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75000"/>
              <a:lumOff val="25000"/>
            </a:schemeClr>
          </a:solidFill>
          <a:ln w="25400" cap="flat" cmpd="sng">
            <a:solidFill>
              <a:srgbClr val="000000">
                <a:alpha val="0"/>
              </a:srgbClr>
            </a:solidFill>
            <a:prstDash val="solid"/>
            <a:miter lim="0"/>
            <a:headEnd/>
            <a:tailEnd/>
          </a:ln>
          <a:effectLst/>
        </p:spPr>
        <p:txBody>
          <a:bodyPr lIns="0" tIns="0" rIns="0" bIns="0" anchor="ctr"/>
          <a:lstStyle/>
          <a:p>
            <a:pP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41" name="AutoShape 24"/>
          <p:cNvSpPr>
            <a:spLocks/>
          </p:cNvSpPr>
          <p:nvPr/>
        </p:nvSpPr>
        <p:spPr bwMode="auto">
          <a:xfrm>
            <a:off x="5246173" y="2199796"/>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75000"/>
              <a:lumOff val="25000"/>
            </a:schemeClr>
          </a:solidFill>
          <a:ln w="25400" cap="flat" cmpd="sng">
            <a:solidFill>
              <a:srgbClr val="000000">
                <a:alpha val="0"/>
              </a:srgbClr>
            </a:solidFill>
            <a:prstDash val="solid"/>
            <a:miter lim="0"/>
            <a:headEnd/>
            <a:tailEnd/>
          </a:ln>
          <a:effectLst/>
        </p:spPr>
        <p:txBody>
          <a:bodyPr lIns="0" tIns="0" rIns="0" bIns="0" anchor="ctr"/>
          <a:lstStyle/>
          <a:p>
            <a:pPr algn="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42" name="AutoShape 25"/>
          <p:cNvSpPr>
            <a:spLocks/>
          </p:cNvSpPr>
          <p:nvPr/>
        </p:nvSpPr>
        <p:spPr bwMode="auto">
          <a:xfrm>
            <a:off x="5228711" y="3520523"/>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50000"/>
              <a:lumOff val="50000"/>
            </a:schemeClr>
          </a:solidFill>
          <a:ln w="25400" cap="flat" cmpd="sng">
            <a:solidFill>
              <a:srgbClr val="000000">
                <a:alpha val="0"/>
              </a:srgbClr>
            </a:solidFill>
            <a:prstDash val="solid"/>
            <a:miter lim="0"/>
            <a:headEnd/>
            <a:tailEnd/>
          </a:ln>
          <a:effectLst/>
        </p:spPr>
        <p:txBody>
          <a:bodyPr lIns="0" tIns="0" rIns="0" bIns="0" anchor="ctr"/>
          <a:lstStyle/>
          <a:p>
            <a:pPr algn="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43" name="AutoShape 26"/>
          <p:cNvSpPr>
            <a:spLocks/>
          </p:cNvSpPr>
          <p:nvPr/>
        </p:nvSpPr>
        <p:spPr bwMode="auto">
          <a:xfrm>
            <a:off x="5220774" y="5010311"/>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75000"/>
              <a:lumOff val="25000"/>
            </a:schemeClr>
          </a:solidFill>
          <a:ln w="25400" cap="flat" cmpd="sng">
            <a:solidFill>
              <a:srgbClr val="000000">
                <a:alpha val="0"/>
              </a:srgbClr>
            </a:solidFill>
            <a:prstDash val="solid"/>
            <a:miter lim="0"/>
            <a:headEnd/>
            <a:tailEnd/>
          </a:ln>
          <a:effectLst/>
        </p:spPr>
        <p:txBody>
          <a:bodyPr lIns="0" tIns="0" rIns="0" bIns="0" anchor="ctr"/>
          <a:lstStyle/>
          <a:p>
            <a:pPr algn="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grpSp>
        <p:nvGrpSpPr>
          <p:cNvPr id="44" name="组合 43"/>
          <p:cNvGrpSpPr/>
          <p:nvPr/>
        </p:nvGrpSpPr>
        <p:grpSpPr>
          <a:xfrm>
            <a:off x="7946364" y="2163961"/>
            <a:ext cx="2244151" cy="763934"/>
            <a:chOff x="3762506" y="1807841"/>
            <a:chExt cx="2244151" cy="763934"/>
          </a:xfrm>
        </p:grpSpPr>
        <p:sp>
          <p:nvSpPr>
            <p:cNvPr id="45" name="矩形 44"/>
            <p:cNvSpPr/>
            <p:nvPr/>
          </p:nvSpPr>
          <p:spPr>
            <a:xfrm>
              <a:off x="3762584" y="2110110"/>
              <a:ext cx="2244073" cy="461665"/>
            </a:xfrm>
            <a:prstGeom prst="rect">
              <a:avLst/>
            </a:prstGeom>
          </p:spPr>
          <p:txBody>
            <a:bodyPr wrap="square">
              <a:spAutoFit/>
            </a:bodyPr>
            <a:lstStyle/>
            <a:p>
              <a:pPr algn="just"/>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基于</a:t>
              </a:r>
              <a:r>
                <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TF-IDF</a:t>
              </a: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方法，构造文档特征</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6" name="文本框 45"/>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TF-IDF</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提取文档特征</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7" name="组合 46"/>
          <p:cNvGrpSpPr/>
          <p:nvPr/>
        </p:nvGrpSpPr>
        <p:grpSpPr>
          <a:xfrm>
            <a:off x="7946364" y="3740349"/>
            <a:ext cx="2244151" cy="763934"/>
            <a:chOff x="3762506" y="1807841"/>
            <a:chExt cx="2244151" cy="763934"/>
          </a:xfrm>
        </p:grpSpPr>
        <p:sp>
          <p:nvSpPr>
            <p:cNvPr id="48" name="矩形 47"/>
            <p:cNvSpPr/>
            <p:nvPr/>
          </p:nvSpPr>
          <p:spPr>
            <a:xfrm>
              <a:off x="3762584" y="2110110"/>
              <a:ext cx="2244073" cy="461665"/>
            </a:xfrm>
            <a:prstGeom prst="rect">
              <a:avLst/>
            </a:prstGeom>
          </p:spPr>
          <p:txBody>
            <a:bodyPr wrap="square">
              <a:spAutoFit/>
            </a:bodyPr>
            <a:lstStyle/>
            <a:p>
              <a:pPr algn="just"/>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运用主流监督学习方法，训练文档分类模型。</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9" name="文本框 48"/>
            <p:cNvSpPr txBox="1"/>
            <p:nvPr/>
          </p:nvSpPr>
          <p:spPr>
            <a:xfrm>
              <a:off x="3762506" y="1807841"/>
              <a:ext cx="217519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训练模型</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7" name="组合 76"/>
          <p:cNvGrpSpPr/>
          <p:nvPr/>
        </p:nvGrpSpPr>
        <p:grpSpPr>
          <a:xfrm>
            <a:off x="1917039" y="1789688"/>
            <a:ext cx="2244151" cy="948600"/>
            <a:chOff x="3762506" y="1807841"/>
            <a:chExt cx="2244151" cy="948600"/>
          </a:xfrm>
        </p:grpSpPr>
        <p:sp>
          <p:nvSpPr>
            <p:cNvPr id="78" name="矩形 77"/>
            <p:cNvSpPr/>
            <p:nvPr/>
          </p:nvSpPr>
          <p:spPr>
            <a:xfrm>
              <a:off x="3762584" y="2110110"/>
              <a:ext cx="2244073" cy="646331"/>
            </a:xfrm>
            <a:prstGeom prst="rect">
              <a:avLst/>
            </a:prstGeom>
          </p:spPr>
          <p:txBody>
            <a:bodyPr wrap="square">
              <a:spAutoFit/>
            </a:bodyPr>
            <a:lstStyle/>
            <a:p>
              <a:pPr algn="just"/>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通过关键词检索与人工标注的方法标注部分数据集作为机器学习训练集。</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79" name="文本框 78"/>
            <p:cNvSpPr txBox="1"/>
            <p:nvPr/>
          </p:nvSpPr>
          <p:spPr>
            <a:xfrm>
              <a:off x="3762506" y="1807841"/>
              <a:ext cx="217519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标注数据集</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80" name="组合 79"/>
          <p:cNvGrpSpPr/>
          <p:nvPr/>
        </p:nvGrpSpPr>
        <p:grpSpPr>
          <a:xfrm>
            <a:off x="1917039" y="3366076"/>
            <a:ext cx="2244151" cy="763934"/>
            <a:chOff x="3762506" y="1807841"/>
            <a:chExt cx="2244151" cy="763934"/>
          </a:xfrm>
        </p:grpSpPr>
        <p:sp>
          <p:nvSpPr>
            <p:cNvPr id="81" name="矩形 80"/>
            <p:cNvSpPr/>
            <p:nvPr/>
          </p:nvSpPr>
          <p:spPr>
            <a:xfrm>
              <a:off x="3762584" y="2110110"/>
              <a:ext cx="2244073" cy="461665"/>
            </a:xfrm>
            <a:prstGeom prst="rect">
              <a:avLst/>
            </a:prstGeom>
          </p:spPr>
          <p:txBody>
            <a:bodyPr wrap="square">
              <a:spAutoFit/>
            </a:bodyPr>
            <a:lstStyle/>
            <a:p>
              <a:pPr algn="just"/>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将数据集划分为训练集与测试集。</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82" name="文本框 81"/>
            <p:cNvSpPr txBox="1"/>
            <p:nvPr/>
          </p:nvSpPr>
          <p:spPr>
            <a:xfrm>
              <a:off x="3762506" y="1807841"/>
              <a:ext cx="217519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划分数据集</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83" name="组合 82"/>
          <p:cNvGrpSpPr/>
          <p:nvPr/>
        </p:nvGrpSpPr>
        <p:grpSpPr>
          <a:xfrm>
            <a:off x="1917039" y="4942463"/>
            <a:ext cx="2244151" cy="763934"/>
            <a:chOff x="3762506" y="1807841"/>
            <a:chExt cx="2244151" cy="763934"/>
          </a:xfrm>
        </p:grpSpPr>
        <p:sp>
          <p:nvSpPr>
            <p:cNvPr id="84" name="矩形 83"/>
            <p:cNvSpPr/>
            <p:nvPr/>
          </p:nvSpPr>
          <p:spPr>
            <a:xfrm>
              <a:off x="3762584" y="2110110"/>
              <a:ext cx="2244073" cy="461665"/>
            </a:xfrm>
            <a:prstGeom prst="rect">
              <a:avLst/>
            </a:prstGeom>
          </p:spPr>
          <p:txBody>
            <a:bodyPr wrap="square">
              <a:spAutoFit/>
            </a:bodyPr>
            <a:lstStyle/>
            <a:p>
              <a:pPr algn="just"/>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使用训练好的模型对预测集进行预测。</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85" name="文本框 84"/>
            <p:cNvSpPr txBox="1"/>
            <p:nvPr/>
          </p:nvSpPr>
          <p:spPr>
            <a:xfrm>
              <a:off x="3762506" y="1807841"/>
              <a:ext cx="217519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预测数据</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
        <p:nvSpPr>
          <p:cNvPr id="53" name="文本框 56"/>
          <p:cNvSpPr txBox="1">
            <a:spLocks noChangeArrowheads="1"/>
          </p:cNvSpPr>
          <p:nvPr/>
        </p:nvSpPr>
        <p:spPr bwMode="auto">
          <a:xfrm>
            <a:off x="760392" y="566738"/>
            <a:ext cx="5095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b="1" dirty="0">
                <a:solidFill>
                  <a:schemeClr val="tx1">
                    <a:lumMod val="50000"/>
                    <a:lumOff val="50000"/>
                  </a:schemeClr>
                </a:solidFill>
                <a:latin typeface="Agency FB" panose="020B0503020202020204" pitchFamily="34" charset="0"/>
              </a:rPr>
              <a:t>研报分类模型</a:t>
            </a:r>
            <a:r>
              <a:rPr lang="en-US" altLang="zh-CN" sz="3200" b="1" dirty="0">
                <a:solidFill>
                  <a:schemeClr val="tx1">
                    <a:lumMod val="50000"/>
                    <a:lumOff val="50000"/>
                  </a:schemeClr>
                </a:solidFill>
                <a:latin typeface="Agency FB" panose="020B0503020202020204" pitchFamily="34" charset="0"/>
              </a:rPr>
              <a:t>——</a:t>
            </a:r>
            <a:r>
              <a:rPr lang="zh-CN" altLang="en-US" sz="3200" b="1" dirty="0">
                <a:solidFill>
                  <a:schemeClr val="tx1">
                    <a:lumMod val="50000"/>
                    <a:lumOff val="50000"/>
                  </a:schemeClr>
                </a:solidFill>
                <a:latin typeface="Agency FB" panose="020B0503020202020204" pitchFamily="34" charset="0"/>
              </a:rPr>
              <a:t>监督学习</a:t>
            </a:r>
            <a:endParaRPr lang="en-US" altLang="zh-CN" sz="3200" b="1" dirty="0">
              <a:solidFill>
                <a:schemeClr val="tx1">
                  <a:lumMod val="75000"/>
                  <a:lumOff val="25000"/>
                </a:schemeClr>
              </a:solidFill>
              <a:latin typeface="Agency FB" panose="020B0503020202020204" pitchFamily="34" charset="0"/>
            </a:endParaRPr>
          </a:p>
        </p:txBody>
      </p:sp>
    </p:spTree>
    <p:extLst>
      <p:ext uri="{BB962C8B-B14F-4D97-AF65-F5344CB8AC3E}">
        <p14:creationId xmlns:p14="http://schemas.microsoft.com/office/powerpoint/2010/main" val="179109000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14:bounceEnd="34000">
                                          <p:cBhvr additive="base">
                                            <p:cTn id="7" dur="750" fill="hold"/>
                                            <p:tgtEl>
                                              <p:spTgt spid="53"/>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5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9" presetClass="entr" presetSubtype="0"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par>
                                    <p:cTn id="13" presetID="9" presetClass="entr" presetSubtype="0" fill="hold" grpId="0"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par>
                                    <p:cTn id="16" presetID="9" presetClass="entr" presetSubtype="0" fill="hold" nodeType="withEffect">
                                      <p:stCondLst>
                                        <p:cond delay="200"/>
                                      </p:stCondLst>
                                      <p:childTnLst>
                                        <p:set>
                                          <p:cBhvr>
                                            <p:cTn id="17" dur="1" fill="hold">
                                              <p:stCondLst>
                                                <p:cond delay="0"/>
                                              </p:stCondLst>
                                            </p:cTn>
                                            <p:tgtEl>
                                              <p:spTgt spid="28"/>
                                            </p:tgtEl>
                                            <p:attrNameLst>
                                              <p:attrName>style.visibility</p:attrName>
                                            </p:attrNameLst>
                                          </p:cBhvr>
                                          <p:to>
                                            <p:strVal val="visible"/>
                                          </p:to>
                                        </p:set>
                                        <p:animEffect transition="in" filter="dissolve">
                                          <p:cBhvr>
                                            <p:cTn id="18" dur="500"/>
                                            <p:tgtEl>
                                              <p:spTgt spid="28"/>
                                            </p:tgtEl>
                                          </p:cBhvr>
                                        </p:animEffect>
                                      </p:childTnLst>
                                    </p:cTn>
                                  </p:par>
                                  <p:par>
                                    <p:cTn id="19" presetID="9" presetClass="entr" presetSubtype="0" fill="hold" nodeType="withEffect">
                                      <p:stCondLst>
                                        <p:cond delay="30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par>
                                    <p:cTn id="22" presetID="9" presetClass="entr" presetSubtype="0" fill="hold" nodeType="withEffect">
                                      <p:stCondLst>
                                        <p:cond delay="400"/>
                                      </p:stCondLst>
                                      <p:childTnLst>
                                        <p:set>
                                          <p:cBhvr>
                                            <p:cTn id="23" dur="1" fill="hold">
                                              <p:stCondLst>
                                                <p:cond delay="0"/>
                                              </p:stCondLst>
                                            </p:cTn>
                                            <p:tgtEl>
                                              <p:spTgt spid="31"/>
                                            </p:tgtEl>
                                            <p:attrNameLst>
                                              <p:attrName>style.visibility</p:attrName>
                                            </p:attrNameLst>
                                          </p:cBhvr>
                                          <p:to>
                                            <p:strVal val="visible"/>
                                          </p:to>
                                        </p:set>
                                        <p:animEffect transition="in" filter="dissolve">
                                          <p:cBhvr>
                                            <p:cTn id="24" dur="500"/>
                                            <p:tgtEl>
                                              <p:spTgt spid="31"/>
                                            </p:tgtEl>
                                          </p:cBhvr>
                                        </p:animEffect>
                                      </p:childTnLst>
                                    </p:cTn>
                                  </p:par>
                                </p:childTnLst>
                              </p:cTn>
                            </p:par>
                            <p:par>
                              <p:cTn id="25" fill="hold">
                                <p:stCondLst>
                                  <p:cond delay="1650"/>
                                </p:stCondLst>
                                <p:childTnLst>
                                  <p:par>
                                    <p:cTn id="26" presetID="9" presetClass="entr" presetSubtype="0" fill="hold" nodeType="afterEffect">
                                      <p:stCondLst>
                                        <p:cond delay="100"/>
                                      </p:stCondLst>
                                      <p:childTnLst>
                                        <p:set>
                                          <p:cBhvr>
                                            <p:cTn id="27" dur="1" fill="hold">
                                              <p:stCondLst>
                                                <p:cond delay="0"/>
                                              </p:stCondLst>
                                            </p:cTn>
                                            <p:tgtEl>
                                              <p:spTgt spid="38"/>
                                            </p:tgtEl>
                                            <p:attrNameLst>
                                              <p:attrName>style.visibility</p:attrName>
                                            </p:attrNameLst>
                                          </p:cBhvr>
                                          <p:to>
                                            <p:strVal val="visible"/>
                                          </p:to>
                                        </p:set>
                                        <p:animEffect transition="in" filter="dissolve">
                                          <p:cBhvr>
                                            <p:cTn id="28" dur="500"/>
                                            <p:tgtEl>
                                              <p:spTgt spid="38"/>
                                            </p:tgtEl>
                                          </p:cBhvr>
                                        </p:animEffect>
                                      </p:childTnLst>
                                    </p:cTn>
                                  </p:par>
                                  <p:par>
                                    <p:cTn id="29" presetID="9" presetClass="entr" presetSubtype="0" fill="hold" nodeType="withEffect">
                                      <p:stCondLst>
                                        <p:cond delay="10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par>
                                    <p:cTn id="32" presetID="9" presetClass="entr" presetSubtype="0" fill="hold" nodeType="withEffect">
                                      <p:stCondLst>
                                        <p:cond delay="100"/>
                                      </p:stCondLst>
                                      <p:childTnLst>
                                        <p:set>
                                          <p:cBhvr>
                                            <p:cTn id="33" dur="1" fill="hold">
                                              <p:stCondLst>
                                                <p:cond delay="0"/>
                                              </p:stCondLst>
                                            </p:cTn>
                                            <p:tgtEl>
                                              <p:spTgt spid="41"/>
                                            </p:tgtEl>
                                            <p:attrNameLst>
                                              <p:attrName>style.visibility</p:attrName>
                                            </p:attrNameLst>
                                          </p:cBhvr>
                                          <p:to>
                                            <p:strVal val="visible"/>
                                          </p:to>
                                        </p:set>
                                        <p:animEffect transition="in" filter="dissolve">
                                          <p:cBhvr>
                                            <p:cTn id="34" dur="500"/>
                                            <p:tgtEl>
                                              <p:spTgt spid="41"/>
                                            </p:tgtEl>
                                          </p:cBhvr>
                                        </p:animEffect>
                                      </p:childTnLst>
                                    </p:cTn>
                                  </p:par>
                                  <p:par>
                                    <p:cTn id="35" presetID="9" presetClass="entr" presetSubtype="0" fill="hold" nodeType="withEffect">
                                      <p:stCondLst>
                                        <p:cond delay="100"/>
                                      </p:stCondLst>
                                      <p:childTnLst>
                                        <p:set>
                                          <p:cBhvr>
                                            <p:cTn id="36" dur="1" fill="hold">
                                              <p:stCondLst>
                                                <p:cond delay="0"/>
                                              </p:stCondLst>
                                            </p:cTn>
                                            <p:tgtEl>
                                              <p:spTgt spid="42"/>
                                            </p:tgtEl>
                                            <p:attrNameLst>
                                              <p:attrName>style.visibility</p:attrName>
                                            </p:attrNameLst>
                                          </p:cBhvr>
                                          <p:to>
                                            <p:strVal val="visible"/>
                                          </p:to>
                                        </p:set>
                                        <p:animEffect transition="in" filter="dissolve">
                                          <p:cBhvr>
                                            <p:cTn id="37" dur="500"/>
                                            <p:tgtEl>
                                              <p:spTgt spid="42"/>
                                            </p:tgtEl>
                                          </p:cBhvr>
                                        </p:animEffect>
                                      </p:childTnLst>
                                    </p:cTn>
                                  </p:par>
                                  <p:par>
                                    <p:cTn id="38" presetID="9" presetClass="entr" presetSubtype="0" fill="hold" nodeType="withEffect">
                                      <p:stCondLst>
                                        <p:cond delay="100"/>
                                      </p:stCondLst>
                                      <p:childTnLst>
                                        <p:set>
                                          <p:cBhvr>
                                            <p:cTn id="39" dur="1" fill="hold">
                                              <p:stCondLst>
                                                <p:cond delay="0"/>
                                              </p:stCondLst>
                                            </p:cTn>
                                            <p:tgtEl>
                                              <p:spTgt spid="43"/>
                                            </p:tgtEl>
                                            <p:attrNameLst>
                                              <p:attrName>style.visibility</p:attrName>
                                            </p:attrNameLst>
                                          </p:cBhvr>
                                          <p:to>
                                            <p:strVal val="visible"/>
                                          </p:to>
                                        </p:set>
                                        <p:animEffect transition="in" filter="dissolve">
                                          <p:cBhvr>
                                            <p:cTn id="40" dur="500"/>
                                            <p:tgtEl>
                                              <p:spTgt spid="43"/>
                                            </p:tgtEl>
                                          </p:cBhvr>
                                        </p:animEffect>
                                      </p:childTnLst>
                                    </p:cTn>
                                  </p:par>
                                </p:childTnLst>
                              </p:cTn>
                            </p:par>
                            <p:par>
                              <p:cTn id="41" fill="hold">
                                <p:stCondLst>
                                  <p:cond delay="2250"/>
                                </p:stCondLst>
                                <p:childTnLst>
                                  <p:par>
                                    <p:cTn id="42" presetID="9" presetClass="entr" presetSubtype="0" fill="hold"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dissolve">
                                          <p:cBhvr>
                                            <p:cTn id="44" dur="250"/>
                                            <p:tgtEl>
                                              <p:spTgt spid="37"/>
                                            </p:tgtEl>
                                          </p:cBhvr>
                                        </p:animEffect>
                                      </p:childTnLst>
                                    </p:cTn>
                                  </p:par>
                                </p:childTnLst>
                              </p:cTn>
                            </p:par>
                            <p:par>
                              <p:cTn id="45" fill="hold">
                                <p:stCondLst>
                                  <p:cond delay="2500"/>
                                </p:stCondLst>
                                <p:childTnLst>
                                  <p:par>
                                    <p:cTn id="46" presetID="9" presetClass="entr" presetSubtype="0"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250"/>
                                            <p:tgtEl>
                                              <p:spTgt spid="36"/>
                                            </p:tgtEl>
                                          </p:cBhvr>
                                        </p:animEffect>
                                      </p:childTnLst>
                                    </p:cTn>
                                  </p:par>
                                </p:childTnLst>
                              </p:cTn>
                            </p:par>
                            <p:par>
                              <p:cTn id="49" fill="hold">
                                <p:stCondLst>
                                  <p:cond delay="2750"/>
                                </p:stCondLst>
                                <p:childTnLst>
                                  <p:par>
                                    <p:cTn id="50" presetID="9" presetClass="entr" presetSubtype="0" fill="hold"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dissolve">
                                          <p:cBhvr>
                                            <p:cTn id="52" dur="250"/>
                                            <p:tgtEl>
                                              <p:spTgt spid="35"/>
                                            </p:tgtEl>
                                          </p:cBhvr>
                                        </p:animEffect>
                                      </p:childTnLst>
                                    </p:cTn>
                                  </p:par>
                                </p:childTnLst>
                              </p:cTn>
                            </p:par>
                            <p:par>
                              <p:cTn id="53" fill="hold">
                                <p:stCondLst>
                                  <p:cond delay="3000"/>
                                </p:stCondLst>
                                <p:childTnLst>
                                  <p:par>
                                    <p:cTn id="54" presetID="9" presetClass="entr" presetSubtype="0"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250"/>
                                            <p:tgtEl>
                                              <p:spTgt spid="34"/>
                                            </p:tgtEl>
                                          </p:cBhvr>
                                        </p:animEffect>
                                      </p:childTnLst>
                                    </p:cTn>
                                  </p:par>
                                  <p:par>
                                    <p:cTn id="57" presetID="21" presetClass="entr" presetSubtype="1"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heel(1)">
                                          <p:cBhvr>
                                            <p:cTn id="59" dur="2000"/>
                                            <p:tgtEl>
                                              <p:spTgt spid="44"/>
                                            </p:tgtEl>
                                          </p:cBhvr>
                                        </p:animEffect>
                                      </p:childTnLst>
                                    </p:cTn>
                                  </p:par>
                                  <p:par>
                                    <p:cTn id="60" presetID="21" presetClass="entr" presetSubtype="1"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heel(1)">
                                          <p:cBhvr>
                                            <p:cTn id="62" dur="2000"/>
                                            <p:tgtEl>
                                              <p:spTgt spid="47"/>
                                            </p:tgtEl>
                                          </p:cBhvr>
                                        </p:animEffect>
                                      </p:childTnLst>
                                    </p:cTn>
                                  </p:par>
                                  <p:par>
                                    <p:cTn id="63" presetID="21" presetClass="entr" presetSubtype="1" fill="hold" nodeType="with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wheel(1)">
                                          <p:cBhvr>
                                            <p:cTn id="65" dur="2000"/>
                                            <p:tgtEl>
                                              <p:spTgt spid="77"/>
                                            </p:tgtEl>
                                          </p:cBhvr>
                                        </p:animEffect>
                                      </p:childTnLst>
                                    </p:cTn>
                                  </p:par>
                                  <p:par>
                                    <p:cTn id="66" presetID="21" presetClass="entr" presetSubtype="1" fill="hold" nodeType="withEffect">
                                      <p:stCondLst>
                                        <p:cond delay="0"/>
                                      </p:stCondLst>
                                      <p:childTnLst>
                                        <p:set>
                                          <p:cBhvr>
                                            <p:cTn id="67" dur="1" fill="hold">
                                              <p:stCondLst>
                                                <p:cond delay="0"/>
                                              </p:stCondLst>
                                            </p:cTn>
                                            <p:tgtEl>
                                              <p:spTgt spid="80"/>
                                            </p:tgtEl>
                                            <p:attrNameLst>
                                              <p:attrName>style.visibility</p:attrName>
                                            </p:attrNameLst>
                                          </p:cBhvr>
                                          <p:to>
                                            <p:strVal val="visible"/>
                                          </p:to>
                                        </p:set>
                                        <p:animEffect transition="in" filter="wheel(1)">
                                          <p:cBhvr>
                                            <p:cTn id="68" dur="2000"/>
                                            <p:tgtEl>
                                              <p:spTgt spid="80"/>
                                            </p:tgtEl>
                                          </p:cBhvr>
                                        </p:animEffect>
                                      </p:childTnLst>
                                    </p:cTn>
                                  </p:par>
                                  <p:par>
                                    <p:cTn id="69" presetID="21" presetClass="entr" presetSubtype="1"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animEffect transition="in" filter="wheel(1)">
                                          <p:cBhvr>
                                            <p:cTn id="71"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P spid="32" grpId="0" animBg="1"/>
          <p:bldP spid="5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1+#ppt_w/2"/>
                                              </p:val>
                                            </p:tav>
                                            <p:tav tm="100000">
                                              <p:val>
                                                <p:strVal val="#ppt_x"/>
                                              </p:val>
                                            </p:tav>
                                          </p:tavLst>
                                        </p:anim>
                                        <p:anim calcmode="lin" valueType="num">
                                          <p:cBhvr additive="base">
                                            <p:cTn id="8" dur="750" fill="hold"/>
                                            <p:tgtEl>
                                              <p:spTgt spid="5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9" presetClass="entr" presetSubtype="0"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par>
                                    <p:cTn id="13" presetID="9" presetClass="entr" presetSubtype="0" fill="hold" grpId="0"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par>
                                    <p:cTn id="16" presetID="9" presetClass="entr" presetSubtype="0" fill="hold" nodeType="withEffect">
                                      <p:stCondLst>
                                        <p:cond delay="200"/>
                                      </p:stCondLst>
                                      <p:childTnLst>
                                        <p:set>
                                          <p:cBhvr>
                                            <p:cTn id="17" dur="1" fill="hold">
                                              <p:stCondLst>
                                                <p:cond delay="0"/>
                                              </p:stCondLst>
                                            </p:cTn>
                                            <p:tgtEl>
                                              <p:spTgt spid="28"/>
                                            </p:tgtEl>
                                            <p:attrNameLst>
                                              <p:attrName>style.visibility</p:attrName>
                                            </p:attrNameLst>
                                          </p:cBhvr>
                                          <p:to>
                                            <p:strVal val="visible"/>
                                          </p:to>
                                        </p:set>
                                        <p:animEffect transition="in" filter="dissolve">
                                          <p:cBhvr>
                                            <p:cTn id="18" dur="500"/>
                                            <p:tgtEl>
                                              <p:spTgt spid="28"/>
                                            </p:tgtEl>
                                          </p:cBhvr>
                                        </p:animEffect>
                                      </p:childTnLst>
                                    </p:cTn>
                                  </p:par>
                                  <p:par>
                                    <p:cTn id="19" presetID="9" presetClass="entr" presetSubtype="0" fill="hold" nodeType="withEffect">
                                      <p:stCondLst>
                                        <p:cond delay="30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par>
                                    <p:cTn id="22" presetID="9" presetClass="entr" presetSubtype="0" fill="hold" nodeType="withEffect">
                                      <p:stCondLst>
                                        <p:cond delay="400"/>
                                      </p:stCondLst>
                                      <p:childTnLst>
                                        <p:set>
                                          <p:cBhvr>
                                            <p:cTn id="23" dur="1" fill="hold">
                                              <p:stCondLst>
                                                <p:cond delay="0"/>
                                              </p:stCondLst>
                                            </p:cTn>
                                            <p:tgtEl>
                                              <p:spTgt spid="31"/>
                                            </p:tgtEl>
                                            <p:attrNameLst>
                                              <p:attrName>style.visibility</p:attrName>
                                            </p:attrNameLst>
                                          </p:cBhvr>
                                          <p:to>
                                            <p:strVal val="visible"/>
                                          </p:to>
                                        </p:set>
                                        <p:animEffect transition="in" filter="dissolve">
                                          <p:cBhvr>
                                            <p:cTn id="24" dur="500"/>
                                            <p:tgtEl>
                                              <p:spTgt spid="31"/>
                                            </p:tgtEl>
                                          </p:cBhvr>
                                        </p:animEffect>
                                      </p:childTnLst>
                                    </p:cTn>
                                  </p:par>
                                </p:childTnLst>
                              </p:cTn>
                            </p:par>
                            <p:par>
                              <p:cTn id="25" fill="hold">
                                <p:stCondLst>
                                  <p:cond delay="1650"/>
                                </p:stCondLst>
                                <p:childTnLst>
                                  <p:par>
                                    <p:cTn id="26" presetID="9" presetClass="entr" presetSubtype="0" fill="hold" nodeType="afterEffect">
                                      <p:stCondLst>
                                        <p:cond delay="100"/>
                                      </p:stCondLst>
                                      <p:childTnLst>
                                        <p:set>
                                          <p:cBhvr>
                                            <p:cTn id="27" dur="1" fill="hold">
                                              <p:stCondLst>
                                                <p:cond delay="0"/>
                                              </p:stCondLst>
                                            </p:cTn>
                                            <p:tgtEl>
                                              <p:spTgt spid="38"/>
                                            </p:tgtEl>
                                            <p:attrNameLst>
                                              <p:attrName>style.visibility</p:attrName>
                                            </p:attrNameLst>
                                          </p:cBhvr>
                                          <p:to>
                                            <p:strVal val="visible"/>
                                          </p:to>
                                        </p:set>
                                        <p:animEffect transition="in" filter="dissolve">
                                          <p:cBhvr>
                                            <p:cTn id="28" dur="500"/>
                                            <p:tgtEl>
                                              <p:spTgt spid="38"/>
                                            </p:tgtEl>
                                          </p:cBhvr>
                                        </p:animEffect>
                                      </p:childTnLst>
                                    </p:cTn>
                                  </p:par>
                                  <p:par>
                                    <p:cTn id="29" presetID="9" presetClass="entr" presetSubtype="0" fill="hold" nodeType="withEffect">
                                      <p:stCondLst>
                                        <p:cond delay="10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par>
                                    <p:cTn id="32" presetID="9" presetClass="entr" presetSubtype="0" fill="hold" nodeType="withEffect">
                                      <p:stCondLst>
                                        <p:cond delay="100"/>
                                      </p:stCondLst>
                                      <p:childTnLst>
                                        <p:set>
                                          <p:cBhvr>
                                            <p:cTn id="33" dur="1" fill="hold">
                                              <p:stCondLst>
                                                <p:cond delay="0"/>
                                              </p:stCondLst>
                                            </p:cTn>
                                            <p:tgtEl>
                                              <p:spTgt spid="41"/>
                                            </p:tgtEl>
                                            <p:attrNameLst>
                                              <p:attrName>style.visibility</p:attrName>
                                            </p:attrNameLst>
                                          </p:cBhvr>
                                          <p:to>
                                            <p:strVal val="visible"/>
                                          </p:to>
                                        </p:set>
                                        <p:animEffect transition="in" filter="dissolve">
                                          <p:cBhvr>
                                            <p:cTn id="34" dur="500"/>
                                            <p:tgtEl>
                                              <p:spTgt spid="41"/>
                                            </p:tgtEl>
                                          </p:cBhvr>
                                        </p:animEffect>
                                      </p:childTnLst>
                                    </p:cTn>
                                  </p:par>
                                  <p:par>
                                    <p:cTn id="35" presetID="9" presetClass="entr" presetSubtype="0" fill="hold" nodeType="withEffect">
                                      <p:stCondLst>
                                        <p:cond delay="100"/>
                                      </p:stCondLst>
                                      <p:childTnLst>
                                        <p:set>
                                          <p:cBhvr>
                                            <p:cTn id="36" dur="1" fill="hold">
                                              <p:stCondLst>
                                                <p:cond delay="0"/>
                                              </p:stCondLst>
                                            </p:cTn>
                                            <p:tgtEl>
                                              <p:spTgt spid="42"/>
                                            </p:tgtEl>
                                            <p:attrNameLst>
                                              <p:attrName>style.visibility</p:attrName>
                                            </p:attrNameLst>
                                          </p:cBhvr>
                                          <p:to>
                                            <p:strVal val="visible"/>
                                          </p:to>
                                        </p:set>
                                        <p:animEffect transition="in" filter="dissolve">
                                          <p:cBhvr>
                                            <p:cTn id="37" dur="500"/>
                                            <p:tgtEl>
                                              <p:spTgt spid="42"/>
                                            </p:tgtEl>
                                          </p:cBhvr>
                                        </p:animEffect>
                                      </p:childTnLst>
                                    </p:cTn>
                                  </p:par>
                                  <p:par>
                                    <p:cTn id="38" presetID="9" presetClass="entr" presetSubtype="0" fill="hold" nodeType="withEffect">
                                      <p:stCondLst>
                                        <p:cond delay="100"/>
                                      </p:stCondLst>
                                      <p:childTnLst>
                                        <p:set>
                                          <p:cBhvr>
                                            <p:cTn id="39" dur="1" fill="hold">
                                              <p:stCondLst>
                                                <p:cond delay="0"/>
                                              </p:stCondLst>
                                            </p:cTn>
                                            <p:tgtEl>
                                              <p:spTgt spid="43"/>
                                            </p:tgtEl>
                                            <p:attrNameLst>
                                              <p:attrName>style.visibility</p:attrName>
                                            </p:attrNameLst>
                                          </p:cBhvr>
                                          <p:to>
                                            <p:strVal val="visible"/>
                                          </p:to>
                                        </p:set>
                                        <p:animEffect transition="in" filter="dissolve">
                                          <p:cBhvr>
                                            <p:cTn id="40" dur="500"/>
                                            <p:tgtEl>
                                              <p:spTgt spid="43"/>
                                            </p:tgtEl>
                                          </p:cBhvr>
                                        </p:animEffect>
                                      </p:childTnLst>
                                    </p:cTn>
                                  </p:par>
                                </p:childTnLst>
                              </p:cTn>
                            </p:par>
                            <p:par>
                              <p:cTn id="41" fill="hold">
                                <p:stCondLst>
                                  <p:cond delay="2250"/>
                                </p:stCondLst>
                                <p:childTnLst>
                                  <p:par>
                                    <p:cTn id="42" presetID="9" presetClass="entr" presetSubtype="0" fill="hold"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dissolve">
                                          <p:cBhvr>
                                            <p:cTn id="44" dur="250"/>
                                            <p:tgtEl>
                                              <p:spTgt spid="37"/>
                                            </p:tgtEl>
                                          </p:cBhvr>
                                        </p:animEffect>
                                      </p:childTnLst>
                                    </p:cTn>
                                  </p:par>
                                </p:childTnLst>
                              </p:cTn>
                            </p:par>
                            <p:par>
                              <p:cTn id="45" fill="hold">
                                <p:stCondLst>
                                  <p:cond delay="2500"/>
                                </p:stCondLst>
                                <p:childTnLst>
                                  <p:par>
                                    <p:cTn id="46" presetID="9" presetClass="entr" presetSubtype="0"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250"/>
                                            <p:tgtEl>
                                              <p:spTgt spid="36"/>
                                            </p:tgtEl>
                                          </p:cBhvr>
                                        </p:animEffect>
                                      </p:childTnLst>
                                    </p:cTn>
                                  </p:par>
                                </p:childTnLst>
                              </p:cTn>
                            </p:par>
                            <p:par>
                              <p:cTn id="49" fill="hold">
                                <p:stCondLst>
                                  <p:cond delay="2750"/>
                                </p:stCondLst>
                                <p:childTnLst>
                                  <p:par>
                                    <p:cTn id="50" presetID="9" presetClass="entr" presetSubtype="0" fill="hold"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dissolve">
                                          <p:cBhvr>
                                            <p:cTn id="52" dur="250"/>
                                            <p:tgtEl>
                                              <p:spTgt spid="35"/>
                                            </p:tgtEl>
                                          </p:cBhvr>
                                        </p:animEffect>
                                      </p:childTnLst>
                                    </p:cTn>
                                  </p:par>
                                </p:childTnLst>
                              </p:cTn>
                            </p:par>
                            <p:par>
                              <p:cTn id="53" fill="hold">
                                <p:stCondLst>
                                  <p:cond delay="3000"/>
                                </p:stCondLst>
                                <p:childTnLst>
                                  <p:par>
                                    <p:cTn id="54" presetID="9" presetClass="entr" presetSubtype="0"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250"/>
                                            <p:tgtEl>
                                              <p:spTgt spid="34"/>
                                            </p:tgtEl>
                                          </p:cBhvr>
                                        </p:animEffect>
                                      </p:childTnLst>
                                    </p:cTn>
                                  </p:par>
                                  <p:par>
                                    <p:cTn id="57" presetID="21" presetClass="entr" presetSubtype="1"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heel(1)">
                                          <p:cBhvr>
                                            <p:cTn id="59" dur="2000"/>
                                            <p:tgtEl>
                                              <p:spTgt spid="44"/>
                                            </p:tgtEl>
                                          </p:cBhvr>
                                        </p:animEffect>
                                      </p:childTnLst>
                                    </p:cTn>
                                  </p:par>
                                  <p:par>
                                    <p:cTn id="60" presetID="21" presetClass="entr" presetSubtype="1"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heel(1)">
                                          <p:cBhvr>
                                            <p:cTn id="62" dur="2000"/>
                                            <p:tgtEl>
                                              <p:spTgt spid="47"/>
                                            </p:tgtEl>
                                          </p:cBhvr>
                                        </p:animEffect>
                                      </p:childTnLst>
                                    </p:cTn>
                                  </p:par>
                                  <p:par>
                                    <p:cTn id="63" presetID="21" presetClass="entr" presetSubtype="1" fill="hold" nodeType="with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wheel(1)">
                                          <p:cBhvr>
                                            <p:cTn id="65" dur="2000"/>
                                            <p:tgtEl>
                                              <p:spTgt spid="77"/>
                                            </p:tgtEl>
                                          </p:cBhvr>
                                        </p:animEffect>
                                      </p:childTnLst>
                                    </p:cTn>
                                  </p:par>
                                  <p:par>
                                    <p:cTn id="66" presetID="21" presetClass="entr" presetSubtype="1" fill="hold" nodeType="withEffect">
                                      <p:stCondLst>
                                        <p:cond delay="0"/>
                                      </p:stCondLst>
                                      <p:childTnLst>
                                        <p:set>
                                          <p:cBhvr>
                                            <p:cTn id="67" dur="1" fill="hold">
                                              <p:stCondLst>
                                                <p:cond delay="0"/>
                                              </p:stCondLst>
                                            </p:cTn>
                                            <p:tgtEl>
                                              <p:spTgt spid="80"/>
                                            </p:tgtEl>
                                            <p:attrNameLst>
                                              <p:attrName>style.visibility</p:attrName>
                                            </p:attrNameLst>
                                          </p:cBhvr>
                                          <p:to>
                                            <p:strVal val="visible"/>
                                          </p:to>
                                        </p:set>
                                        <p:animEffect transition="in" filter="wheel(1)">
                                          <p:cBhvr>
                                            <p:cTn id="68" dur="2000"/>
                                            <p:tgtEl>
                                              <p:spTgt spid="80"/>
                                            </p:tgtEl>
                                          </p:cBhvr>
                                        </p:animEffect>
                                      </p:childTnLst>
                                    </p:cTn>
                                  </p:par>
                                  <p:par>
                                    <p:cTn id="69" presetID="21" presetClass="entr" presetSubtype="1"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animEffect transition="in" filter="wheel(1)">
                                          <p:cBhvr>
                                            <p:cTn id="71"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P spid="32" grpId="0" animBg="1"/>
          <p:bldP spid="53"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750192"/>
            <a:ext cx="2165161" cy="1446550"/>
          </a:xfrm>
          <a:prstGeom prst="rect">
            <a:avLst/>
          </a:prstGeom>
          <a:noFill/>
          <a:ln w="9525">
            <a:noFill/>
            <a:miter lim="800000"/>
            <a:headEnd/>
            <a:tailEnd/>
          </a:ln>
        </p:spPr>
        <p:txBody>
          <a:bodyPr wrap="square" lIns="91440" tIns="45720" rIns="91440" bIns="45720">
            <a:spAutoFit/>
          </a:bodyPr>
          <a:lstStyle/>
          <a:p>
            <a:pPr algn="ctr"/>
            <a:r>
              <a:rPr lang="en-US" altLang="zh-CN" sz="88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FOUR</a:t>
            </a:r>
            <a:endParaRPr lang="zh-CN" altLang="en-US" sz="88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改进与提升</a:t>
            </a:r>
            <a:endParaRPr lang="zh-CN" altLang="en-US" sz="4000" b="1" dirty="0">
              <a:solidFill>
                <a:schemeClr val="tx1">
                  <a:lumMod val="50000"/>
                  <a:lumOff val="50000"/>
                </a:schemeClr>
              </a:solidFill>
              <a:latin typeface="Agency FB" panose="020B0503020202020204" pitchFamily="34" charset="0"/>
              <a:cs typeface="+mn-ea"/>
              <a:sym typeface="+mn-lt"/>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1090257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4704064" y="1765284"/>
            <a:ext cx="578307" cy="578307"/>
          </a:xfrm>
          <a:prstGeom prst="ellipse">
            <a:avLst/>
          </a:prstGeom>
          <a:solidFill>
            <a:schemeClr val="tx1">
              <a:lumMod val="50000"/>
              <a:lumOff val="50000"/>
              <a:alpha val="35000"/>
            </a:schemeClr>
          </a:solidFill>
          <a:ln w="3175" cap="flat" cmpd="sng" algn="ctr">
            <a:no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1800" b="0" i="0" u="none" strike="noStrike" kern="0" cap="none" spc="0" normalizeH="0" baseline="0" noProof="0">
              <a:ln>
                <a:noFill/>
              </a:ln>
              <a:effectLst/>
              <a:uLnTx/>
              <a:uFillTx/>
              <a:latin typeface="Calibri"/>
              <a:ea typeface="宋体" panose="02010600030101010101" pitchFamily="2" charset="-122"/>
            </a:endParaRPr>
          </a:p>
        </p:txBody>
      </p:sp>
      <p:sp>
        <p:nvSpPr>
          <p:cNvPr id="28" name="椭圆 27"/>
          <p:cNvSpPr/>
          <p:nvPr/>
        </p:nvSpPr>
        <p:spPr>
          <a:xfrm>
            <a:off x="10603581" y="4427148"/>
            <a:ext cx="410355" cy="410355"/>
          </a:xfrm>
          <a:prstGeom prst="ellipse">
            <a:avLst/>
          </a:prstGeom>
          <a:solidFill>
            <a:schemeClr val="tx1">
              <a:lumMod val="50000"/>
              <a:lumOff val="50000"/>
              <a:alpha val="35000"/>
            </a:schemeClr>
          </a:solidFill>
          <a:ln w="3175" cap="flat" cmpd="sng" algn="ctr">
            <a:no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1800" b="0" i="0" u="none" strike="noStrike" kern="0" cap="none" spc="0" normalizeH="0" baseline="0" noProof="0">
              <a:ln>
                <a:noFill/>
              </a:ln>
              <a:effectLst/>
              <a:uLnTx/>
              <a:uFillTx/>
              <a:latin typeface="Calibri"/>
              <a:ea typeface="宋体" panose="02010600030101010101" pitchFamily="2" charset="-122"/>
            </a:endParaRPr>
          </a:p>
        </p:txBody>
      </p:sp>
      <p:sp>
        <p:nvSpPr>
          <p:cNvPr id="29" name="椭圆 28"/>
          <p:cNvSpPr/>
          <p:nvPr/>
        </p:nvSpPr>
        <p:spPr>
          <a:xfrm>
            <a:off x="6377517" y="5230284"/>
            <a:ext cx="612563" cy="612563"/>
          </a:xfrm>
          <a:prstGeom prst="ellipse">
            <a:avLst/>
          </a:prstGeom>
          <a:solidFill>
            <a:schemeClr val="tx1">
              <a:lumMod val="50000"/>
              <a:lumOff val="50000"/>
              <a:alpha val="35000"/>
            </a:schemeClr>
          </a:solidFill>
          <a:ln w="3175" cap="flat" cmpd="sng" algn="ctr">
            <a:no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1800" b="0" i="0" u="none" strike="noStrike" kern="0" cap="none" spc="0" normalizeH="0" baseline="0" noProof="0">
              <a:ln>
                <a:noFill/>
              </a:ln>
              <a:effectLst/>
              <a:uLnTx/>
              <a:uFillTx/>
              <a:latin typeface="Calibri"/>
              <a:ea typeface="宋体" panose="02010600030101010101" pitchFamily="2" charset="-122"/>
            </a:endParaRPr>
          </a:p>
        </p:txBody>
      </p:sp>
      <p:sp>
        <p:nvSpPr>
          <p:cNvPr id="30" name="椭圆 29"/>
          <p:cNvSpPr/>
          <p:nvPr/>
        </p:nvSpPr>
        <p:spPr>
          <a:xfrm>
            <a:off x="1845735" y="4881035"/>
            <a:ext cx="625685" cy="625685"/>
          </a:xfrm>
          <a:prstGeom prst="ellipse">
            <a:avLst/>
          </a:prstGeom>
          <a:solidFill>
            <a:schemeClr val="tx1">
              <a:lumMod val="50000"/>
              <a:lumOff val="50000"/>
              <a:alpha val="35000"/>
            </a:schemeClr>
          </a:solidFill>
          <a:ln w="3175" cap="flat" cmpd="sng" algn="ctr">
            <a:no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1800" b="0" i="0" u="none" strike="noStrike" kern="0" cap="none" spc="0" normalizeH="0" baseline="0" noProof="0">
              <a:ln>
                <a:noFill/>
              </a:ln>
              <a:effectLst/>
              <a:uLnTx/>
              <a:uFillTx/>
              <a:latin typeface="Calibri"/>
              <a:ea typeface="宋体" panose="02010600030101010101" pitchFamily="2" charset="-122"/>
            </a:endParaRPr>
          </a:p>
        </p:txBody>
      </p:sp>
      <p:grpSp>
        <p:nvGrpSpPr>
          <p:cNvPr id="31" name="组合 30"/>
          <p:cNvGrpSpPr/>
          <p:nvPr/>
        </p:nvGrpSpPr>
        <p:grpSpPr>
          <a:xfrm>
            <a:off x="875635" y="1866235"/>
            <a:ext cx="2810149" cy="2810149"/>
            <a:chOff x="656726" y="1399676"/>
            <a:chExt cx="2107612" cy="2107612"/>
          </a:xfrm>
        </p:grpSpPr>
        <p:sp>
          <p:nvSpPr>
            <p:cNvPr id="32" name="椭圆 31"/>
            <p:cNvSpPr/>
            <p:nvPr/>
          </p:nvSpPr>
          <p:spPr>
            <a:xfrm>
              <a:off x="656726" y="1399676"/>
              <a:ext cx="2107612" cy="2107612"/>
            </a:xfrm>
            <a:prstGeom prst="ellipse">
              <a:avLst/>
            </a:prstGeom>
            <a:noFill/>
            <a:ln w="3175" cap="flat" cmpd="sng" algn="ctr">
              <a:solidFill>
                <a:schemeClr val="tx1">
                  <a:lumMod val="75000"/>
                  <a:lumOff val="25000"/>
                  <a:alpha val="30000"/>
                </a:schemeClr>
              </a:solid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effectLst/>
                <a:uLnTx/>
                <a:uFillTx/>
                <a:latin typeface="Calibri"/>
                <a:ea typeface="宋体" panose="02010600030101010101" pitchFamily="2" charset="-122"/>
              </a:endParaRPr>
            </a:p>
          </p:txBody>
        </p:sp>
        <p:sp>
          <p:nvSpPr>
            <p:cNvPr id="34" name="文本框 66"/>
            <p:cNvSpPr txBox="1">
              <a:spLocks noChangeArrowheads="1"/>
            </p:cNvSpPr>
            <p:nvPr/>
          </p:nvSpPr>
          <p:spPr bwMode="auto">
            <a:xfrm>
              <a:off x="811212" y="2043037"/>
              <a:ext cx="1615442" cy="87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lang="zh-CN" altLang="en-US" sz="1200" kern="0" dirty="0">
                  <a:solidFill>
                    <a:schemeClr val="tx1"/>
                  </a:solidFill>
                </a:rPr>
                <a:t>继续补充停用词及自定义词典，避免一些专业术语被错误划分导致后续情感得分出现偏误。</a:t>
              </a:r>
              <a:endParaRPr kumimoji="0" lang="zh-CN" altLang="en-US" sz="1200" b="0" i="0" u="none" strike="noStrike" kern="0" cap="none" spc="0" normalizeH="0" baseline="0" noProof="0" dirty="0">
                <a:ln>
                  <a:noFill/>
                </a:ln>
                <a:solidFill>
                  <a:schemeClr val="tx1"/>
                </a:solidFill>
                <a:effectLst/>
                <a:uLnTx/>
                <a:uFillTx/>
              </a:endParaRPr>
            </a:p>
          </p:txBody>
        </p:sp>
      </p:grpSp>
      <p:grpSp>
        <p:nvGrpSpPr>
          <p:cNvPr id="35" name="组合 34"/>
          <p:cNvGrpSpPr/>
          <p:nvPr/>
        </p:nvGrpSpPr>
        <p:grpSpPr>
          <a:xfrm>
            <a:off x="2975113" y="2967054"/>
            <a:ext cx="4579519" cy="2895267"/>
            <a:chOff x="2231335" y="2225290"/>
            <a:chExt cx="3434639" cy="2171450"/>
          </a:xfrm>
        </p:grpSpPr>
        <p:sp>
          <p:nvSpPr>
            <p:cNvPr id="36" name="椭圆 35"/>
            <p:cNvSpPr/>
            <p:nvPr/>
          </p:nvSpPr>
          <p:spPr>
            <a:xfrm>
              <a:off x="2231335" y="2503062"/>
              <a:ext cx="1895826" cy="1893678"/>
            </a:xfrm>
            <a:prstGeom prst="ellipse">
              <a:avLst/>
            </a:prstGeom>
            <a:noFill/>
            <a:ln w="3175" cap="flat" cmpd="sng" algn="ctr">
              <a:solidFill>
                <a:schemeClr val="tx1">
                  <a:lumMod val="75000"/>
                  <a:lumOff val="25000"/>
                  <a:alpha val="20000"/>
                </a:schemeClr>
              </a:solid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effectLst/>
                <a:uLnTx/>
                <a:uFillTx/>
                <a:latin typeface="Calibri"/>
                <a:ea typeface="宋体" panose="02010600030101010101" pitchFamily="2" charset="-122"/>
              </a:endParaRPr>
            </a:p>
          </p:txBody>
        </p:sp>
        <p:sp>
          <p:nvSpPr>
            <p:cNvPr id="38" name="文本框 37"/>
            <p:cNvSpPr txBox="1">
              <a:spLocks noChangeArrowheads="1"/>
            </p:cNvSpPr>
            <p:nvPr/>
          </p:nvSpPr>
          <p:spPr bwMode="auto">
            <a:xfrm>
              <a:off x="4050532" y="2225290"/>
              <a:ext cx="1615442" cy="1083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lang="zh-CN" altLang="en-US" sz="1200" kern="0" dirty="0">
                  <a:solidFill>
                    <a:schemeClr val="tx1"/>
                  </a:solidFill>
                </a:rPr>
                <a:t>改进</a:t>
              </a:r>
              <a:r>
                <a:rPr lang="en-US" altLang="zh-CN" sz="1200" kern="0" dirty="0">
                  <a:solidFill>
                    <a:schemeClr val="tx1"/>
                  </a:solidFill>
                </a:rPr>
                <a:t>SO-PMI</a:t>
              </a:r>
              <a:r>
                <a:rPr lang="zh-CN" altLang="en-US" sz="1200" kern="0" dirty="0">
                  <a:solidFill>
                    <a:schemeClr val="tx1"/>
                  </a:solidFill>
                </a:rPr>
                <a:t>算法或者使用非对称的</a:t>
              </a:r>
              <a:r>
                <a:rPr lang="en-US" altLang="zh-CN" sz="1200" kern="0" dirty="0">
                  <a:solidFill>
                    <a:schemeClr val="tx1"/>
                  </a:solidFill>
                </a:rPr>
                <a:t>S</a:t>
              </a:r>
              <a:r>
                <a:rPr lang="zh-CN" altLang="en-US" sz="1200" kern="0" dirty="0">
                  <a:solidFill>
                    <a:schemeClr val="tx1"/>
                  </a:solidFill>
                </a:rPr>
                <a:t>型函数进行映射（归一化），对消极词汇进行惩罚，改善情感得分分布明显右偏的状况。</a:t>
              </a:r>
            </a:p>
          </p:txBody>
        </p:sp>
      </p:grpSp>
      <p:grpSp>
        <p:nvGrpSpPr>
          <p:cNvPr id="39" name="组合 38"/>
          <p:cNvGrpSpPr/>
          <p:nvPr/>
        </p:nvGrpSpPr>
        <p:grpSpPr>
          <a:xfrm>
            <a:off x="4987716" y="2058672"/>
            <a:ext cx="4680585" cy="3616959"/>
            <a:chOff x="3740787" y="1544004"/>
            <a:chExt cx="3510439" cy="2712719"/>
          </a:xfrm>
        </p:grpSpPr>
        <p:sp>
          <p:nvSpPr>
            <p:cNvPr id="40" name="椭圆 39"/>
            <p:cNvSpPr/>
            <p:nvPr/>
          </p:nvSpPr>
          <p:spPr>
            <a:xfrm>
              <a:off x="3740787" y="1544004"/>
              <a:ext cx="2174554" cy="2174556"/>
            </a:xfrm>
            <a:prstGeom prst="ellipse">
              <a:avLst/>
            </a:prstGeom>
            <a:noFill/>
            <a:ln w="3175" cap="flat" cmpd="sng" algn="ctr">
              <a:solidFill>
                <a:schemeClr val="tx1">
                  <a:lumMod val="75000"/>
                  <a:lumOff val="25000"/>
                  <a:alpha val="20000"/>
                </a:schemeClr>
              </a:solid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effectLst/>
                <a:uLnTx/>
                <a:uFillTx/>
                <a:latin typeface="Calibri"/>
                <a:ea typeface="宋体" panose="02010600030101010101" pitchFamily="2" charset="-122"/>
              </a:endParaRPr>
            </a:p>
          </p:txBody>
        </p:sp>
        <p:sp>
          <p:nvSpPr>
            <p:cNvPr id="42" name="文本框 66"/>
            <p:cNvSpPr txBox="1">
              <a:spLocks noChangeArrowheads="1"/>
            </p:cNvSpPr>
            <p:nvPr/>
          </p:nvSpPr>
          <p:spPr bwMode="auto">
            <a:xfrm>
              <a:off x="5635784" y="3588703"/>
              <a:ext cx="1615442" cy="66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200" b="0" i="0" u="none" strike="noStrike" kern="0" cap="none" spc="0" normalizeH="0" baseline="0" noProof="0" dirty="0">
                  <a:ln>
                    <a:noFill/>
                  </a:ln>
                  <a:solidFill>
                    <a:schemeClr val="tx1"/>
                  </a:solidFill>
                  <a:effectLst/>
                  <a:uLnTx/>
                  <a:uFillTx/>
                  <a:latin typeface="微软雅黑" panose="020B0503020204020204" pitchFamily="34" charset="-122"/>
                </a:rPr>
                <a:t>针对文本分类的</a:t>
              </a:r>
              <a:r>
                <a:rPr kumimoji="0" lang="en-US" altLang="zh-CN" sz="1200" b="0" i="0" u="none" strike="noStrike" kern="0" cap="none" spc="0" normalizeH="0" baseline="0" noProof="0" dirty="0">
                  <a:ln>
                    <a:noFill/>
                  </a:ln>
                  <a:solidFill>
                    <a:schemeClr val="tx1"/>
                  </a:solidFill>
                  <a:effectLst/>
                  <a:uLnTx/>
                  <a:uFillTx/>
                  <a:latin typeface="微软雅黑" panose="020B0503020204020204" pitchFamily="34" charset="-122"/>
                </a:rPr>
                <a:t>5</a:t>
              </a:r>
              <a:r>
                <a:rPr kumimoji="0" lang="zh-CN" altLang="en-US" sz="1200" b="0" i="0" u="none" strike="noStrike" kern="0" cap="none" spc="0" normalizeH="0" baseline="0" noProof="0" dirty="0">
                  <a:ln>
                    <a:noFill/>
                  </a:ln>
                  <a:solidFill>
                    <a:schemeClr val="tx1"/>
                  </a:solidFill>
                  <a:effectLst/>
                  <a:uLnTx/>
                  <a:uFillTx/>
                  <a:latin typeface="微软雅黑" panose="020B0503020204020204" pitchFamily="34" charset="-122"/>
                </a:rPr>
                <a:t>个类别，后续我们可以继续补充关键词，提高分类的准确性。</a:t>
              </a:r>
            </a:p>
          </p:txBody>
        </p:sp>
      </p:grpSp>
      <p:sp>
        <p:nvSpPr>
          <p:cNvPr id="44" name="椭圆 43"/>
          <p:cNvSpPr/>
          <p:nvPr/>
        </p:nvSpPr>
        <p:spPr>
          <a:xfrm>
            <a:off x="7060356" y="3704592"/>
            <a:ext cx="2614925" cy="2614928"/>
          </a:xfrm>
          <a:prstGeom prst="ellipse">
            <a:avLst/>
          </a:prstGeom>
          <a:noFill/>
          <a:ln w="3175" cap="flat" cmpd="sng" algn="ctr">
            <a:solidFill>
              <a:schemeClr val="tx1">
                <a:lumMod val="85000"/>
                <a:lumOff val="15000"/>
                <a:alpha val="20000"/>
              </a:schemeClr>
            </a:solid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effectLst/>
              <a:uLnTx/>
              <a:uFillTx/>
              <a:latin typeface="Calibri"/>
              <a:ea typeface="宋体" panose="02010600030101010101" pitchFamily="2" charset="-122"/>
            </a:endParaRPr>
          </a:p>
        </p:txBody>
      </p:sp>
      <p:grpSp>
        <p:nvGrpSpPr>
          <p:cNvPr id="47" name="组合 46"/>
          <p:cNvGrpSpPr/>
          <p:nvPr/>
        </p:nvGrpSpPr>
        <p:grpSpPr>
          <a:xfrm>
            <a:off x="8384965" y="1647616"/>
            <a:ext cx="2853264" cy="2853264"/>
            <a:chOff x="6288724" y="1235712"/>
            <a:chExt cx="2139948" cy="2139948"/>
          </a:xfrm>
        </p:grpSpPr>
        <p:sp>
          <p:nvSpPr>
            <p:cNvPr id="48" name="椭圆 47"/>
            <p:cNvSpPr/>
            <p:nvPr/>
          </p:nvSpPr>
          <p:spPr>
            <a:xfrm>
              <a:off x="6288724" y="1235712"/>
              <a:ext cx="2139948" cy="2139948"/>
            </a:xfrm>
            <a:prstGeom prst="ellipse">
              <a:avLst/>
            </a:prstGeom>
            <a:noFill/>
            <a:ln w="3175" cap="flat" cmpd="sng" algn="ctr">
              <a:solidFill>
                <a:schemeClr val="tx1">
                  <a:lumMod val="85000"/>
                  <a:lumOff val="15000"/>
                  <a:alpha val="40000"/>
                </a:schemeClr>
              </a:solid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effectLst/>
                <a:uLnTx/>
                <a:uFillTx/>
                <a:latin typeface="Calibri"/>
                <a:ea typeface="宋体" panose="02010600030101010101" pitchFamily="2" charset="-122"/>
              </a:endParaRPr>
            </a:p>
          </p:txBody>
        </p:sp>
        <p:sp>
          <p:nvSpPr>
            <p:cNvPr id="50" name="文本框 66"/>
            <p:cNvSpPr txBox="1">
              <a:spLocks noChangeArrowheads="1"/>
            </p:cNvSpPr>
            <p:nvPr/>
          </p:nvSpPr>
          <p:spPr bwMode="auto">
            <a:xfrm>
              <a:off x="6673367" y="2132599"/>
              <a:ext cx="1615442" cy="66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lang="zh-CN" altLang="en-US" sz="1200" kern="0" dirty="0">
                  <a:solidFill>
                    <a:schemeClr val="tx1"/>
                  </a:solidFill>
                  <a:latin typeface="微软雅黑" panose="020B0503020204020204" pitchFamily="34" charset="-122"/>
                </a:rPr>
                <a:t>模型仅使用机器学习框架训练模型，后续可以考虑使用深度学习框架训练模型。</a:t>
              </a:r>
            </a:p>
          </p:txBody>
        </p:sp>
      </p:grpSp>
      <p:sp>
        <p:nvSpPr>
          <p:cNvPr id="51" name="文本框 56"/>
          <p:cNvSpPr txBox="1">
            <a:spLocks noChangeArrowheads="1"/>
          </p:cNvSpPr>
          <p:nvPr/>
        </p:nvSpPr>
        <p:spPr bwMode="auto">
          <a:xfrm>
            <a:off x="760392" y="5667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latin typeface="Agency FB" panose="020B0503020202020204" pitchFamily="34" charset="0"/>
              </a:rPr>
              <a:t> 改进与提升</a:t>
            </a:r>
            <a:endParaRPr lang="en-US" altLang="zh-CN" sz="3200" b="1" dirty="0">
              <a:latin typeface="Agency FB" panose="020B0503020202020204" pitchFamily="34" charset="0"/>
            </a:endParaRPr>
          </a:p>
        </p:txBody>
      </p:sp>
      <p:sp>
        <p:nvSpPr>
          <p:cNvPr id="52" name="文本框 66">
            <a:extLst>
              <a:ext uri="{FF2B5EF4-FFF2-40B4-BE49-F238E27FC236}">
                <a16:creationId xmlns:a16="http://schemas.microsoft.com/office/drawing/2014/main" id="{37E01FBA-4BA4-4EC8-833E-749A90561B09}"/>
              </a:ext>
            </a:extLst>
          </p:cNvPr>
          <p:cNvSpPr txBox="1">
            <a:spLocks noChangeArrowheads="1"/>
          </p:cNvSpPr>
          <p:nvPr/>
        </p:nvSpPr>
        <p:spPr bwMode="auto">
          <a:xfrm>
            <a:off x="1153341" y="2274964"/>
            <a:ext cx="2153922" cy="41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lang="zh-CN" altLang="en-US" sz="1600" b="1" kern="0" dirty="0">
                <a:solidFill>
                  <a:schemeClr val="tx1"/>
                </a:solidFill>
              </a:rPr>
              <a:t>优化数据预处理</a:t>
            </a:r>
            <a:endParaRPr kumimoji="0" lang="zh-CN" altLang="en-US" sz="1600" b="1" i="0" u="none" strike="noStrike" kern="0" cap="none" spc="0" normalizeH="0" baseline="0" noProof="0" dirty="0">
              <a:ln>
                <a:noFill/>
              </a:ln>
              <a:solidFill>
                <a:schemeClr val="tx1"/>
              </a:solidFill>
              <a:effectLst/>
              <a:uLnTx/>
              <a:uFillTx/>
            </a:endParaRPr>
          </a:p>
        </p:txBody>
      </p:sp>
      <p:sp>
        <p:nvSpPr>
          <p:cNvPr id="53" name="文本框 66">
            <a:extLst>
              <a:ext uri="{FF2B5EF4-FFF2-40B4-BE49-F238E27FC236}">
                <a16:creationId xmlns:a16="http://schemas.microsoft.com/office/drawing/2014/main" id="{B31F6CF9-E1A9-4C49-9F7B-F0075AC9B225}"/>
              </a:ext>
            </a:extLst>
          </p:cNvPr>
          <p:cNvSpPr txBox="1">
            <a:spLocks noChangeArrowheads="1"/>
          </p:cNvSpPr>
          <p:nvPr/>
        </p:nvSpPr>
        <p:spPr bwMode="auto">
          <a:xfrm>
            <a:off x="5360457" y="2388447"/>
            <a:ext cx="2153922" cy="41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lang="zh-CN" altLang="en-US" sz="1600" b="1" kern="0" dirty="0">
                <a:solidFill>
                  <a:schemeClr val="tx1"/>
                </a:solidFill>
              </a:rPr>
              <a:t>优化情感得分</a:t>
            </a:r>
            <a:endParaRPr kumimoji="0" lang="zh-CN" altLang="en-US" sz="1600" b="1" i="0" u="none" strike="noStrike" kern="0" cap="none" spc="0" normalizeH="0" baseline="0" noProof="0" dirty="0">
              <a:ln>
                <a:noFill/>
              </a:ln>
              <a:solidFill>
                <a:schemeClr val="tx1"/>
              </a:solidFill>
              <a:effectLst/>
              <a:uLnTx/>
              <a:uFillTx/>
            </a:endParaRPr>
          </a:p>
        </p:txBody>
      </p:sp>
      <p:sp>
        <p:nvSpPr>
          <p:cNvPr id="54" name="文本框 66">
            <a:extLst>
              <a:ext uri="{FF2B5EF4-FFF2-40B4-BE49-F238E27FC236}">
                <a16:creationId xmlns:a16="http://schemas.microsoft.com/office/drawing/2014/main" id="{6F26F4B4-AF62-48E0-9D2A-C96F8317CB22}"/>
              </a:ext>
            </a:extLst>
          </p:cNvPr>
          <p:cNvSpPr txBox="1">
            <a:spLocks noChangeArrowheads="1"/>
          </p:cNvSpPr>
          <p:nvPr/>
        </p:nvSpPr>
        <p:spPr bwMode="auto">
          <a:xfrm>
            <a:off x="7396378" y="4206332"/>
            <a:ext cx="2153922" cy="41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lang="zh-CN" altLang="en-US" sz="1600" b="1" kern="0" dirty="0">
                <a:solidFill>
                  <a:schemeClr val="tx1"/>
                </a:solidFill>
              </a:rPr>
              <a:t>补充关键词索引</a:t>
            </a:r>
            <a:endParaRPr kumimoji="0" lang="zh-CN" altLang="en-US" sz="1600" b="1" i="0" u="none" strike="noStrike" kern="0" cap="none" spc="0" normalizeH="0" baseline="0" noProof="0" dirty="0">
              <a:ln>
                <a:noFill/>
              </a:ln>
              <a:solidFill>
                <a:schemeClr val="tx1"/>
              </a:solidFill>
              <a:effectLst/>
              <a:uLnTx/>
              <a:uFillTx/>
            </a:endParaRPr>
          </a:p>
        </p:txBody>
      </p:sp>
      <p:sp>
        <p:nvSpPr>
          <p:cNvPr id="55" name="文本框 54">
            <a:extLst>
              <a:ext uri="{FF2B5EF4-FFF2-40B4-BE49-F238E27FC236}">
                <a16:creationId xmlns:a16="http://schemas.microsoft.com/office/drawing/2014/main" id="{15CAA56E-8D38-4029-9826-9826CACD34E1}"/>
              </a:ext>
            </a:extLst>
          </p:cNvPr>
          <p:cNvSpPr txBox="1">
            <a:spLocks noChangeArrowheads="1"/>
          </p:cNvSpPr>
          <p:nvPr/>
        </p:nvSpPr>
        <p:spPr bwMode="auto">
          <a:xfrm>
            <a:off x="3247001" y="4225839"/>
            <a:ext cx="2153923" cy="88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lang="zh-CN" altLang="en-US" sz="1200" kern="0" dirty="0">
                <a:solidFill>
                  <a:schemeClr val="tx1"/>
                </a:solidFill>
              </a:rPr>
              <a:t>基于文献中给出的</a:t>
            </a:r>
            <a:r>
              <a:rPr lang="en-US" altLang="zh-CN" sz="1200" kern="0" dirty="0">
                <a:solidFill>
                  <a:schemeClr val="tx1"/>
                </a:solidFill>
              </a:rPr>
              <a:t>CFSD</a:t>
            </a:r>
            <a:r>
              <a:rPr lang="zh-CN" altLang="en-US" sz="1200" kern="0" dirty="0">
                <a:solidFill>
                  <a:schemeClr val="tx1"/>
                </a:solidFill>
              </a:rPr>
              <a:t>词典，我们可以使用研报的常用情感表达词汇，更新种子词典。</a:t>
            </a:r>
          </a:p>
        </p:txBody>
      </p:sp>
      <p:sp>
        <p:nvSpPr>
          <p:cNvPr id="56" name="文本框 66">
            <a:extLst>
              <a:ext uri="{FF2B5EF4-FFF2-40B4-BE49-F238E27FC236}">
                <a16:creationId xmlns:a16="http://schemas.microsoft.com/office/drawing/2014/main" id="{100997B8-6CA4-41DF-8CE5-0F9E87D05F54}"/>
              </a:ext>
            </a:extLst>
          </p:cNvPr>
          <p:cNvSpPr txBox="1">
            <a:spLocks noChangeArrowheads="1"/>
          </p:cNvSpPr>
          <p:nvPr/>
        </p:nvSpPr>
        <p:spPr bwMode="auto">
          <a:xfrm>
            <a:off x="3235538" y="3644313"/>
            <a:ext cx="2153922" cy="41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chemeClr val="tx1"/>
                </a:solidFill>
                <a:effectLst/>
                <a:uLnTx/>
                <a:uFillTx/>
              </a:rPr>
              <a:t>补充情感种子词典</a:t>
            </a:r>
          </a:p>
        </p:txBody>
      </p:sp>
      <p:sp>
        <p:nvSpPr>
          <p:cNvPr id="57" name="文本框 66">
            <a:extLst>
              <a:ext uri="{FF2B5EF4-FFF2-40B4-BE49-F238E27FC236}">
                <a16:creationId xmlns:a16="http://schemas.microsoft.com/office/drawing/2014/main" id="{8963DEA9-1EE9-4223-8B03-A5C09CD9DCB4}"/>
              </a:ext>
            </a:extLst>
          </p:cNvPr>
          <p:cNvSpPr txBox="1">
            <a:spLocks noChangeArrowheads="1"/>
          </p:cNvSpPr>
          <p:nvPr/>
        </p:nvSpPr>
        <p:spPr bwMode="auto">
          <a:xfrm>
            <a:off x="8797714" y="2231944"/>
            <a:ext cx="2153922" cy="41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lang="zh-CN" altLang="en-US" sz="1600" b="1" kern="0" dirty="0">
                <a:solidFill>
                  <a:schemeClr val="tx1"/>
                </a:solidFill>
              </a:rPr>
              <a:t>优化分类模型效果</a:t>
            </a:r>
            <a:endParaRPr kumimoji="0" lang="zh-CN" altLang="en-US" sz="1600" b="1"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221408910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14:bounceEnd="34000">
                                          <p:cBhvr additive="base">
                                            <p:cTn id="7" dur="750" fill="hold"/>
                                            <p:tgtEl>
                                              <p:spTgt spid="51"/>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51000">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14:bounceEnd="51000">
                                          <p:cBhvr additive="base">
                                            <p:cTn id="11" dur="2000" fill="hold"/>
                                            <p:tgtEl>
                                              <p:spTgt spid="31"/>
                                            </p:tgtEl>
                                            <p:attrNameLst>
                                              <p:attrName>ppt_x</p:attrName>
                                            </p:attrNameLst>
                                          </p:cBhvr>
                                          <p:tavLst>
                                            <p:tav tm="0">
                                              <p:val>
                                                <p:strVal val="#ppt_x"/>
                                              </p:val>
                                            </p:tav>
                                            <p:tav tm="100000">
                                              <p:val>
                                                <p:strVal val="#ppt_x"/>
                                              </p:val>
                                            </p:tav>
                                          </p:tavLst>
                                        </p:anim>
                                        <p:anim calcmode="lin" valueType="num" p14:bounceEnd="51000">
                                          <p:cBhvr additive="base">
                                            <p:cTn id="12" dur="200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1000">
                                      <p:stCondLst>
                                        <p:cond delay="300"/>
                                      </p:stCondLst>
                                      <p:childTnLst>
                                        <p:set>
                                          <p:cBhvr>
                                            <p:cTn id="14" dur="1" fill="hold">
                                              <p:stCondLst>
                                                <p:cond delay="0"/>
                                              </p:stCondLst>
                                            </p:cTn>
                                            <p:tgtEl>
                                              <p:spTgt spid="35"/>
                                            </p:tgtEl>
                                            <p:attrNameLst>
                                              <p:attrName>style.visibility</p:attrName>
                                            </p:attrNameLst>
                                          </p:cBhvr>
                                          <p:to>
                                            <p:strVal val="visible"/>
                                          </p:to>
                                        </p:set>
                                        <p:anim calcmode="lin" valueType="num" p14:bounceEnd="51000">
                                          <p:cBhvr additive="base">
                                            <p:cTn id="15" dur="2000" fill="hold"/>
                                            <p:tgtEl>
                                              <p:spTgt spid="35"/>
                                            </p:tgtEl>
                                            <p:attrNameLst>
                                              <p:attrName>ppt_x</p:attrName>
                                            </p:attrNameLst>
                                          </p:cBhvr>
                                          <p:tavLst>
                                            <p:tav tm="0">
                                              <p:val>
                                                <p:strVal val="#ppt_x"/>
                                              </p:val>
                                            </p:tav>
                                            <p:tav tm="100000">
                                              <p:val>
                                                <p:strVal val="#ppt_x"/>
                                              </p:val>
                                            </p:tav>
                                          </p:tavLst>
                                        </p:anim>
                                        <p:anim calcmode="lin" valueType="num" p14:bounceEnd="51000">
                                          <p:cBhvr additive="base">
                                            <p:cTn id="16" dur="20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51000">
                                      <p:stCondLst>
                                        <p:cond delay="100"/>
                                      </p:stCondLst>
                                      <p:childTnLst>
                                        <p:set>
                                          <p:cBhvr>
                                            <p:cTn id="18" dur="1" fill="hold">
                                              <p:stCondLst>
                                                <p:cond delay="0"/>
                                              </p:stCondLst>
                                            </p:cTn>
                                            <p:tgtEl>
                                              <p:spTgt spid="39"/>
                                            </p:tgtEl>
                                            <p:attrNameLst>
                                              <p:attrName>style.visibility</p:attrName>
                                            </p:attrNameLst>
                                          </p:cBhvr>
                                          <p:to>
                                            <p:strVal val="visible"/>
                                          </p:to>
                                        </p:set>
                                        <p:anim calcmode="lin" valueType="num" p14:bounceEnd="51000">
                                          <p:cBhvr additive="base">
                                            <p:cTn id="19" dur="2000" fill="hold"/>
                                            <p:tgtEl>
                                              <p:spTgt spid="39"/>
                                            </p:tgtEl>
                                            <p:attrNameLst>
                                              <p:attrName>ppt_x</p:attrName>
                                            </p:attrNameLst>
                                          </p:cBhvr>
                                          <p:tavLst>
                                            <p:tav tm="0">
                                              <p:val>
                                                <p:strVal val="#ppt_x"/>
                                              </p:val>
                                            </p:tav>
                                            <p:tav tm="100000">
                                              <p:val>
                                                <p:strVal val="#ppt_x"/>
                                              </p:val>
                                            </p:tav>
                                          </p:tavLst>
                                        </p:anim>
                                        <p:anim calcmode="lin" valueType="num" p14:bounceEnd="51000">
                                          <p:cBhvr additive="base">
                                            <p:cTn id="20" dur="2000" fill="hold"/>
                                            <p:tgtEl>
                                              <p:spTgt spid="39"/>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14:presetBounceEnd="51000">
                                      <p:stCondLst>
                                        <p:cond delay="500"/>
                                      </p:stCondLst>
                                      <p:childTnLst>
                                        <p:set>
                                          <p:cBhvr>
                                            <p:cTn id="22" dur="1" fill="hold">
                                              <p:stCondLst>
                                                <p:cond delay="0"/>
                                              </p:stCondLst>
                                            </p:cTn>
                                            <p:tgtEl>
                                              <p:spTgt spid="47"/>
                                            </p:tgtEl>
                                            <p:attrNameLst>
                                              <p:attrName>style.visibility</p:attrName>
                                            </p:attrNameLst>
                                          </p:cBhvr>
                                          <p:to>
                                            <p:strVal val="visible"/>
                                          </p:to>
                                        </p:set>
                                        <p:anim calcmode="lin" valueType="num" p14:bounceEnd="51000">
                                          <p:cBhvr additive="base">
                                            <p:cTn id="23" dur="2000" fill="hold"/>
                                            <p:tgtEl>
                                              <p:spTgt spid="47"/>
                                            </p:tgtEl>
                                            <p:attrNameLst>
                                              <p:attrName>ppt_x</p:attrName>
                                            </p:attrNameLst>
                                          </p:cBhvr>
                                          <p:tavLst>
                                            <p:tav tm="0">
                                              <p:val>
                                                <p:strVal val="#ppt_x"/>
                                              </p:val>
                                            </p:tav>
                                            <p:tav tm="100000">
                                              <p:val>
                                                <p:strVal val="#ppt_x"/>
                                              </p:val>
                                            </p:tav>
                                          </p:tavLst>
                                        </p:anim>
                                        <p:anim calcmode="lin" valueType="num" p14:bounceEnd="51000">
                                          <p:cBhvr additive="base">
                                            <p:cTn id="24" dur="2000" fill="hold"/>
                                            <p:tgtEl>
                                              <p:spTgt spid="4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51000">
                                      <p:stCondLst>
                                        <p:cond delay="700"/>
                                      </p:stCondLst>
                                      <p:childTnLst>
                                        <p:set>
                                          <p:cBhvr>
                                            <p:cTn id="26" dur="1" fill="hold">
                                              <p:stCondLst>
                                                <p:cond delay="0"/>
                                              </p:stCondLst>
                                            </p:cTn>
                                            <p:tgtEl>
                                              <p:spTgt spid="30"/>
                                            </p:tgtEl>
                                            <p:attrNameLst>
                                              <p:attrName>style.visibility</p:attrName>
                                            </p:attrNameLst>
                                          </p:cBhvr>
                                          <p:to>
                                            <p:strVal val="visible"/>
                                          </p:to>
                                        </p:set>
                                        <p:anim calcmode="lin" valueType="num" p14:bounceEnd="51000">
                                          <p:cBhvr additive="base">
                                            <p:cTn id="27" dur="2000" fill="hold"/>
                                            <p:tgtEl>
                                              <p:spTgt spid="30"/>
                                            </p:tgtEl>
                                            <p:attrNameLst>
                                              <p:attrName>ppt_x</p:attrName>
                                            </p:attrNameLst>
                                          </p:cBhvr>
                                          <p:tavLst>
                                            <p:tav tm="0">
                                              <p:val>
                                                <p:strVal val="#ppt_x"/>
                                              </p:val>
                                            </p:tav>
                                            <p:tav tm="100000">
                                              <p:val>
                                                <p:strVal val="#ppt_x"/>
                                              </p:val>
                                            </p:tav>
                                          </p:tavLst>
                                        </p:anim>
                                        <p:anim calcmode="lin" valueType="num" p14:bounceEnd="51000">
                                          <p:cBhvr additive="base">
                                            <p:cTn id="28" dur="20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51000">
                                      <p:stCondLst>
                                        <p:cond delay="800"/>
                                      </p:stCondLst>
                                      <p:childTnLst>
                                        <p:set>
                                          <p:cBhvr>
                                            <p:cTn id="30" dur="1" fill="hold">
                                              <p:stCondLst>
                                                <p:cond delay="0"/>
                                              </p:stCondLst>
                                            </p:cTn>
                                            <p:tgtEl>
                                              <p:spTgt spid="27"/>
                                            </p:tgtEl>
                                            <p:attrNameLst>
                                              <p:attrName>style.visibility</p:attrName>
                                            </p:attrNameLst>
                                          </p:cBhvr>
                                          <p:to>
                                            <p:strVal val="visible"/>
                                          </p:to>
                                        </p:set>
                                        <p:anim calcmode="lin" valueType="num" p14:bounceEnd="51000">
                                          <p:cBhvr additive="base">
                                            <p:cTn id="31" dur="2000" fill="hold"/>
                                            <p:tgtEl>
                                              <p:spTgt spid="27"/>
                                            </p:tgtEl>
                                            <p:attrNameLst>
                                              <p:attrName>ppt_x</p:attrName>
                                            </p:attrNameLst>
                                          </p:cBhvr>
                                          <p:tavLst>
                                            <p:tav tm="0">
                                              <p:val>
                                                <p:strVal val="#ppt_x"/>
                                              </p:val>
                                            </p:tav>
                                            <p:tav tm="100000">
                                              <p:val>
                                                <p:strVal val="#ppt_x"/>
                                              </p:val>
                                            </p:tav>
                                          </p:tavLst>
                                        </p:anim>
                                        <p:anim calcmode="lin" valueType="num" p14:bounceEnd="51000">
                                          <p:cBhvr additive="base">
                                            <p:cTn id="32" dur="2000" fill="hold"/>
                                            <p:tgtEl>
                                              <p:spTgt spid="27"/>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14:presetBounceEnd="51000">
                                      <p:stCondLst>
                                        <p:cond delay="1300"/>
                                      </p:stCondLst>
                                      <p:childTnLst>
                                        <p:set>
                                          <p:cBhvr>
                                            <p:cTn id="34" dur="1" fill="hold">
                                              <p:stCondLst>
                                                <p:cond delay="0"/>
                                              </p:stCondLst>
                                            </p:cTn>
                                            <p:tgtEl>
                                              <p:spTgt spid="29"/>
                                            </p:tgtEl>
                                            <p:attrNameLst>
                                              <p:attrName>style.visibility</p:attrName>
                                            </p:attrNameLst>
                                          </p:cBhvr>
                                          <p:to>
                                            <p:strVal val="visible"/>
                                          </p:to>
                                        </p:set>
                                        <p:anim calcmode="lin" valueType="num" p14:bounceEnd="51000">
                                          <p:cBhvr additive="base">
                                            <p:cTn id="35" dur="2000" fill="hold"/>
                                            <p:tgtEl>
                                              <p:spTgt spid="29"/>
                                            </p:tgtEl>
                                            <p:attrNameLst>
                                              <p:attrName>ppt_x</p:attrName>
                                            </p:attrNameLst>
                                          </p:cBhvr>
                                          <p:tavLst>
                                            <p:tav tm="0">
                                              <p:val>
                                                <p:strVal val="#ppt_x"/>
                                              </p:val>
                                            </p:tav>
                                            <p:tav tm="100000">
                                              <p:val>
                                                <p:strVal val="#ppt_x"/>
                                              </p:val>
                                            </p:tav>
                                          </p:tavLst>
                                        </p:anim>
                                        <p:anim calcmode="lin" valueType="num" p14:bounceEnd="51000">
                                          <p:cBhvr additive="base">
                                            <p:cTn id="36" dur="2000" fill="hold"/>
                                            <p:tgtEl>
                                              <p:spTgt spid="29"/>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14:presetBounceEnd="51000">
                                      <p:stCondLst>
                                        <p:cond delay="900"/>
                                      </p:stCondLst>
                                      <p:childTnLst>
                                        <p:set>
                                          <p:cBhvr>
                                            <p:cTn id="38" dur="1" fill="hold">
                                              <p:stCondLst>
                                                <p:cond delay="0"/>
                                              </p:stCondLst>
                                            </p:cTn>
                                            <p:tgtEl>
                                              <p:spTgt spid="28"/>
                                            </p:tgtEl>
                                            <p:attrNameLst>
                                              <p:attrName>style.visibility</p:attrName>
                                            </p:attrNameLst>
                                          </p:cBhvr>
                                          <p:to>
                                            <p:strVal val="visible"/>
                                          </p:to>
                                        </p:set>
                                        <p:anim calcmode="lin" valueType="num" p14:bounceEnd="51000">
                                          <p:cBhvr additive="base">
                                            <p:cTn id="39" dur="2000" fill="hold"/>
                                            <p:tgtEl>
                                              <p:spTgt spid="28"/>
                                            </p:tgtEl>
                                            <p:attrNameLst>
                                              <p:attrName>ppt_x</p:attrName>
                                            </p:attrNameLst>
                                          </p:cBhvr>
                                          <p:tavLst>
                                            <p:tav tm="0">
                                              <p:val>
                                                <p:strVal val="#ppt_x"/>
                                              </p:val>
                                            </p:tav>
                                            <p:tav tm="100000">
                                              <p:val>
                                                <p:strVal val="#ppt_x"/>
                                              </p:val>
                                            </p:tav>
                                          </p:tavLst>
                                        </p:anim>
                                        <p:anim calcmode="lin" valueType="num" p14:bounceEnd="51000">
                                          <p:cBhvr additive="base">
                                            <p:cTn id="40" dur="2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1+#ppt_w/2"/>
                                              </p:val>
                                            </p:tav>
                                            <p:tav tm="100000">
                                              <p:val>
                                                <p:strVal val="#ppt_x"/>
                                              </p:val>
                                            </p:tav>
                                          </p:tavLst>
                                        </p:anim>
                                        <p:anim calcmode="lin" valueType="num">
                                          <p:cBhvr additive="base">
                                            <p:cTn id="8" dur="75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2000" fill="hold"/>
                                            <p:tgtEl>
                                              <p:spTgt spid="31"/>
                                            </p:tgtEl>
                                            <p:attrNameLst>
                                              <p:attrName>ppt_x</p:attrName>
                                            </p:attrNameLst>
                                          </p:cBhvr>
                                          <p:tavLst>
                                            <p:tav tm="0">
                                              <p:val>
                                                <p:strVal val="#ppt_x"/>
                                              </p:val>
                                            </p:tav>
                                            <p:tav tm="100000">
                                              <p:val>
                                                <p:strVal val="#ppt_x"/>
                                              </p:val>
                                            </p:tav>
                                          </p:tavLst>
                                        </p:anim>
                                        <p:anim calcmode="lin" valueType="num">
                                          <p:cBhvr additive="base">
                                            <p:cTn id="12" dur="200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30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2000" fill="hold"/>
                                            <p:tgtEl>
                                              <p:spTgt spid="35"/>
                                            </p:tgtEl>
                                            <p:attrNameLst>
                                              <p:attrName>ppt_x</p:attrName>
                                            </p:attrNameLst>
                                          </p:cBhvr>
                                          <p:tavLst>
                                            <p:tav tm="0">
                                              <p:val>
                                                <p:strVal val="#ppt_x"/>
                                              </p:val>
                                            </p:tav>
                                            <p:tav tm="100000">
                                              <p:val>
                                                <p:strVal val="#ppt_x"/>
                                              </p:val>
                                            </p:tav>
                                          </p:tavLst>
                                        </p:anim>
                                        <p:anim calcmode="lin" valueType="num">
                                          <p:cBhvr additive="base">
                                            <p:cTn id="16" dur="20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10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2000" fill="hold"/>
                                            <p:tgtEl>
                                              <p:spTgt spid="39"/>
                                            </p:tgtEl>
                                            <p:attrNameLst>
                                              <p:attrName>ppt_x</p:attrName>
                                            </p:attrNameLst>
                                          </p:cBhvr>
                                          <p:tavLst>
                                            <p:tav tm="0">
                                              <p:val>
                                                <p:strVal val="#ppt_x"/>
                                              </p:val>
                                            </p:tav>
                                            <p:tav tm="100000">
                                              <p:val>
                                                <p:strVal val="#ppt_x"/>
                                              </p:val>
                                            </p:tav>
                                          </p:tavLst>
                                        </p:anim>
                                        <p:anim calcmode="lin" valueType="num">
                                          <p:cBhvr additive="base">
                                            <p:cTn id="20" dur="2000" fill="hold"/>
                                            <p:tgtEl>
                                              <p:spTgt spid="39"/>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50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2000" fill="hold"/>
                                            <p:tgtEl>
                                              <p:spTgt spid="47"/>
                                            </p:tgtEl>
                                            <p:attrNameLst>
                                              <p:attrName>ppt_x</p:attrName>
                                            </p:attrNameLst>
                                          </p:cBhvr>
                                          <p:tavLst>
                                            <p:tav tm="0">
                                              <p:val>
                                                <p:strVal val="#ppt_x"/>
                                              </p:val>
                                            </p:tav>
                                            <p:tav tm="100000">
                                              <p:val>
                                                <p:strVal val="#ppt_x"/>
                                              </p:val>
                                            </p:tav>
                                          </p:tavLst>
                                        </p:anim>
                                        <p:anim calcmode="lin" valueType="num">
                                          <p:cBhvr additive="base">
                                            <p:cTn id="24" dur="2000" fill="hold"/>
                                            <p:tgtEl>
                                              <p:spTgt spid="4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70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2000" fill="hold"/>
                                            <p:tgtEl>
                                              <p:spTgt spid="30"/>
                                            </p:tgtEl>
                                            <p:attrNameLst>
                                              <p:attrName>ppt_x</p:attrName>
                                            </p:attrNameLst>
                                          </p:cBhvr>
                                          <p:tavLst>
                                            <p:tav tm="0">
                                              <p:val>
                                                <p:strVal val="#ppt_x"/>
                                              </p:val>
                                            </p:tav>
                                            <p:tav tm="100000">
                                              <p:val>
                                                <p:strVal val="#ppt_x"/>
                                              </p:val>
                                            </p:tav>
                                          </p:tavLst>
                                        </p:anim>
                                        <p:anim calcmode="lin" valueType="num">
                                          <p:cBhvr additive="base">
                                            <p:cTn id="28" dur="20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80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2000" fill="hold"/>
                                            <p:tgtEl>
                                              <p:spTgt spid="27"/>
                                            </p:tgtEl>
                                            <p:attrNameLst>
                                              <p:attrName>ppt_x</p:attrName>
                                            </p:attrNameLst>
                                          </p:cBhvr>
                                          <p:tavLst>
                                            <p:tav tm="0">
                                              <p:val>
                                                <p:strVal val="#ppt_x"/>
                                              </p:val>
                                            </p:tav>
                                            <p:tav tm="100000">
                                              <p:val>
                                                <p:strVal val="#ppt_x"/>
                                              </p:val>
                                            </p:tav>
                                          </p:tavLst>
                                        </p:anim>
                                        <p:anim calcmode="lin" valueType="num">
                                          <p:cBhvr additive="base">
                                            <p:cTn id="32" dur="2000" fill="hold"/>
                                            <p:tgtEl>
                                              <p:spTgt spid="27"/>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130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2000" fill="hold"/>
                                            <p:tgtEl>
                                              <p:spTgt spid="29"/>
                                            </p:tgtEl>
                                            <p:attrNameLst>
                                              <p:attrName>ppt_x</p:attrName>
                                            </p:attrNameLst>
                                          </p:cBhvr>
                                          <p:tavLst>
                                            <p:tav tm="0">
                                              <p:val>
                                                <p:strVal val="#ppt_x"/>
                                              </p:val>
                                            </p:tav>
                                            <p:tav tm="100000">
                                              <p:val>
                                                <p:strVal val="#ppt_x"/>
                                              </p:val>
                                            </p:tav>
                                          </p:tavLst>
                                        </p:anim>
                                        <p:anim calcmode="lin" valueType="num">
                                          <p:cBhvr additive="base">
                                            <p:cTn id="36" dur="2000" fill="hold"/>
                                            <p:tgtEl>
                                              <p:spTgt spid="29"/>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90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2000" fill="hold"/>
                                            <p:tgtEl>
                                              <p:spTgt spid="28"/>
                                            </p:tgtEl>
                                            <p:attrNameLst>
                                              <p:attrName>ppt_x</p:attrName>
                                            </p:attrNameLst>
                                          </p:cBhvr>
                                          <p:tavLst>
                                            <p:tav tm="0">
                                              <p:val>
                                                <p:strVal val="#ppt_x"/>
                                              </p:val>
                                            </p:tav>
                                            <p:tav tm="100000">
                                              <p:val>
                                                <p:strVal val="#ppt_x"/>
                                              </p:val>
                                            </p:tav>
                                          </p:tavLst>
                                        </p:anim>
                                        <p:anim calcmode="lin" valueType="num">
                                          <p:cBhvr additive="base">
                                            <p:cTn id="40" dur="2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51"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111307" y="1498600"/>
            <a:ext cx="2020186" cy="3782992"/>
          </a:xfrm>
          <a:prstGeom prst="rect">
            <a:avLst/>
          </a:prstGeom>
          <a:noFill/>
          <a:ln>
            <a:solidFill>
              <a:schemeClr val="tx1">
                <a:lumMod val="75000"/>
                <a:lumOff val="2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V="1">
            <a:off x="4615543" y="579835"/>
            <a:ext cx="4361147" cy="436114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211225" y="1389960"/>
            <a:ext cx="2020186" cy="378299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634335" y="2174821"/>
            <a:ext cx="923330" cy="2213269"/>
          </a:xfrm>
          <a:prstGeom prst="rect">
            <a:avLst/>
          </a:prstGeom>
          <a:noFill/>
          <a:effectLst/>
        </p:spPr>
        <p:txBody>
          <a:bodyPr vert="eaVert" wrap="square" rtlCol="0">
            <a:spAutoFit/>
          </a:bodyPr>
          <a:lstStyle/>
          <a:p>
            <a:pPr algn="dist"/>
            <a:r>
              <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谢谢</a:t>
            </a:r>
          </a:p>
        </p:txBody>
      </p:sp>
      <p:cxnSp>
        <p:nvCxnSpPr>
          <p:cNvPr id="23" name="直接连接符 22"/>
          <p:cNvCxnSpPr/>
          <p:nvPr/>
        </p:nvCxnSpPr>
        <p:spPr>
          <a:xfrm flipH="1">
            <a:off x="3612707" y="4141347"/>
            <a:ext cx="1498600" cy="1498600"/>
          </a:xfrm>
          <a:prstGeom prst="line">
            <a:avLst/>
          </a:prstGeom>
          <a:ln w="698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049279" y="1209935"/>
            <a:ext cx="2548054" cy="2548054"/>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26" name="矩形 17"/>
          <p:cNvSpPr>
            <a:spLocks noChangeArrowheads="1"/>
          </p:cNvSpPr>
          <p:nvPr/>
        </p:nvSpPr>
        <p:spPr bwMode="auto">
          <a:xfrm>
            <a:off x="5171377" y="4733692"/>
            <a:ext cx="2024080" cy="27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en-US" altLang="zh-CN" sz="10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THANKS FOR WATCHING</a:t>
            </a:r>
          </a:p>
        </p:txBody>
      </p:sp>
      <p:cxnSp>
        <p:nvCxnSpPr>
          <p:cNvPr id="4" name="直接连接符 3"/>
          <p:cNvCxnSpPr/>
          <p:nvPr/>
        </p:nvCxnSpPr>
        <p:spPr>
          <a:xfrm>
            <a:off x="5473932" y="4676754"/>
            <a:ext cx="14076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86738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1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14:presetBounceEnd="60000">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14:bounceEnd="60000">
                                          <p:cBhvr additive="base">
                                            <p:cTn id="25" dur="125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14:presetBounceEnd="60000">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14:bounceEnd="60000">
                                          <p:cBhvr additive="base">
                                            <p:cTn id="29" dur="125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ppt_x"/>
                                              </p:val>
                                            </p:tav>
                                            <p:tav tm="100000">
                                              <p:val>
                                                <p:strVal val="#ppt_x"/>
                                              </p:val>
                                            </p:tav>
                                          </p:tavLst>
                                        </p:anim>
                                        <p:anim calcmode="lin" valueType="num">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250" fill="hold"/>
                                            <p:tgtEl>
                                              <p:spTgt spid="23"/>
                                            </p:tgtEl>
                                            <p:attrNameLst>
                                              <p:attrName>ppt_x</p:attrName>
                                            </p:attrNameLst>
                                          </p:cBhvr>
                                          <p:tavLst>
                                            <p:tav tm="0">
                                              <p:val>
                                                <p:strVal val="0-#ppt_w/2"/>
                                              </p:val>
                                            </p:tav>
                                            <p:tav tm="100000">
                                              <p:val>
                                                <p:strVal val="#ppt_x"/>
                                              </p:val>
                                            </p:tav>
                                          </p:tavLst>
                                        </p:anim>
                                        <p:anim calcmode="lin" valueType="num">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1250" fill="hold"/>
                                            <p:tgtEl>
                                              <p:spTgt spid="24"/>
                                            </p:tgtEl>
                                            <p:attrNameLst>
                                              <p:attrName>ppt_x</p:attrName>
                                            </p:attrNameLst>
                                          </p:cBhvr>
                                          <p:tavLst>
                                            <p:tav tm="0">
                                              <p:val>
                                                <p:strVal val="1+#ppt_w/2"/>
                                              </p:val>
                                            </p:tav>
                                            <p:tav tm="100000">
                                              <p:val>
                                                <p:strVal val="#ppt_x"/>
                                              </p:val>
                                            </p:tav>
                                          </p:tavLst>
                                        </p:anim>
                                        <p:anim calcmode="lin" valueType="num">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655048"/>
            <a:ext cx="2165161" cy="1862048"/>
          </a:xfrm>
          <a:prstGeom prst="rect">
            <a:avLst/>
          </a:prstGeom>
          <a:noFill/>
          <a:ln w="9525">
            <a:noFill/>
            <a:miter lim="800000"/>
            <a:headEnd/>
            <a:tailEnd/>
          </a:ln>
        </p:spPr>
        <p:txBody>
          <a:bodyPr wrap="square" lIns="91440" tIns="45720" rIns="91440" bIns="45720">
            <a:spAutoFit/>
          </a:bodyPr>
          <a:lstStyle/>
          <a:p>
            <a:pPr algn="ctr"/>
            <a:r>
              <a:rPr lang="en-US" altLang="zh-CN"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ONE</a:t>
            </a:r>
            <a:endParaRPr lang="zh-CN" altLang="en-US"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数据预处理</a:t>
            </a:r>
            <a:endParaRPr lang="zh-CN" altLang="en-US" sz="4000" b="1" dirty="0">
              <a:solidFill>
                <a:schemeClr val="tx1">
                  <a:lumMod val="50000"/>
                  <a:lumOff val="50000"/>
                </a:schemeClr>
              </a:solidFill>
              <a:latin typeface="Agency FB" panose="020B0503020202020204" pitchFamily="34" charset="0"/>
              <a:cs typeface="+mn-ea"/>
              <a:sym typeface="+mn-lt"/>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56">
            <a:extLst>
              <a:ext uri="{FF2B5EF4-FFF2-40B4-BE49-F238E27FC236}">
                <a16:creationId xmlns:a16="http://schemas.microsoft.com/office/drawing/2014/main" id="{CE023F81-BDB1-4DE2-8196-EFAA82983824}"/>
              </a:ext>
            </a:extLst>
          </p:cNvPr>
          <p:cNvSpPr txBox="1">
            <a:spLocks noChangeArrowheads="1"/>
          </p:cNvSpPr>
          <p:nvPr/>
        </p:nvSpPr>
        <p:spPr bwMode="auto">
          <a:xfrm>
            <a:off x="3810000" y="4646844"/>
            <a:ext cx="4572000"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保留中文字符并对文档进行分词处理</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10501989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2550"/>
                                </p:stCondLst>
                                <p:childTnLst>
                                  <p:par>
                                    <p:cTn id="34" presetID="22"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2550"/>
                                </p:stCondLst>
                                <p:childTnLst>
                                  <p:par>
                                    <p:cTn id="34" presetID="22"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P spid="1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56"/>
          <p:cNvSpPr txBox="1">
            <a:spLocks noChangeArrowheads="1"/>
          </p:cNvSpPr>
          <p:nvPr/>
        </p:nvSpPr>
        <p:spPr bwMode="auto">
          <a:xfrm>
            <a:off x="1000125" y="554707"/>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tx1">
                    <a:lumMod val="50000"/>
                    <a:lumOff val="50000"/>
                  </a:schemeClr>
                </a:solidFill>
                <a:latin typeface="Agency FB" panose="020B0503020202020204" pitchFamily="34" charset="0"/>
              </a:rPr>
              <a:t>数据预处理</a:t>
            </a:r>
            <a:endParaRPr lang="en-US" altLang="zh-CN" sz="3200" b="1" dirty="0">
              <a:solidFill>
                <a:schemeClr val="tx1">
                  <a:lumMod val="75000"/>
                  <a:lumOff val="25000"/>
                </a:schemeClr>
              </a:solidFill>
              <a:latin typeface="Agency FB" panose="020B0503020202020204" pitchFamily="34" charset="0"/>
            </a:endParaRPr>
          </a:p>
        </p:txBody>
      </p:sp>
      <p:sp>
        <p:nvSpPr>
          <p:cNvPr id="36" name="Freeform 61"/>
          <p:cNvSpPr>
            <a:spLocks noEditPoints="1"/>
          </p:cNvSpPr>
          <p:nvPr/>
        </p:nvSpPr>
        <p:spPr bwMode="auto">
          <a:xfrm>
            <a:off x="5530749" y="2612585"/>
            <a:ext cx="1130502" cy="1722038"/>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blipFill>
            <a:blip r:embed="rId3" cstate="screen">
              <a:extLs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小米兰亭_GB外压缩"/>
              <a:ea typeface="小米兰亭_GB外压缩"/>
            </a:endParaRPr>
          </a:p>
        </p:txBody>
      </p:sp>
      <p:grpSp>
        <p:nvGrpSpPr>
          <p:cNvPr id="37" name="组合 36"/>
          <p:cNvGrpSpPr/>
          <p:nvPr/>
        </p:nvGrpSpPr>
        <p:grpSpPr>
          <a:xfrm>
            <a:off x="7179428" y="2828035"/>
            <a:ext cx="3524702" cy="1478030"/>
            <a:chOff x="7772002" y="1583055"/>
            <a:chExt cx="3524702" cy="1478030"/>
          </a:xfrm>
        </p:grpSpPr>
        <p:sp>
          <p:nvSpPr>
            <p:cNvPr id="38" name="矩形 37"/>
            <p:cNvSpPr/>
            <p:nvPr/>
          </p:nvSpPr>
          <p:spPr>
            <a:xfrm>
              <a:off x="8343954" y="1583055"/>
              <a:ext cx="2952750" cy="369332"/>
            </a:xfrm>
            <a:prstGeom prst="rect">
              <a:avLst/>
            </a:prstGeom>
          </p:spPr>
          <p:txBody>
            <a:bodyPr wrap="square">
              <a:spAutoFit/>
            </a:bodyPr>
            <a:lstStyle/>
            <a:p>
              <a:pPr>
                <a:spcAft>
                  <a:spcPts val="600"/>
                </a:spcAft>
                <a:buClr>
                  <a:srgbClr val="5ABEAA"/>
                </a:buClr>
              </a:pPr>
              <a:r>
                <a:rPr lang="zh-CN" altLang="en-US" b="1" dirty="0">
                  <a:solidFill>
                    <a:schemeClr val="tx1">
                      <a:lumMod val="75000"/>
                      <a:lumOff val="25000"/>
                    </a:schemeClr>
                  </a:solidFill>
                  <a:latin typeface="+mn-ea"/>
                  <a:ea typeface="+mn-ea"/>
                </a:rPr>
                <a:t>中文分词</a:t>
              </a:r>
            </a:p>
          </p:txBody>
        </p:sp>
        <p:sp>
          <p:nvSpPr>
            <p:cNvPr id="39" name="矩形 38"/>
            <p:cNvSpPr/>
            <p:nvPr/>
          </p:nvSpPr>
          <p:spPr>
            <a:xfrm>
              <a:off x="7772002" y="1661548"/>
              <a:ext cx="601448" cy="584775"/>
            </a:xfrm>
            <a:prstGeom prst="rect">
              <a:avLst/>
            </a:prstGeom>
          </p:spPr>
          <p:txBody>
            <a:bodyPr wrap="none">
              <a:spAutoFit/>
            </a:bodyPr>
            <a:lstStyle/>
            <a:p>
              <a:pPr algn="ctr"/>
              <a:r>
                <a:rPr lang="en-US" altLang="zh-CN" sz="3200">
                  <a:solidFill>
                    <a:schemeClr val="tx1">
                      <a:lumMod val="75000"/>
                      <a:lumOff val="25000"/>
                    </a:schemeClr>
                  </a:solidFill>
                  <a:ea typeface="小米兰亭_GB外压缩"/>
                </a:rPr>
                <a:t>02</a:t>
              </a:r>
              <a:endParaRPr lang="zh-CN" altLang="en-US" sz="3200" dirty="0">
                <a:solidFill>
                  <a:schemeClr val="tx1">
                    <a:lumMod val="75000"/>
                    <a:lumOff val="25000"/>
                  </a:schemeClr>
                </a:solidFill>
                <a:ea typeface="小米兰亭_GB外压缩"/>
              </a:endParaRPr>
            </a:p>
          </p:txBody>
        </p:sp>
        <p:sp>
          <p:nvSpPr>
            <p:cNvPr id="40" name="矩形 39"/>
            <p:cNvSpPr/>
            <p:nvPr/>
          </p:nvSpPr>
          <p:spPr>
            <a:xfrm>
              <a:off x="8343954" y="1890252"/>
              <a:ext cx="2728125" cy="1170833"/>
            </a:xfrm>
            <a:prstGeom prst="rect">
              <a:avLst/>
            </a:prstGeom>
          </p:spPr>
          <p:txBody>
            <a:bodyPr wrap="square">
              <a:spAutoFit/>
            </a:bodyPr>
            <a:lstStyle/>
            <a:p>
              <a:pPr>
                <a:lnSpc>
                  <a:spcPct val="150000"/>
                </a:lnSpc>
                <a:spcAft>
                  <a:spcPts val="600"/>
                </a:spcAft>
                <a:buClr>
                  <a:srgbClr val="5ABEAA"/>
                </a:buClr>
              </a:pPr>
              <a:r>
                <a:rPr lang="zh-CN" altLang="en-US" sz="1200" b="1" dirty="0">
                  <a:solidFill>
                    <a:srgbClr val="FF0000"/>
                  </a:solidFill>
                  <a:latin typeface="小米兰亭_GB外压缩"/>
                  <a:ea typeface="微软雅黑" panose="020B0503020204020204" pitchFamily="34" charset="-122"/>
                </a:rPr>
                <a:t>设置停用词</a:t>
              </a:r>
              <a:r>
                <a:rPr lang="zh-CN" altLang="en-US" sz="1200" dirty="0">
                  <a:solidFill>
                    <a:srgbClr val="FF0000"/>
                  </a:solidFill>
                  <a:latin typeface="小米兰亭_GB外压缩"/>
                  <a:ea typeface="微软雅黑" panose="020B0503020204020204" pitchFamily="34" charset="-122"/>
                </a:rPr>
                <a:t>并</a:t>
              </a:r>
              <a:r>
                <a:rPr lang="zh-CN" altLang="en-US" sz="1200" b="1" dirty="0">
                  <a:solidFill>
                    <a:srgbClr val="FF0000"/>
                  </a:solidFill>
                  <a:latin typeface="小米兰亭_GB外压缩"/>
                  <a:ea typeface="微软雅黑" panose="020B0503020204020204" pitchFamily="34" charset="-122"/>
                </a:rPr>
                <a:t>补充自定义词典</a:t>
              </a:r>
              <a:r>
                <a:rPr lang="zh-CN" altLang="en-US" sz="1200" dirty="0">
                  <a:solidFill>
                    <a:schemeClr val="tx1">
                      <a:lumMod val="75000"/>
                      <a:lumOff val="25000"/>
                    </a:schemeClr>
                  </a:solidFill>
                  <a:latin typeface="小米兰亭_GB外压缩"/>
                  <a:ea typeface="微软雅黑" panose="020B0503020204020204" pitchFamily="34" charset="-122"/>
                </a:rPr>
                <a:t>，去除无意义的中文字符并避免专业术语被错误划分；使用</a:t>
              </a:r>
              <a:r>
                <a:rPr lang="en-US" altLang="zh-CN" sz="1200" dirty="0" err="1">
                  <a:solidFill>
                    <a:schemeClr val="tx1">
                      <a:lumMod val="75000"/>
                      <a:lumOff val="25000"/>
                    </a:schemeClr>
                  </a:solidFill>
                  <a:latin typeface="小米兰亭_GB外压缩"/>
                  <a:ea typeface="微软雅黑" panose="020B0503020204020204" pitchFamily="34" charset="-122"/>
                </a:rPr>
                <a:t>jieba</a:t>
              </a:r>
              <a:r>
                <a:rPr lang="zh-CN" altLang="en-US" sz="1200" dirty="0">
                  <a:solidFill>
                    <a:schemeClr val="tx1">
                      <a:lumMod val="75000"/>
                      <a:lumOff val="25000"/>
                    </a:schemeClr>
                  </a:solidFill>
                  <a:latin typeface="小米兰亭_GB外压缩"/>
                  <a:ea typeface="微软雅黑" panose="020B0503020204020204" pitchFamily="34" charset="-122"/>
                </a:rPr>
                <a:t>中文分词库，将单篇文档划分为词列表。</a:t>
              </a:r>
            </a:p>
          </p:txBody>
        </p:sp>
      </p:grpSp>
      <p:grpSp>
        <p:nvGrpSpPr>
          <p:cNvPr id="49" name="组合 48"/>
          <p:cNvGrpSpPr/>
          <p:nvPr/>
        </p:nvGrpSpPr>
        <p:grpSpPr>
          <a:xfrm>
            <a:off x="1604784" y="2828035"/>
            <a:ext cx="3600293" cy="1478030"/>
            <a:chOff x="821213" y="1575037"/>
            <a:chExt cx="3600293" cy="1478030"/>
          </a:xfrm>
        </p:grpSpPr>
        <p:sp>
          <p:nvSpPr>
            <p:cNvPr id="50" name="矩形 49"/>
            <p:cNvSpPr/>
            <p:nvPr/>
          </p:nvSpPr>
          <p:spPr>
            <a:xfrm>
              <a:off x="821213" y="1575037"/>
              <a:ext cx="2952750" cy="369332"/>
            </a:xfrm>
            <a:prstGeom prst="rect">
              <a:avLst/>
            </a:prstGeom>
          </p:spPr>
          <p:txBody>
            <a:bodyPr wrap="square">
              <a:spAutoFit/>
            </a:bodyPr>
            <a:lstStyle/>
            <a:p>
              <a:pPr algn="r">
                <a:spcAft>
                  <a:spcPts val="600"/>
                </a:spcAft>
                <a:buClr>
                  <a:srgbClr val="5ABEAA"/>
                </a:buClr>
              </a:pPr>
              <a:r>
                <a:rPr lang="zh-CN" altLang="en-US" b="1" dirty="0">
                  <a:solidFill>
                    <a:schemeClr val="tx1">
                      <a:lumMod val="75000"/>
                      <a:lumOff val="25000"/>
                    </a:schemeClr>
                  </a:solidFill>
                  <a:latin typeface="+mn-ea"/>
                  <a:ea typeface="+mn-ea"/>
                </a:rPr>
                <a:t>保留中文字符</a:t>
              </a:r>
              <a:endParaRPr lang="en-US" altLang="zh-CN" b="1" dirty="0">
                <a:solidFill>
                  <a:schemeClr val="tx1">
                    <a:lumMod val="75000"/>
                    <a:lumOff val="25000"/>
                  </a:schemeClr>
                </a:solidFill>
                <a:latin typeface="+mn-ea"/>
                <a:ea typeface="+mn-ea"/>
              </a:endParaRPr>
            </a:p>
          </p:txBody>
        </p:sp>
        <p:sp>
          <p:nvSpPr>
            <p:cNvPr id="51" name="矩形 50"/>
            <p:cNvSpPr/>
            <p:nvPr/>
          </p:nvSpPr>
          <p:spPr>
            <a:xfrm>
              <a:off x="3820058" y="1661548"/>
              <a:ext cx="601448" cy="584775"/>
            </a:xfrm>
            <a:prstGeom prst="rect">
              <a:avLst/>
            </a:prstGeom>
          </p:spPr>
          <p:txBody>
            <a:bodyPr wrap="none">
              <a:spAutoFit/>
            </a:bodyPr>
            <a:lstStyle/>
            <a:p>
              <a:pPr algn="ctr"/>
              <a:r>
                <a:rPr lang="en-US" altLang="zh-CN" sz="3200" dirty="0">
                  <a:solidFill>
                    <a:schemeClr val="tx1">
                      <a:lumMod val="75000"/>
                      <a:lumOff val="25000"/>
                    </a:schemeClr>
                  </a:solidFill>
                  <a:ea typeface="小米兰亭_GB外压缩"/>
                </a:rPr>
                <a:t>01</a:t>
              </a:r>
              <a:endParaRPr lang="zh-CN" altLang="en-US" sz="3200" dirty="0">
                <a:solidFill>
                  <a:schemeClr val="tx1">
                    <a:lumMod val="75000"/>
                    <a:lumOff val="25000"/>
                  </a:schemeClr>
                </a:solidFill>
                <a:ea typeface="小米兰亭_GB外压缩"/>
              </a:endParaRPr>
            </a:p>
          </p:txBody>
        </p:sp>
        <p:sp>
          <p:nvSpPr>
            <p:cNvPr id="52" name="矩形 51"/>
            <p:cNvSpPr/>
            <p:nvPr/>
          </p:nvSpPr>
          <p:spPr>
            <a:xfrm>
              <a:off x="1201640" y="1882234"/>
              <a:ext cx="2604064" cy="1170833"/>
            </a:xfrm>
            <a:prstGeom prst="rect">
              <a:avLst/>
            </a:prstGeom>
          </p:spPr>
          <p:txBody>
            <a:bodyPr wrap="square">
              <a:spAutoFit/>
            </a:bodyPr>
            <a:lstStyle/>
            <a:p>
              <a:pPr algn="just">
                <a:lnSpc>
                  <a:spcPct val="150000"/>
                </a:lnSpc>
                <a:spcAft>
                  <a:spcPts val="600"/>
                </a:spcAft>
                <a:buClr>
                  <a:srgbClr val="5ABEAA"/>
                </a:buClr>
              </a:pPr>
              <a:r>
                <a:rPr lang="zh-CN" altLang="en-US" sz="1200" dirty="0">
                  <a:solidFill>
                    <a:schemeClr val="tx1">
                      <a:lumMod val="75000"/>
                      <a:lumOff val="25000"/>
                    </a:schemeClr>
                  </a:solidFill>
                  <a:latin typeface="小米兰亭_GB外压缩"/>
                  <a:ea typeface="微软雅黑" panose="020B0503020204020204" pitchFamily="34" charset="-122"/>
                </a:rPr>
                <a:t>考虑到原始数据中存在较多噪音数据，且后续情感分析仅以中文单词为基础，因此文档中仅</a:t>
              </a:r>
              <a:r>
                <a:rPr lang="zh-CN" altLang="en-US" sz="1200" b="1" dirty="0">
                  <a:solidFill>
                    <a:srgbClr val="FF0000"/>
                  </a:solidFill>
                  <a:latin typeface="小米兰亭_GB外压缩"/>
                  <a:ea typeface="微软雅黑" panose="020B0503020204020204" pitchFamily="34" charset="-122"/>
                </a:rPr>
                <a:t>保留中文字符</a:t>
              </a:r>
              <a:r>
                <a:rPr lang="zh-CN" altLang="en-US" sz="1200" dirty="0">
                  <a:solidFill>
                    <a:schemeClr val="tx1">
                      <a:lumMod val="75000"/>
                      <a:lumOff val="25000"/>
                    </a:schemeClr>
                  </a:solidFill>
                  <a:latin typeface="小米兰亭_GB外压缩"/>
                  <a:ea typeface="微软雅黑" panose="020B0503020204020204" pitchFamily="34" charset="-122"/>
                </a:rPr>
                <a:t>，去除噪音文本数据。</a:t>
              </a:r>
            </a:p>
          </p:txBody>
        </p:sp>
      </p:grpSp>
    </p:spTree>
    <p:extLst>
      <p:ext uri="{BB962C8B-B14F-4D97-AF65-F5344CB8AC3E}">
        <p14:creationId xmlns:p14="http://schemas.microsoft.com/office/powerpoint/2010/main" val="471690248"/>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34000">
                                          <p:cBhvr additive="base">
                                            <p:cTn id="7" dur="750" fill="hold"/>
                                            <p:tgtEl>
                                              <p:spTgt spid="35"/>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2" presetClass="entr" presetSubtype="8" accel="46000" fill="hold" nodeType="afterEffect" p14:presetBounceEnd="48000">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14:bounceEnd="48000">
                                          <p:cBhvr additive="base">
                                            <p:cTn id="18" dur="1000" fill="hold"/>
                                            <p:tgtEl>
                                              <p:spTgt spid="49"/>
                                            </p:tgtEl>
                                            <p:attrNameLst>
                                              <p:attrName>ppt_x</p:attrName>
                                            </p:attrNameLst>
                                          </p:cBhvr>
                                          <p:tavLst>
                                            <p:tav tm="0">
                                              <p:val>
                                                <p:strVal val="0-#ppt_w/2"/>
                                              </p:val>
                                            </p:tav>
                                            <p:tav tm="100000">
                                              <p:val>
                                                <p:strVal val="#ppt_x"/>
                                              </p:val>
                                            </p:tav>
                                          </p:tavLst>
                                        </p:anim>
                                        <p:anim calcmode="lin" valueType="num" p14:bounceEnd="48000">
                                          <p:cBhvr additive="base">
                                            <p:cTn id="19" dur="1000" fill="hold"/>
                                            <p:tgtEl>
                                              <p:spTgt spid="49"/>
                                            </p:tgtEl>
                                            <p:attrNameLst>
                                              <p:attrName>ppt_y</p:attrName>
                                            </p:attrNameLst>
                                          </p:cBhvr>
                                          <p:tavLst>
                                            <p:tav tm="0">
                                              <p:val>
                                                <p:strVal val="#ppt_y"/>
                                              </p:val>
                                            </p:tav>
                                            <p:tav tm="100000">
                                              <p:val>
                                                <p:strVal val="#ppt_y"/>
                                              </p:val>
                                            </p:tav>
                                          </p:tavLst>
                                        </p:anim>
                                      </p:childTnLst>
                                    </p:cTn>
                                  </p:par>
                                  <p:par>
                                    <p:cTn id="20" presetID="2" presetClass="entr" presetSubtype="2" accel="46000" fill="hold" nodeType="withEffect" p14:presetBounceEnd="48000">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14:bounceEnd="48000">
                                          <p:cBhvr additive="base">
                                            <p:cTn id="22" dur="1000" fill="hold"/>
                                            <p:tgtEl>
                                              <p:spTgt spid="37"/>
                                            </p:tgtEl>
                                            <p:attrNameLst>
                                              <p:attrName>ppt_x</p:attrName>
                                            </p:attrNameLst>
                                          </p:cBhvr>
                                          <p:tavLst>
                                            <p:tav tm="0">
                                              <p:val>
                                                <p:strVal val="1+#ppt_w/2"/>
                                              </p:val>
                                            </p:tav>
                                            <p:tav tm="100000">
                                              <p:val>
                                                <p:strVal val="#ppt_x"/>
                                              </p:val>
                                            </p:tav>
                                          </p:tavLst>
                                        </p:anim>
                                        <p:anim calcmode="lin" valueType="num" p14:bounceEnd="48000">
                                          <p:cBhvr additive="base">
                                            <p:cTn id="23" dur="10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1+#ppt_w/2"/>
                                              </p:val>
                                            </p:tav>
                                            <p:tav tm="100000">
                                              <p:val>
                                                <p:strVal val="#ppt_x"/>
                                              </p:val>
                                            </p:tav>
                                          </p:tavLst>
                                        </p:anim>
                                        <p:anim calcmode="lin" valueType="num">
                                          <p:cBhvr additive="base">
                                            <p:cTn id="8" dur="75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2" presetClass="entr" presetSubtype="8" accel="46000" fill="hold" nodeType="after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1000" fill="hold"/>
                                            <p:tgtEl>
                                              <p:spTgt spid="49"/>
                                            </p:tgtEl>
                                            <p:attrNameLst>
                                              <p:attrName>ppt_x</p:attrName>
                                            </p:attrNameLst>
                                          </p:cBhvr>
                                          <p:tavLst>
                                            <p:tav tm="0">
                                              <p:val>
                                                <p:strVal val="0-#ppt_w/2"/>
                                              </p:val>
                                            </p:tav>
                                            <p:tav tm="100000">
                                              <p:val>
                                                <p:strVal val="#ppt_x"/>
                                              </p:val>
                                            </p:tav>
                                          </p:tavLst>
                                        </p:anim>
                                        <p:anim calcmode="lin" valueType="num">
                                          <p:cBhvr additive="base">
                                            <p:cTn id="19" dur="1000" fill="hold"/>
                                            <p:tgtEl>
                                              <p:spTgt spid="49"/>
                                            </p:tgtEl>
                                            <p:attrNameLst>
                                              <p:attrName>ppt_y</p:attrName>
                                            </p:attrNameLst>
                                          </p:cBhvr>
                                          <p:tavLst>
                                            <p:tav tm="0">
                                              <p:val>
                                                <p:strVal val="#ppt_y"/>
                                              </p:val>
                                            </p:tav>
                                            <p:tav tm="100000">
                                              <p:val>
                                                <p:strVal val="#ppt_y"/>
                                              </p:val>
                                            </p:tav>
                                          </p:tavLst>
                                        </p:anim>
                                      </p:childTnLst>
                                    </p:cTn>
                                  </p:par>
                                  <p:par>
                                    <p:cTn id="20" presetID="2" presetClass="entr" presetSubtype="8" accel="4600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1000" fill="hold"/>
                                            <p:tgtEl>
                                              <p:spTgt spid="45"/>
                                            </p:tgtEl>
                                            <p:attrNameLst>
                                              <p:attrName>ppt_x</p:attrName>
                                            </p:attrNameLst>
                                          </p:cBhvr>
                                          <p:tavLst>
                                            <p:tav tm="0">
                                              <p:val>
                                                <p:strVal val="0-#ppt_w/2"/>
                                              </p:val>
                                            </p:tav>
                                            <p:tav tm="100000">
                                              <p:val>
                                                <p:strVal val="#ppt_x"/>
                                              </p:val>
                                            </p:tav>
                                          </p:tavLst>
                                        </p:anim>
                                        <p:anim calcmode="lin" valueType="num">
                                          <p:cBhvr additive="base">
                                            <p:cTn id="23" dur="1000" fill="hold"/>
                                            <p:tgtEl>
                                              <p:spTgt spid="45"/>
                                            </p:tgtEl>
                                            <p:attrNameLst>
                                              <p:attrName>ppt_y</p:attrName>
                                            </p:attrNameLst>
                                          </p:cBhvr>
                                          <p:tavLst>
                                            <p:tav tm="0">
                                              <p:val>
                                                <p:strVal val="#ppt_y"/>
                                              </p:val>
                                            </p:tav>
                                            <p:tav tm="100000">
                                              <p:val>
                                                <p:strVal val="#ppt_y"/>
                                              </p:val>
                                            </p:tav>
                                          </p:tavLst>
                                        </p:anim>
                                      </p:childTnLst>
                                    </p:cTn>
                                  </p:par>
                                  <p:par>
                                    <p:cTn id="24" presetID="2" presetClass="entr" presetSubtype="2" accel="46000"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1000" fill="hold"/>
                                            <p:tgtEl>
                                              <p:spTgt spid="37"/>
                                            </p:tgtEl>
                                            <p:attrNameLst>
                                              <p:attrName>ppt_x</p:attrName>
                                            </p:attrNameLst>
                                          </p:cBhvr>
                                          <p:tavLst>
                                            <p:tav tm="0">
                                              <p:val>
                                                <p:strVal val="1+#ppt_w/2"/>
                                              </p:val>
                                            </p:tav>
                                            <p:tav tm="100000">
                                              <p:val>
                                                <p:strVal val="#ppt_x"/>
                                              </p:val>
                                            </p:tav>
                                          </p:tavLst>
                                        </p:anim>
                                        <p:anim calcmode="lin" valueType="num">
                                          <p:cBhvr additive="base">
                                            <p:cTn id="27" dur="1000" fill="hold"/>
                                            <p:tgtEl>
                                              <p:spTgt spid="37"/>
                                            </p:tgtEl>
                                            <p:attrNameLst>
                                              <p:attrName>ppt_y</p:attrName>
                                            </p:attrNameLst>
                                          </p:cBhvr>
                                          <p:tavLst>
                                            <p:tav tm="0">
                                              <p:val>
                                                <p:strVal val="#ppt_y"/>
                                              </p:val>
                                            </p:tav>
                                            <p:tav tm="100000">
                                              <p:val>
                                                <p:strVal val="#ppt_y"/>
                                              </p:val>
                                            </p:tav>
                                          </p:tavLst>
                                        </p:anim>
                                      </p:childTnLst>
                                    </p:cTn>
                                  </p:par>
                                  <p:par>
                                    <p:cTn id="28" presetID="2" presetClass="entr" presetSubtype="2" accel="4600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1000" fill="hold"/>
                                            <p:tgtEl>
                                              <p:spTgt spid="41"/>
                                            </p:tgtEl>
                                            <p:attrNameLst>
                                              <p:attrName>ppt_x</p:attrName>
                                            </p:attrNameLst>
                                          </p:cBhvr>
                                          <p:tavLst>
                                            <p:tav tm="0">
                                              <p:val>
                                                <p:strVal val="1+#ppt_w/2"/>
                                              </p:val>
                                            </p:tav>
                                            <p:tav tm="100000">
                                              <p:val>
                                                <p:strVal val="#ppt_x"/>
                                              </p:val>
                                            </p:tav>
                                          </p:tavLst>
                                        </p:anim>
                                        <p:anim calcmode="lin" valueType="num">
                                          <p:cBhvr additive="base">
                                            <p:cTn id="31" dur="1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655048"/>
            <a:ext cx="2165161" cy="1862048"/>
          </a:xfrm>
          <a:prstGeom prst="rect">
            <a:avLst/>
          </a:prstGeom>
          <a:noFill/>
          <a:ln w="9525">
            <a:noFill/>
            <a:miter lim="800000"/>
            <a:headEnd/>
            <a:tailEnd/>
          </a:ln>
        </p:spPr>
        <p:txBody>
          <a:bodyPr wrap="square" lIns="91440" tIns="45720" rIns="91440" bIns="45720">
            <a:spAutoFit/>
          </a:bodyPr>
          <a:lstStyle/>
          <a:p>
            <a:pPr algn="ctr"/>
            <a:r>
              <a:rPr lang="en-US" altLang="zh-CN"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TWO</a:t>
            </a:r>
            <a:endParaRPr lang="zh-CN" altLang="en-US"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情感得分模型</a:t>
            </a:r>
            <a:endParaRPr lang="zh-CN" altLang="en-US" sz="4000" b="1" dirty="0">
              <a:solidFill>
                <a:schemeClr val="tx1">
                  <a:lumMod val="50000"/>
                  <a:lumOff val="50000"/>
                </a:schemeClr>
              </a:solidFill>
              <a:latin typeface="Agency FB" panose="020B0503020202020204" pitchFamily="34" charset="0"/>
              <a:cs typeface="+mn-ea"/>
              <a:sym typeface="+mn-lt"/>
            </a:endParaRPr>
          </a:p>
        </p:txBody>
      </p:sp>
      <p:sp>
        <p:nvSpPr>
          <p:cNvPr id="9" name="文本框 56"/>
          <p:cNvSpPr txBox="1">
            <a:spLocks noChangeArrowheads="1"/>
          </p:cNvSpPr>
          <p:nvPr/>
        </p:nvSpPr>
        <p:spPr bwMode="auto">
          <a:xfrm>
            <a:off x="3810000" y="4586291"/>
            <a:ext cx="4572000"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情感得分模型以中文词语为单位，依据</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SO-PMI</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算法得出词语情感倾向得分，基于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TF-IDF</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算法得出词语重要度得分，然后基于重要度得分对情感度得分进行加权得到文档的情感得分。</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8315812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2625"/>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2625"/>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P spid="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56"/>
          <p:cNvSpPr txBox="1">
            <a:spLocks noChangeArrowheads="1"/>
          </p:cNvSpPr>
          <p:nvPr/>
        </p:nvSpPr>
        <p:spPr bwMode="auto">
          <a:xfrm>
            <a:off x="1000125" y="469217"/>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tx1">
                    <a:lumMod val="50000"/>
                    <a:lumOff val="50000"/>
                  </a:schemeClr>
                </a:solidFill>
                <a:latin typeface="Agency FB" panose="020B0503020202020204" pitchFamily="34" charset="0"/>
              </a:rPr>
              <a:t>情感得分模型</a:t>
            </a:r>
            <a:endParaRPr lang="en-US" altLang="zh-CN" sz="3200" b="1" dirty="0">
              <a:solidFill>
                <a:schemeClr val="tx1">
                  <a:lumMod val="75000"/>
                  <a:lumOff val="25000"/>
                </a:schemeClr>
              </a:solidFill>
              <a:latin typeface="Agency FB" panose="020B0503020202020204" pitchFamily="34" charset="0"/>
            </a:endParaRPr>
          </a:p>
        </p:txBody>
      </p:sp>
      <p:sp>
        <p:nvSpPr>
          <p:cNvPr id="36" name="Freeform 61"/>
          <p:cNvSpPr>
            <a:spLocks noEditPoints="1"/>
          </p:cNvSpPr>
          <p:nvPr/>
        </p:nvSpPr>
        <p:spPr bwMode="auto">
          <a:xfrm>
            <a:off x="5530749" y="2612585"/>
            <a:ext cx="1130502" cy="1722038"/>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blipFill>
            <a:blip r:embed="rId3" cstate="screen">
              <a:extLs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小米兰亭_GB外压缩"/>
              <a:ea typeface="小米兰亭_GB外压缩"/>
            </a:endParaRPr>
          </a:p>
        </p:txBody>
      </p:sp>
      <p:grpSp>
        <p:nvGrpSpPr>
          <p:cNvPr id="37" name="组合 36"/>
          <p:cNvGrpSpPr/>
          <p:nvPr/>
        </p:nvGrpSpPr>
        <p:grpSpPr>
          <a:xfrm>
            <a:off x="7028528" y="2782669"/>
            <a:ext cx="3526947" cy="709169"/>
            <a:chOff x="7772002" y="1549478"/>
            <a:chExt cx="3526947" cy="709169"/>
          </a:xfrm>
        </p:grpSpPr>
        <p:sp>
          <p:nvSpPr>
            <p:cNvPr id="38" name="矩形 37"/>
            <p:cNvSpPr/>
            <p:nvPr/>
          </p:nvSpPr>
          <p:spPr>
            <a:xfrm>
              <a:off x="8346199" y="1549478"/>
              <a:ext cx="2952750" cy="369332"/>
            </a:xfrm>
            <a:prstGeom prst="rect">
              <a:avLst/>
            </a:prstGeom>
          </p:spPr>
          <p:txBody>
            <a:bodyPr wrap="square">
              <a:spAutoFit/>
            </a:bodyPr>
            <a:lstStyle/>
            <a:p>
              <a:pPr>
                <a:spcAft>
                  <a:spcPts val="600"/>
                </a:spcAft>
                <a:buClr>
                  <a:srgbClr val="5ABEAA"/>
                </a:buClr>
              </a:pPr>
              <a:r>
                <a:rPr lang="en-US" altLang="zh-CN" b="1" dirty="0">
                  <a:solidFill>
                    <a:schemeClr val="tx1">
                      <a:lumMod val="75000"/>
                      <a:lumOff val="25000"/>
                    </a:schemeClr>
                  </a:solidFill>
                  <a:ea typeface="小米兰亭_GB外压缩"/>
                </a:rPr>
                <a:t>TF-IDF</a:t>
              </a:r>
              <a:r>
                <a:rPr lang="zh-CN" altLang="en-US" b="1" dirty="0">
                  <a:solidFill>
                    <a:schemeClr val="tx1">
                      <a:lumMod val="75000"/>
                      <a:lumOff val="25000"/>
                    </a:schemeClr>
                  </a:solidFill>
                  <a:ea typeface="小米兰亭_GB外压缩"/>
                </a:rPr>
                <a:t>算法</a:t>
              </a:r>
              <a:endParaRPr lang="zh-CN" altLang="en-US" sz="1200" b="1" dirty="0">
                <a:solidFill>
                  <a:schemeClr val="tx1">
                    <a:lumMod val="75000"/>
                    <a:lumOff val="25000"/>
                  </a:schemeClr>
                </a:solidFill>
                <a:ea typeface="小米兰亭_GB外压缩"/>
              </a:endParaRPr>
            </a:p>
          </p:txBody>
        </p:sp>
        <p:sp>
          <p:nvSpPr>
            <p:cNvPr id="39" name="矩形 38"/>
            <p:cNvSpPr/>
            <p:nvPr/>
          </p:nvSpPr>
          <p:spPr>
            <a:xfrm>
              <a:off x="7772002" y="1661548"/>
              <a:ext cx="601448" cy="584775"/>
            </a:xfrm>
            <a:prstGeom prst="rect">
              <a:avLst/>
            </a:prstGeom>
          </p:spPr>
          <p:txBody>
            <a:bodyPr wrap="none">
              <a:spAutoFit/>
            </a:bodyPr>
            <a:lstStyle/>
            <a:p>
              <a:pPr algn="ctr"/>
              <a:r>
                <a:rPr lang="en-US" altLang="zh-CN" sz="3200" dirty="0">
                  <a:solidFill>
                    <a:schemeClr val="tx1">
                      <a:lumMod val="75000"/>
                      <a:lumOff val="25000"/>
                    </a:schemeClr>
                  </a:solidFill>
                  <a:ea typeface="小米兰亭_GB外压缩"/>
                </a:rPr>
                <a:t>02</a:t>
              </a:r>
              <a:endParaRPr lang="zh-CN" altLang="en-US" sz="3200" dirty="0">
                <a:solidFill>
                  <a:schemeClr val="tx1">
                    <a:lumMod val="75000"/>
                    <a:lumOff val="25000"/>
                  </a:schemeClr>
                </a:solidFill>
                <a:ea typeface="小米兰亭_GB外压缩"/>
              </a:endParaRPr>
            </a:p>
          </p:txBody>
        </p:sp>
        <p:sp>
          <p:nvSpPr>
            <p:cNvPr id="40" name="矩形 39"/>
            <p:cNvSpPr/>
            <p:nvPr/>
          </p:nvSpPr>
          <p:spPr>
            <a:xfrm>
              <a:off x="8314458" y="1918810"/>
              <a:ext cx="2952750" cy="339837"/>
            </a:xfrm>
            <a:prstGeom prst="rect">
              <a:avLst/>
            </a:prstGeom>
          </p:spPr>
          <p:txBody>
            <a:bodyPr wrap="square">
              <a:spAutoFit/>
            </a:bodyPr>
            <a:lstStyle/>
            <a:p>
              <a:pPr>
                <a:lnSpc>
                  <a:spcPct val="150000"/>
                </a:lnSpc>
                <a:spcAft>
                  <a:spcPts val="600"/>
                </a:spcAft>
                <a:buClr>
                  <a:srgbClr val="5ABEAA"/>
                </a:buClr>
              </a:pPr>
              <a:endParaRPr lang="zh-CN" altLang="en-US" sz="1200" dirty="0">
                <a:solidFill>
                  <a:schemeClr val="tx1">
                    <a:lumMod val="75000"/>
                    <a:lumOff val="25000"/>
                  </a:schemeClr>
                </a:solidFill>
                <a:latin typeface="小米兰亭_GB外压缩"/>
                <a:ea typeface="小米兰亭_GB外压缩"/>
              </a:endParaRPr>
            </a:p>
          </p:txBody>
        </p:sp>
      </p:grpSp>
      <p:grpSp>
        <p:nvGrpSpPr>
          <p:cNvPr id="49" name="组合 48"/>
          <p:cNvGrpSpPr/>
          <p:nvPr/>
        </p:nvGrpSpPr>
        <p:grpSpPr>
          <a:xfrm>
            <a:off x="1275348" y="2813736"/>
            <a:ext cx="3929730" cy="1478928"/>
            <a:chOff x="821213" y="1575037"/>
            <a:chExt cx="3600293" cy="1478928"/>
          </a:xfrm>
        </p:grpSpPr>
        <p:sp>
          <p:nvSpPr>
            <p:cNvPr id="50" name="矩形 49"/>
            <p:cNvSpPr/>
            <p:nvPr/>
          </p:nvSpPr>
          <p:spPr>
            <a:xfrm>
              <a:off x="821213" y="1575037"/>
              <a:ext cx="2952750" cy="369332"/>
            </a:xfrm>
            <a:prstGeom prst="rect">
              <a:avLst/>
            </a:prstGeom>
          </p:spPr>
          <p:txBody>
            <a:bodyPr wrap="square">
              <a:spAutoFit/>
            </a:bodyPr>
            <a:lstStyle/>
            <a:p>
              <a:pPr algn="r">
                <a:spcAft>
                  <a:spcPts val="600"/>
                </a:spcAft>
                <a:buClr>
                  <a:srgbClr val="5ABEAA"/>
                </a:buClr>
              </a:pPr>
              <a:r>
                <a:rPr lang="en-US" altLang="zh-CN" b="1" dirty="0">
                  <a:solidFill>
                    <a:schemeClr val="tx1">
                      <a:lumMod val="75000"/>
                      <a:lumOff val="25000"/>
                    </a:schemeClr>
                  </a:solidFill>
                  <a:ea typeface="小米兰亭_GB外压缩"/>
                </a:rPr>
                <a:t>SO-PMI</a:t>
              </a:r>
              <a:r>
                <a:rPr lang="zh-CN" altLang="en-US" b="1" dirty="0">
                  <a:solidFill>
                    <a:schemeClr val="tx1">
                      <a:lumMod val="75000"/>
                      <a:lumOff val="25000"/>
                    </a:schemeClr>
                  </a:solidFill>
                  <a:ea typeface="小米兰亭_GB外压缩"/>
                </a:rPr>
                <a:t>算法</a:t>
              </a:r>
              <a:endParaRPr lang="en-US" altLang="zh-CN" b="1" dirty="0">
                <a:solidFill>
                  <a:schemeClr val="tx1">
                    <a:lumMod val="75000"/>
                    <a:lumOff val="25000"/>
                  </a:schemeClr>
                </a:solidFill>
                <a:ea typeface="小米兰亭_GB外压缩"/>
              </a:endParaRPr>
            </a:p>
          </p:txBody>
        </p:sp>
        <p:sp>
          <p:nvSpPr>
            <p:cNvPr id="51" name="矩形 50"/>
            <p:cNvSpPr/>
            <p:nvPr/>
          </p:nvSpPr>
          <p:spPr>
            <a:xfrm>
              <a:off x="3820058" y="1661548"/>
              <a:ext cx="601448" cy="584775"/>
            </a:xfrm>
            <a:prstGeom prst="rect">
              <a:avLst/>
            </a:prstGeom>
          </p:spPr>
          <p:txBody>
            <a:bodyPr wrap="none">
              <a:spAutoFit/>
            </a:bodyPr>
            <a:lstStyle/>
            <a:p>
              <a:pPr algn="ctr"/>
              <a:r>
                <a:rPr lang="en-US" altLang="zh-CN" sz="3200" dirty="0">
                  <a:solidFill>
                    <a:schemeClr val="tx1">
                      <a:lumMod val="75000"/>
                      <a:lumOff val="25000"/>
                    </a:schemeClr>
                  </a:solidFill>
                  <a:ea typeface="小米兰亭_GB外压缩"/>
                </a:rPr>
                <a:t>01</a:t>
              </a:r>
              <a:endParaRPr lang="zh-CN" altLang="en-US" sz="3200" dirty="0">
                <a:solidFill>
                  <a:schemeClr val="tx1">
                    <a:lumMod val="75000"/>
                    <a:lumOff val="25000"/>
                  </a:schemeClr>
                </a:solidFill>
                <a:ea typeface="小米兰亭_GB外压缩"/>
              </a:endParaRPr>
            </a:p>
          </p:txBody>
        </p:sp>
        <p:sp>
          <p:nvSpPr>
            <p:cNvPr id="52" name="矩形 51"/>
            <p:cNvSpPr/>
            <p:nvPr/>
          </p:nvSpPr>
          <p:spPr>
            <a:xfrm>
              <a:off x="1139810" y="1882234"/>
              <a:ext cx="2665894" cy="1171731"/>
            </a:xfrm>
            <a:prstGeom prst="rect">
              <a:avLst/>
            </a:prstGeom>
          </p:spPr>
          <p:txBody>
            <a:bodyPr wrap="square">
              <a:spAutoFit/>
            </a:bodyPr>
            <a:lstStyle/>
            <a:p>
              <a:pPr algn="just">
                <a:lnSpc>
                  <a:spcPct val="150000"/>
                </a:lnSpc>
                <a:spcAft>
                  <a:spcPts val="600"/>
                </a:spcAft>
                <a:buClr>
                  <a:srgbClr val="5ABEAA"/>
                </a:buCl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基于文档词汇列表与</a:t>
              </a:r>
              <a:r>
                <a:rPr lang="zh-CN" altLang="en-US" sz="1200" b="1" dirty="0">
                  <a:solidFill>
                    <a:srgbClr val="FF0000"/>
                  </a:solidFill>
                  <a:latin typeface="微软雅黑" panose="020B0503020204020204" pitchFamily="34" charset="-122"/>
                  <a:ea typeface="微软雅黑" panose="020B0503020204020204" pitchFamily="34" charset="-122"/>
                </a:rPr>
                <a:t>种子词汇表</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（正</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负面词典），分别计算未知词汇与正</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负面词汇的</a:t>
              </a:r>
              <a:r>
                <a:rPr lang="en-US" altLang="zh-CN" sz="1200" b="1" dirty="0">
                  <a:solidFill>
                    <a:srgbClr val="FF0000"/>
                  </a:solidFill>
                  <a:latin typeface="微软雅黑" panose="020B0503020204020204" pitchFamily="34" charset="-122"/>
                  <a:ea typeface="微软雅黑" panose="020B0503020204020204" pitchFamily="34" charset="-122"/>
                </a:rPr>
                <a:t>PMI</a:t>
              </a:r>
              <a:r>
                <a:rPr lang="zh-CN" altLang="en-US" sz="1200" b="1" dirty="0">
                  <a:solidFill>
                    <a:srgbClr val="FF0000"/>
                  </a:solidFill>
                  <a:latin typeface="微软雅黑" panose="020B0503020204020204" pitchFamily="34" charset="-122"/>
                  <a:ea typeface="微软雅黑" panose="020B0503020204020204" pitchFamily="34" charset="-122"/>
                </a:rPr>
                <a:t>（点互信息），</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求和做差即得到</a:t>
              </a:r>
              <a:r>
                <a:rPr lang="en-US" altLang="zh-CN" sz="1200" b="1" dirty="0">
                  <a:solidFill>
                    <a:srgbClr val="FF0000"/>
                  </a:solidFill>
                  <a:latin typeface="微软雅黑" panose="020B0503020204020204" pitchFamily="34" charset="-122"/>
                  <a:ea typeface="微软雅黑" panose="020B0503020204020204" pitchFamily="34" charset="-122"/>
                </a:rPr>
                <a:t>SO-PMI</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，作为</a:t>
              </a:r>
              <a:r>
                <a:rPr lang="zh-CN" altLang="en-US" sz="1200" b="1" dirty="0">
                  <a:solidFill>
                    <a:srgbClr val="FF0000"/>
                  </a:solidFill>
                  <a:latin typeface="微软雅黑" panose="020B0503020204020204" pitchFamily="34" charset="-122"/>
                  <a:ea typeface="微软雅黑" panose="020B0503020204020204" pitchFamily="34" charset="-122"/>
                </a:rPr>
                <a:t>情感倾向得分</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0" name="矩形 19">
            <a:extLst>
              <a:ext uri="{FF2B5EF4-FFF2-40B4-BE49-F238E27FC236}">
                <a16:creationId xmlns:a16="http://schemas.microsoft.com/office/drawing/2014/main" id="{184BDB80-849C-4020-BB3E-D51051473D4C}"/>
              </a:ext>
            </a:extLst>
          </p:cNvPr>
          <p:cNvSpPr/>
          <p:nvPr/>
        </p:nvSpPr>
        <p:spPr>
          <a:xfrm>
            <a:off x="7590045" y="3120933"/>
            <a:ext cx="3222935" cy="1724831"/>
          </a:xfrm>
          <a:prstGeom prst="rect">
            <a:avLst/>
          </a:prstGeom>
        </p:spPr>
        <p:txBody>
          <a:bodyPr wrap="square">
            <a:spAutoFit/>
          </a:bodyPr>
          <a:lstStyle/>
          <a:p>
            <a:pPr algn="just">
              <a:lnSpc>
                <a:spcPct val="150000"/>
              </a:lnSpc>
              <a:spcAft>
                <a:spcPts val="600"/>
              </a:spcAft>
              <a:buClr>
                <a:srgbClr val="5ABEAA"/>
              </a:buClr>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TF-IDF</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是一种针对</a:t>
            </a:r>
            <a:r>
              <a:rPr lang="zh-CN" altLang="en-US" sz="1200" b="1" dirty="0">
                <a:solidFill>
                  <a:srgbClr val="FF0000"/>
                </a:solidFill>
                <a:latin typeface="微软雅黑" panose="020B0503020204020204" pitchFamily="34" charset="-122"/>
                <a:ea typeface="微软雅黑" panose="020B0503020204020204" pitchFamily="34" charset="-122"/>
              </a:rPr>
              <a:t>关键词</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的统计分析方法，用于评估一个词对一个文件集或者一个语料库的重要程度。</a:t>
            </a:r>
            <a:r>
              <a:rPr lang="zh-CN" altLang="en-US" sz="1200" b="1" dirty="0">
                <a:solidFill>
                  <a:srgbClr val="FF0000"/>
                </a:solidFill>
                <a:latin typeface="微软雅黑" panose="020B0503020204020204" pitchFamily="34" charset="-122"/>
                <a:ea typeface="微软雅黑" panose="020B0503020204020204" pitchFamily="34" charset="-122"/>
              </a:rPr>
              <a:t>一个词的重要程度跟它在文章中出现的次数成正比，跟它在语料库出现的次数成反比。</a:t>
            </a:r>
            <a:r>
              <a:rPr lang="zh-CN" altLang="en-US" sz="1200" dirty="0">
                <a:latin typeface="微软雅黑" panose="020B0503020204020204" pitchFamily="34" charset="-122"/>
                <a:ea typeface="微软雅黑" panose="020B0503020204020204" pitchFamily="34" charset="-122"/>
              </a:rPr>
              <a:t>我们以</a:t>
            </a:r>
            <a:r>
              <a:rPr lang="en-US" altLang="zh-CN" sz="1200" dirty="0">
                <a:latin typeface="微软雅黑" panose="020B0503020204020204" pitchFamily="34" charset="-122"/>
                <a:ea typeface="微软雅黑" panose="020B0503020204020204" pitchFamily="34" charset="-122"/>
              </a:rPr>
              <a:t>TF-IDF</a:t>
            </a:r>
            <a:r>
              <a:rPr lang="zh-CN" altLang="en-US" sz="1200" dirty="0">
                <a:latin typeface="微软雅黑" panose="020B0503020204020204" pitchFamily="34" charset="-122"/>
                <a:ea typeface="微软雅黑" panose="020B0503020204020204" pitchFamily="34" charset="-122"/>
              </a:rPr>
              <a:t>得分作为</a:t>
            </a:r>
            <a:r>
              <a:rPr lang="zh-CN" altLang="en-US" sz="1200" b="1" dirty="0">
                <a:solidFill>
                  <a:srgbClr val="FF0000"/>
                </a:solidFill>
                <a:latin typeface="微软雅黑" panose="020B0503020204020204" pitchFamily="34" charset="-122"/>
                <a:ea typeface="微软雅黑" panose="020B0503020204020204" pitchFamily="34" charset="-122"/>
              </a:rPr>
              <a:t>重要度得分。</a:t>
            </a:r>
            <a:endParaRPr lang="en-US" altLang="zh-CN" sz="1200" dirty="0">
              <a:solidFill>
                <a:srgbClr val="FF0000"/>
              </a:solidFill>
              <a:latin typeface="小米兰亭_GB外压缩"/>
              <a:ea typeface="小米兰亭_GB外压缩"/>
            </a:endParaRPr>
          </a:p>
        </p:txBody>
      </p:sp>
      <p:grpSp>
        <p:nvGrpSpPr>
          <p:cNvPr id="22" name="组合 21">
            <a:extLst>
              <a:ext uri="{FF2B5EF4-FFF2-40B4-BE49-F238E27FC236}">
                <a16:creationId xmlns:a16="http://schemas.microsoft.com/office/drawing/2014/main" id="{4EC11909-B57D-453D-A25F-F379489776E2}"/>
              </a:ext>
            </a:extLst>
          </p:cNvPr>
          <p:cNvGrpSpPr/>
          <p:nvPr/>
        </p:nvGrpSpPr>
        <p:grpSpPr>
          <a:xfrm>
            <a:off x="4548596" y="4876832"/>
            <a:ext cx="3765389" cy="1817164"/>
            <a:chOff x="7772003" y="1549478"/>
            <a:chExt cx="3765389" cy="1817164"/>
          </a:xfrm>
        </p:grpSpPr>
        <p:sp>
          <p:nvSpPr>
            <p:cNvPr id="23" name="矩形 22">
              <a:extLst>
                <a:ext uri="{FF2B5EF4-FFF2-40B4-BE49-F238E27FC236}">
                  <a16:creationId xmlns:a16="http://schemas.microsoft.com/office/drawing/2014/main" id="{E9DA9E89-B422-40A2-AE73-69AF32EA7A1C}"/>
                </a:ext>
              </a:extLst>
            </p:cNvPr>
            <p:cNvSpPr/>
            <p:nvPr/>
          </p:nvSpPr>
          <p:spPr>
            <a:xfrm>
              <a:off x="8346199" y="1549478"/>
              <a:ext cx="2952750" cy="369332"/>
            </a:xfrm>
            <a:prstGeom prst="rect">
              <a:avLst/>
            </a:prstGeom>
          </p:spPr>
          <p:txBody>
            <a:bodyPr wrap="square">
              <a:spAutoFit/>
            </a:bodyPr>
            <a:lstStyle/>
            <a:p>
              <a:pPr>
                <a:spcAft>
                  <a:spcPts val="600"/>
                </a:spcAft>
                <a:buClr>
                  <a:srgbClr val="5ABEAA"/>
                </a:buClr>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情感得分</a:t>
              </a:r>
            </a:p>
          </p:txBody>
        </p:sp>
        <p:sp>
          <p:nvSpPr>
            <p:cNvPr id="24" name="矩形 23">
              <a:extLst>
                <a:ext uri="{FF2B5EF4-FFF2-40B4-BE49-F238E27FC236}">
                  <a16:creationId xmlns:a16="http://schemas.microsoft.com/office/drawing/2014/main" id="{E868F717-82B2-4550-915F-64AAB2C5F95D}"/>
                </a:ext>
              </a:extLst>
            </p:cNvPr>
            <p:cNvSpPr/>
            <p:nvPr/>
          </p:nvSpPr>
          <p:spPr>
            <a:xfrm>
              <a:off x="7772003" y="1661548"/>
              <a:ext cx="601447" cy="584775"/>
            </a:xfrm>
            <a:prstGeom prst="rect">
              <a:avLst/>
            </a:prstGeom>
          </p:spPr>
          <p:txBody>
            <a:bodyPr wrap="none">
              <a:spAutoFit/>
            </a:bodyPr>
            <a:lstStyle/>
            <a:p>
              <a:pPr algn="ctr"/>
              <a:r>
                <a:rPr lang="en-US" altLang="zh-CN" sz="3200" dirty="0">
                  <a:solidFill>
                    <a:schemeClr val="tx1">
                      <a:lumMod val="75000"/>
                      <a:lumOff val="25000"/>
                    </a:schemeClr>
                  </a:solidFill>
                  <a:ea typeface="小米兰亭_GB外压缩"/>
                </a:rPr>
                <a:t>03</a:t>
              </a:r>
              <a:endParaRPr lang="zh-CN" altLang="en-US" sz="3200" dirty="0">
                <a:solidFill>
                  <a:schemeClr val="tx1">
                    <a:lumMod val="75000"/>
                    <a:lumOff val="25000"/>
                  </a:schemeClr>
                </a:solidFill>
                <a:ea typeface="小米兰亭_GB外压缩"/>
              </a:endParaRPr>
            </a:p>
          </p:txBody>
        </p:sp>
        <p:sp>
          <p:nvSpPr>
            <p:cNvPr id="25" name="矩形 24">
              <a:extLst>
                <a:ext uri="{FF2B5EF4-FFF2-40B4-BE49-F238E27FC236}">
                  <a16:creationId xmlns:a16="http://schemas.microsoft.com/office/drawing/2014/main" id="{03FF07AB-CDCC-4078-838D-9CEFD35C7E6C}"/>
                </a:ext>
              </a:extLst>
            </p:cNvPr>
            <p:cNvSpPr/>
            <p:nvPr/>
          </p:nvSpPr>
          <p:spPr>
            <a:xfrm>
              <a:off x="8314457" y="1918810"/>
              <a:ext cx="3222935" cy="1447832"/>
            </a:xfrm>
            <a:prstGeom prst="rect">
              <a:avLst/>
            </a:prstGeom>
          </p:spPr>
          <p:txBody>
            <a:bodyPr wrap="square">
              <a:spAutoFit/>
            </a:bodyPr>
            <a:lstStyle/>
            <a:p>
              <a:pPr>
                <a:lnSpc>
                  <a:spcPct val="150000"/>
                </a:lnSpc>
                <a:spcAft>
                  <a:spcPts val="600"/>
                </a:spcAft>
                <a:buClr>
                  <a:srgbClr val="5ABEAA"/>
                </a:buCl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基于单词</a:t>
              </a:r>
              <a:r>
                <a:rPr lang="zh-CN" altLang="en-US" sz="1200" b="1" dirty="0">
                  <a:solidFill>
                    <a:srgbClr val="FF0000"/>
                  </a:solidFill>
                  <a:latin typeface="微软雅黑" panose="020B0503020204020204" pitchFamily="34" charset="-122"/>
                  <a:ea typeface="微软雅黑" panose="020B0503020204020204" pitchFamily="34" charset="-122"/>
                </a:rPr>
                <a:t>重要度</a:t>
              </a:r>
              <a:r>
                <a:rPr lang="en-US" altLang="zh-CN" sz="1200" b="1" dirty="0">
                  <a:solidFill>
                    <a:srgbClr val="FF0000"/>
                  </a:solidFill>
                  <a:latin typeface="微软雅黑" panose="020B0503020204020204" pitchFamily="34" charset="-122"/>
                  <a:ea typeface="微软雅黑" panose="020B0503020204020204" pitchFamily="34" charset="-122"/>
                </a:rPr>
                <a:t>(TF-IDF)</a:t>
              </a:r>
              <a:r>
                <a:rPr lang="zh-CN" altLang="en-US" sz="1200" b="1" dirty="0">
                  <a:solidFill>
                    <a:srgbClr val="FF0000"/>
                  </a:solidFill>
                  <a:latin typeface="微软雅黑" panose="020B0503020204020204" pitchFamily="34" charset="-122"/>
                  <a:ea typeface="微软雅黑" panose="020B0503020204020204" pitchFamily="34" charset="-122"/>
                </a:rPr>
                <a:t>得分</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对</a:t>
              </a:r>
              <a:r>
                <a:rPr lang="zh-CN" altLang="en-US" sz="1200" b="1" dirty="0">
                  <a:solidFill>
                    <a:srgbClr val="FF0000"/>
                  </a:solidFill>
                  <a:latin typeface="微软雅黑" panose="020B0503020204020204" pitchFamily="34" charset="-122"/>
                  <a:ea typeface="微软雅黑" panose="020B0503020204020204" pitchFamily="34" charset="-122"/>
                </a:rPr>
                <a:t>情感度</a:t>
              </a:r>
              <a:r>
                <a:rPr lang="en-US" altLang="zh-CN" sz="1200" b="1" dirty="0">
                  <a:solidFill>
                    <a:srgbClr val="FF0000"/>
                  </a:solidFill>
                  <a:latin typeface="微软雅黑" panose="020B0503020204020204" pitchFamily="34" charset="-122"/>
                  <a:ea typeface="微软雅黑" panose="020B0503020204020204" pitchFamily="34" charset="-122"/>
                </a:rPr>
                <a:t>(SO-PMI)</a:t>
              </a:r>
              <a:r>
                <a:rPr lang="zh-CN" altLang="en-US" sz="1200" b="1" dirty="0">
                  <a:solidFill>
                    <a:srgbClr val="FF0000"/>
                  </a:solidFill>
                  <a:latin typeface="微软雅黑" panose="020B0503020204020204" pitchFamily="34" charset="-122"/>
                  <a:ea typeface="微软雅黑" panose="020B0503020204020204" pitchFamily="34" charset="-122"/>
                </a:rPr>
                <a:t>得分</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进行加权得到文档的情感得分。然后利用</a:t>
              </a:r>
              <a:r>
                <a:rPr lang="en-US" altLang="zh-CN" sz="1200" b="1" dirty="0">
                  <a:solidFill>
                    <a:srgbClr val="FF0000"/>
                  </a:solidFill>
                  <a:latin typeface="微软雅黑" panose="020B0503020204020204" pitchFamily="34" charset="-122"/>
                  <a:ea typeface="微软雅黑" panose="020B0503020204020204" pitchFamily="34" charset="-122"/>
                </a:rPr>
                <a:t>sigmoid</a:t>
              </a:r>
              <a:r>
                <a:rPr lang="zh-CN" altLang="en-US" sz="1200" b="1" dirty="0">
                  <a:solidFill>
                    <a:srgbClr val="FF0000"/>
                  </a:solidFill>
                  <a:latin typeface="微软雅黑" panose="020B0503020204020204" pitchFamily="34" charset="-122"/>
                  <a:ea typeface="微软雅黑" panose="020B0503020204020204" pitchFamily="34" charset="-122"/>
                </a:rPr>
                <a:t>函数</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将文档原始情感得分映射到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0-10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区间内。情感得分</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&gt;5</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为积极，</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&lt;5</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则为消极。</a:t>
              </a:r>
              <a:endParaRPr lang="zh-CN" altLang="en-US" sz="1200" dirty="0">
                <a:solidFill>
                  <a:schemeClr val="tx1">
                    <a:lumMod val="75000"/>
                    <a:lumOff val="25000"/>
                  </a:schemeClr>
                </a:solidFill>
                <a:latin typeface="小米兰亭_GB外压缩"/>
                <a:ea typeface="小米兰亭_GB外压缩"/>
              </a:endParaRPr>
            </a:p>
          </p:txBody>
        </p:sp>
      </p:grpSp>
    </p:spTree>
    <p:extLst>
      <p:ext uri="{BB962C8B-B14F-4D97-AF65-F5344CB8AC3E}">
        <p14:creationId xmlns:p14="http://schemas.microsoft.com/office/powerpoint/2010/main" val="160409950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34000">
                                          <p:cBhvr additive="base">
                                            <p:cTn id="7" dur="750" fill="hold"/>
                                            <p:tgtEl>
                                              <p:spTgt spid="35"/>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2" presetClass="entr" presetSubtype="8" accel="46000" fill="hold" nodeType="afterEffect" p14:presetBounceEnd="48000">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14:bounceEnd="48000">
                                          <p:cBhvr additive="base">
                                            <p:cTn id="18" dur="1000" fill="hold"/>
                                            <p:tgtEl>
                                              <p:spTgt spid="49"/>
                                            </p:tgtEl>
                                            <p:attrNameLst>
                                              <p:attrName>ppt_x</p:attrName>
                                            </p:attrNameLst>
                                          </p:cBhvr>
                                          <p:tavLst>
                                            <p:tav tm="0">
                                              <p:val>
                                                <p:strVal val="0-#ppt_w/2"/>
                                              </p:val>
                                            </p:tav>
                                            <p:tav tm="100000">
                                              <p:val>
                                                <p:strVal val="#ppt_x"/>
                                              </p:val>
                                            </p:tav>
                                          </p:tavLst>
                                        </p:anim>
                                        <p:anim calcmode="lin" valueType="num" p14:bounceEnd="48000">
                                          <p:cBhvr additive="base">
                                            <p:cTn id="19" dur="1000" fill="hold"/>
                                            <p:tgtEl>
                                              <p:spTgt spid="49"/>
                                            </p:tgtEl>
                                            <p:attrNameLst>
                                              <p:attrName>ppt_y</p:attrName>
                                            </p:attrNameLst>
                                          </p:cBhvr>
                                          <p:tavLst>
                                            <p:tav tm="0">
                                              <p:val>
                                                <p:strVal val="#ppt_y"/>
                                              </p:val>
                                            </p:tav>
                                            <p:tav tm="100000">
                                              <p:val>
                                                <p:strVal val="#ppt_y"/>
                                              </p:val>
                                            </p:tav>
                                          </p:tavLst>
                                        </p:anim>
                                      </p:childTnLst>
                                    </p:cTn>
                                  </p:par>
                                  <p:par>
                                    <p:cTn id="20" presetID="2" presetClass="entr" presetSubtype="2" accel="46000" fill="hold" nodeType="withEffect" p14:presetBounceEnd="48000">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14:bounceEnd="48000">
                                          <p:cBhvr additive="base">
                                            <p:cTn id="22" dur="1000" fill="hold"/>
                                            <p:tgtEl>
                                              <p:spTgt spid="37"/>
                                            </p:tgtEl>
                                            <p:attrNameLst>
                                              <p:attrName>ppt_x</p:attrName>
                                            </p:attrNameLst>
                                          </p:cBhvr>
                                          <p:tavLst>
                                            <p:tav tm="0">
                                              <p:val>
                                                <p:strVal val="1+#ppt_w/2"/>
                                              </p:val>
                                            </p:tav>
                                            <p:tav tm="100000">
                                              <p:val>
                                                <p:strVal val="#ppt_x"/>
                                              </p:val>
                                            </p:tav>
                                          </p:tavLst>
                                        </p:anim>
                                        <p:anim calcmode="lin" valueType="num" p14:bounceEnd="48000">
                                          <p:cBhvr additive="base">
                                            <p:cTn id="23" dur="1000" fill="hold"/>
                                            <p:tgtEl>
                                              <p:spTgt spid="37"/>
                                            </p:tgtEl>
                                            <p:attrNameLst>
                                              <p:attrName>ppt_y</p:attrName>
                                            </p:attrNameLst>
                                          </p:cBhvr>
                                          <p:tavLst>
                                            <p:tav tm="0">
                                              <p:val>
                                                <p:strVal val="#ppt_y"/>
                                              </p:val>
                                            </p:tav>
                                            <p:tav tm="100000">
                                              <p:val>
                                                <p:strVal val="#ppt_y"/>
                                              </p:val>
                                            </p:tav>
                                          </p:tavLst>
                                        </p:anim>
                                      </p:childTnLst>
                                    </p:cTn>
                                  </p:par>
                                  <p:par>
                                    <p:cTn id="24" presetID="2" presetClass="entr" presetSubtype="2" accel="46000" fill="hold" nodeType="withEffect" p14:presetBounceEnd="48000">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14:bounceEnd="48000">
                                          <p:cBhvr additive="base">
                                            <p:cTn id="26" dur="1000" fill="hold"/>
                                            <p:tgtEl>
                                              <p:spTgt spid="22"/>
                                            </p:tgtEl>
                                            <p:attrNameLst>
                                              <p:attrName>ppt_x</p:attrName>
                                            </p:attrNameLst>
                                          </p:cBhvr>
                                          <p:tavLst>
                                            <p:tav tm="0">
                                              <p:val>
                                                <p:strVal val="1+#ppt_w/2"/>
                                              </p:val>
                                            </p:tav>
                                            <p:tav tm="100000">
                                              <p:val>
                                                <p:strVal val="#ppt_x"/>
                                              </p:val>
                                            </p:tav>
                                          </p:tavLst>
                                        </p:anim>
                                        <p:anim calcmode="lin" valueType="num" p14:bounceEnd="48000">
                                          <p:cBhvr additive="base">
                                            <p:cTn id="27"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1+#ppt_w/2"/>
                                              </p:val>
                                            </p:tav>
                                            <p:tav tm="100000">
                                              <p:val>
                                                <p:strVal val="#ppt_x"/>
                                              </p:val>
                                            </p:tav>
                                          </p:tavLst>
                                        </p:anim>
                                        <p:anim calcmode="lin" valueType="num">
                                          <p:cBhvr additive="base">
                                            <p:cTn id="8" dur="75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2" presetClass="entr" presetSubtype="8" accel="46000" fill="hold" nodeType="after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1000" fill="hold"/>
                                            <p:tgtEl>
                                              <p:spTgt spid="49"/>
                                            </p:tgtEl>
                                            <p:attrNameLst>
                                              <p:attrName>ppt_x</p:attrName>
                                            </p:attrNameLst>
                                          </p:cBhvr>
                                          <p:tavLst>
                                            <p:tav tm="0">
                                              <p:val>
                                                <p:strVal val="0-#ppt_w/2"/>
                                              </p:val>
                                            </p:tav>
                                            <p:tav tm="100000">
                                              <p:val>
                                                <p:strVal val="#ppt_x"/>
                                              </p:val>
                                            </p:tav>
                                          </p:tavLst>
                                        </p:anim>
                                        <p:anim calcmode="lin" valueType="num">
                                          <p:cBhvr additive="base">
                                            <p:cTn id="19" dur="1000" fill="hold"/>
                                            <p:tgtEl>
                                              <p:spTgt spid="49"/>
                                            </p:tgtEl>
                                            <p:attrNameLst>
                                              <p:attrName>ppt_y</p:attrName>
                                            </p:attrNameLst>
                                          </p:cBhvr>
                                          <p:tavLst>
                                            <p:tav tm="0">
                                              <p:val>
                                                <p:strVal val="#ppt_y"/>
                                              </p:val>
                                            </p:tav>
                                            <p:tav tm="100000">
                                              <p:val>
                                                <p:strVal val="#ppt_y"/>
                                              </p:val>
                                            </p:tav>
                                          </p:tavLst>
                                        </p:anim>
                                      </p:childTnLst>
                                    </p:cTn>
                                  </p:par>
                                  <p:par>
                                    <p:cTn id="20" presetID="2" presetClass="entr" presetSubtype="2" accel="4600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1000" fill="hold"/>
                                            <p:tgtEl>
                                              <p:spTgt spid="37"/>
                                            </p:tgtEl>
                                            <p:attrNameLst>
                                              <p:attrName>ppt_x</p:attrName>
                                            </p:attrNameLst>
                                          </p:cBhvr>
                                          <p:tavLst>
                                            <p:tav tm="0">
                                              <p:val>
                                                <p:strVal val="1+#ppt_w/2"/>
                                              </p:val>
                                            </p:tav>
                                            <p:tav tm="100000">
                                              <p:val>
                                                <p:strVal val="#ppt_x"/>
                                              </p:val>
                                            </p:tav>
                                          </p:tavLst>
                                        </p:anim>
                                        <p:anim calcmode="lin" valueType="num">
                                          <p:cBhvr additive="base">
                                            <p:cTn id="23" dur="1000" fill="hold"/>
                                            <p:tgtEl>
                                              <p:spTgt spid="37"/>
                                            </p:tgtEl>
                                            <p:attrNameLst>
                                              <p:attrName>ppt_y</p:attrName>
                                            </p:attrNameLst>
                                          </p:cBhvr>
                                          <p:tavLst>
                                            <p:tav tm="0">
                                              <p:val>
                                                <p:strVal val="#ppt_y"/>
                                              </p:val>
                                            </p:tav>
                                            <p:tav tm="100000">
                                              <p:val>
                                                <p:strVal val="#ppt_y"/>
                                              </p:val>
                                            </p:tav>
                                          </p:tavLst>
                                        </p:anim>
                                      </p:childTnLst>
                                    </p:cTn>
                                  </p:par>
                                  <p:par>
                                    <p:cTn id="24" presetID="2" presetClass="entr" presetSubtype="2" accel="4600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1000" fill="hold"/>
                                            <p:tgtEl>
                                              <p:spTgt spid="22"/>
                                            </p:tgtEl>
                                            <p:attrNameLst>
                                              <p:attrName>ppt_x</p:attrName>
                                            </p:attrNameLst>
                                          </p:cBhvr>
                                          <p:tavLst>
                                            <p:tav tm="0">
                                              <p:val>
                                                <p:strVal val="1+#ppt_w/2"/>
                                              </p:val>
                                            </p:tav>
                                            <p:tav tm="100000">
                                              <p:val>
                                                <p:strVal val="#ppt_x"/>
                                              </p:val>
                                            </p:tav>
                                          </p:tavLst>
                                        </p:anim>
                                        <p:anim calcmode="lin" valueType="num">
                                          <p:cBhvr additive="base">
                                            <p:cTn id="27"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_1"/>
          <p:cNvSpPr/>
          <p:nvPr>
            <p:custDataLst>
              <p:tags r:id="rId2"/>
            </p:custDataLst>
          </p:nvPr>
        </p:nvSpPr>
        <p:spPr>
          <a:xfrm>
            <a:off x="1588" y="4321576"/>
            <a:ext cx="12171362" cy="957263"/>
          </a:xfrm>
          <a:prstGeom prst="rect">
            <a:avLst/>
          </a:prstGeom>
          <a:solidFill>
            <a:schemeClr val="tx1">
              <a:lumMod val="85000"/>
              <a:lumOff val="15000"/>
            </a:schemeClr>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103313" y="1188358"/>
            <a:ext cx="3214687" cy="4570413"/>
            <a:chOff x="1103313" y="1188358"/>
            <a:chExt cx="3214687" cy="4570413"/>
          </a:xfrm>
        </p:grpSpPr>
        <p:sp>
          <p:nvSpPr>
            <p:cNvPr id="4" name="MH_Text_1"/>
            <p:cNvSpPr>
              <a:spLocks noChangeArrowheads="1"/>
            </p:cNvSpPr>
            <p:nvPr>
              <p:custDataLst>
                <p:tags r:id="rId11"/>
              </p:custDataLst>
            </p:nvPr>
          </p:nvSpPr>
          <p:spPr bwMode="auto">
            <a:xfrm>
              <a:off x="1103313" y="1188358"/>
              <a:ext cx="3214687"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5" name="MH_Other_2"/>
            <p:cNvSpPr/>
            <p:nvPr>
              <p:custDataLst>
                <p:tags r:id="rId12"/>
              </p:custDataLst>
            </p:nvPr>
          </p:nvSpPr>
          <p:spPr>
            <a:xfrm>
              <a:off x="1458913"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6" name="MH_Other_3"/>
            <p:cNvSpPr/>
            <p:nvPr>
              <p:custDataLst>
                <p:tags r:id="rId13"/>
              </p:custDataLst>
            </p:nvPr>
          </p:nvSpPr>
          <p:spPr>
            <a:xfrm>
              <a:off x="3789363"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7" name="MH_SubTitle_1"/>
            <p:cNvSpPr/>
            <p:nvPr>
              <p:custDataLst>
                <p:tags r:id="rId14"/>
              </p:custDataLst>
            </p:nvPr>
          </p:nvSpPr>
          <p:spPr>
            <a:xfrm>
              <a:off x="1506538"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8" name="文本框 7"/>
            <p:cNvSpPr txBox="1"/>
            <p:nvPr/>
          </p:nvSpPr>
          <p:spPr>
            <a:xfrm>
              <a:off x="2054678" y="4526871"/>
              <a:ext cx="1370694" cy="584775"/>
            </a:xfrm>
            <a:prstGeom prst="rect">
              <a:avLst/>
            </a:prstGeom>
            <a:noFill/>
          </p:spPr>
          <p:txBody>
            <a:bodyPr wrap="square">
              <a:spAutoFit/>
            </a:bodyPr>
            <a:lstStyle/>
            <a:p>
              <a:pPr algn="ctr" fontAlgn="auto">
                <a:spcBef>
                  <a:spcPts val="0"/>
                </a:spcBef>
                <a:spcAft>
                  <a:spcPts val="0"/>
                </a:spcAft>
                <a:defRPr/>
              </a:pPr>
              <a:r>
                <a:rPr lang="en-US" altLang="zh-CN" sz="3200" b="1" spc="600" dirty="0">
                  <a:solidFill>
                    <a:schemeClr val="bg1">
                      <a:lumMod val="95000"/>
                    </a:schemeClr>
                  </a:solidFill>
                  <a:latin typeface="迷你简汉真广标" panose="02010609000101010101" pitchFamily="49" charset="-122"/>
                  <a:ea typeface="迷你简汉真广标" panose="02010609000101010101" pitchFamily="49" charset="-122"/>
                </a:rPr>
                <a:t>01</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9" name="AutoShape 27"/>
            <p:cNvSpPr>
              <a:spLocks/>
            </p:cNvSpPr>
            <p:nvPr/>
          </p:nvSpPr>
          <p:spPr bwMode="auto">
            <a:xfrm>
              <a:off x="1503301" y="2197467"/>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endParaRPr lang="en-US" altLang="zh-CN" sz="1100" dirty="0">
                <a:solidFill>
                  <a:schemeClr val="tx1">
                    <a:lumMod val="75000"/>
                    <a:lumOff val="25000"/>
                  </a:schemeClr>
                </a:solidFill>
              </a:endParaRPr>
            </a:p>
          </p:txBody>
        </p:sp>
        <p:sp>
          <p:nvSpPr>
            <p:cNvPr id="10" name="AutoShape 28"/>
            <p:cNvSpPr>
              <a:spLocks/>
            </p:cNvSpPr>
            <p:nvPr/>
          </p:nvSpPr>
          <p:spPr bwMode="auto">
            <a:xfrm>
              <a:off x="1231107" y="1479552"/>
              <a:ext cx="2558256" cy="5285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en-US" altLang="zh-CN" sz="2000" b="1" dirty="0">
                  <a:solidFill>
                    <a:prstClr val="black">
                      <a:lumMod val="75000"/>
                      <a:lumOff val="25000"/>
                    </a:prstClr>
                  </a:solidFill>
                  <a:latin typeface="Agency FB"/>
                  <a:ea typeface="ＭＳ Ｐゴシック" charset="0"/>
                  <a:cs typeface="Lato" charset="0"/>
                  <a:sym typeface="Lato" charset="0"/>
                </a:rPr>
                <a:t>Seed dictionary</a:t>
              </a:r>
            </a:p>
            <a:p>
              <a:pPr algn="ctr" defTabSz="323850">
                <a:spcBef>
                  <a:spcPts val="850"/>
                </a:spcBef>
                <a:defRPr/>
              </a:pPr>
              <a:endParaRPr lang="en-US" sz="2000" b="1" dirty="0">
                <a:solidFill>
                  <a:prstClr val="black">
                    <a:lumMod val="75000"/>
                    <a:lumOff val="25000"/>
                  </a:prstClr>
                </a:solidFill>
                <a:latin typeface="Agency FB"/>
                <a:ea typeface="ＭＳ Ｐゴシック" charset="0"/>
                <a:cs typeface="Lato" charset="0"/>
                <a:sym typeface="Lato" charset="0"/>
              </a:endParaRPr>
            </a:p>
          </p:txBody>
        </p:sp>
      </p:grpSp>
      <p:grpSp>
        <p:nvGrpSpPr>
          <p:cNvPr id="11" name="组合 10"/>
          <p:cNvGrpSpPr/>
          <p:nvPr/>
        </p:nvGrpSpPr>
        <p:grpSpPr>
          <a:xfrm>
            <a:off x="4552950" y="1188357"/>
            <a:ext cx="3214687" cy="4570413"/>
            <a:chOff x="4554538" y="1188358"/>
            <a:chExt cx="3214687" cy="4570413"/>
          </a:xfrm>
        </p:grpSpPr>
        <p:sp>
          <p:nvSpPr>
            <p:cNvPr id="12" name="MH_Text_2"/>
            <p:cNvSpPr>
              <a:spLocks noChangeArrowheads="1"/>
            </p:cNvSpPr>
            <p:nvPr>
              <p:custDataLst>
                <p:tags r:id="rId7"/>
              </p:custDataLst>
            </p:nvPr>
          </p:nvSpPr>
          <p:spPr bwMode="auto">
            <a:xfrm>
              <a:off x="4554538" y="1188358"/>
              <a:ext cx="3214687"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13" name="MH_Other_4"/>
            <p:cNvSpPr/>
            <p:nvPr>
              <p:custDataLst>
                <p:tags r:id="rId8"/>
              </p:custDataLst>
            </p:nvPr>
          </p:nvSpPr>
          <p:spPr>
            <a:xfrm>
              <a:off x="4906963" y="4201433"/>
              <a:ext cx="166687"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14" name="MH_Other_5"/>
            <p:cNvSpPr/>
            <p:nvPr>
              <p:custDataLst>
                <p:tags r:id="rId9"/>
              </p:custDataLst>
            </p:nvPr>
          </p:nvSpPr>
          <p:spPr>
            <a:xfrm>
              <a:off x="7237413" y="4201433"/>
              <a:ext cx="165100"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15" name="MH_SubTitle_2"/>
            <p:cNvSpPr/>
            <p:nvPr>
              <p:custDataLst>
                <p:tags r:id="rId10"/>
              </p:custDataLst>
            </p:nvPr>
          </p:nvSpPr>
          <p:spPr>
            <a:xfrm>
              <a:off x="4957763"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16" name="文本框 15"/>
            <p:cNvSpPr txBox="1"/>
            <p:nvPr/>
          </p:nvSpPr>
          <p:spPr>
            <a:xfrm>
              <a:off x="5493092" y="4507821"/>
              <a:ext cx="1370692" cy="584775"/>
            </a:xfrm>
            <a:prstGeom prst="rect">
              <a:avLst/>
            </a:prstGeom>
            <a:noFill/>
          </p:spPr>
          <p:txBody>
            <a:bodyPr wrap="square">
              <a:spAutoFit/>
            </a:bodyPr>
            <a:lstStyle/>
            <a:p>
              <a:pPr algn="ctr" fontAlgn="auto">
                <a:spcBef>
                  <a:spcPts val="0"/>
                </a:spcBef>
                <a:spcAft>
                  <a:spcPts val="0"/>
                </a:spcAft>
                <a:defRPr/>
              </a:pPr>
              <a:r>
                <a:rPr lang="en-US" altLang="zh-CN" sz="3200" b="1" spc="600" dirty="0">
                  <a:solidFill>
                    <a:schemeClr val="bg1">
                      <a:lumMod val="95000"/>
                    </a:schemeClr>
                  </a:solidFill>
                  <a:latin typeface="迷你简汉真广标" panose="02010609000101010101" pitchFamily="49" charset="-122"/>
                  <a:ea typeface="迷你简汉真广标" panose="02010609000101010101" pitchFamily="49" charset="-122"/>
                </a:rPr>
                <a:t>02</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17" name="AutoShape 27"/>
            <p:cNvSpPr>
              <a:spLocks/>
            </p:cNvSpPr>
            <p:nvPr/>
          </p:nvSpPr>
          <p:spPr bwMode="auto">
            <a:xfrm>
              <a:off x="4915040" y="2131333"/>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endParaRPr lang="en-US" altLang="zh-CN" sz="1100" dirty="0">
                <a:solidFill>
                  <a:schemeClr val="tx1">
                    <a:lumMod val="75000"/>
                    <a:lumOff val="25000"/>
                  </a:schemeClr>
                </a:solidFill>
              </a:endParaRPr>
            </a:p>
          </p:txBody>
        </p:sp>
        <p:sp>
          <p:nvSpPr>
            <p:cNvPr id="18" name="AutoShape 28"/>
            <p:cNvSpPr>
              <a:spLocks/>
            </p:cNvSpPr>
            <p:nvPr/>
          </p:nvSpPr>
          <p:spPr bwMode="auto">
            <a:xfrm>
              <a:off x="4860699" y="1494591"/>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en-US" altLang="zh-CN" sz="2000" b="1" dirty="0">
                  <a:solidFill>
                    <a:prstClr val="black">
                      <a:lumMod val="75000"/>
                      <a:lumOff val="25000"/>
                    </a:prstClr>
                  </a:solidFill>
                  <a:latin typeface="Agency FB"/>
                  <a:ea typeface="ＭＳ Ｐゴシック" charset="0"/>
                  <a:cs typeface="Lato" charset="0"/>
                  <a:sym typeface="Lato" charset="0"/>
                </a:rPr>
                <a:t>Pointwise Mutual Information</a:t>
              </a:r>
            </a:p>
          </p:txBody>
        </p:sp>
      </p:grpSp>
      <p:grpSp>
        <p:nvGrpSpPr>
          <p:cNvPr id="19" name="组合 18"/>
          <p:cNvGrpSpPr/>
          <p:nvPr/>
        </p:nvGrpSpPr>
        <p:grpSpPr>
          <a:xfrm>
            <a:off x="8002588" y="1188358"/>
            <a:ext cx="3217862" cy="4570413"/>
            <a:chOff x="8002588" y="1188358"/>
            <a:chExt cx="3217862" cy="4570413"/>
          </a:xfrm>
        </p:grpSpPr>
        <p:sp>
          <p:nvSpPr>
            <p:cNvPr id="20" name="MH_Text_3"/>
            <p:cNvSpPr>
              <a:spLocks noChangeArrowheads="1"/>
            </p:cNvSpPr>
            <p:nvPr>
              <p:custDataLst>
                <p:tags r:id="rId3"/>
              </p:custDataLst>
            </p:nvPr>
          </p:nvSpPr>
          <p:spPr bwMode="auto">
            <a:xfrm>
              <a:off x="8002588" y="1188358"/>
              <a:ext cx="3217862"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21" name="MH_Other_6"/>
            <p:cNvSpPr/>
            <p:nvPr>
              <p:custDataLst>
                <p:tags r:id="rId4"/>
              </p:custDataLst>
            </p:nvPr>
          </p:nvSpPr>
          <p:spPr>
            <a:xfrm>
              <a:off x="8358188"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22" name="MH_Other_7"/>
            <p:cNvSpPr/>
            <p:nvPr>
              <p:custDataLst>
                <p:tags r:id="rId5"/>
              </p:custDataLst>
            </p:nvPr>
          </p:nvSpPr>
          <p:spPr>
            <a:xfrm>
              <a:off x="10688638"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23" name="MH_SubTitle_3"/>
            <p:cNvSpPr/>
            <p:nvPr>
              <p:custDataLst>
                <p:tags r:id="rId6"/>
              </p:custDataLst>
            </p:nvPr>
          </p:nvSpPr>
          <p:spPr>
            <a:xfrm>
              <a:off x="8405813"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24" name="文本框 23"/>
            <p:cNvSpPr txBox="1"/>
            <p:nvPr/>
          </p:nvSpPr>
          <p:spPr>
            <a:xfrm>
              <a:off x="8900773" y="4507821"/>
              <a:ext cx="1370692" cy="584775"/>
            </a:xfrm>
            <a:prstGeom prst="rect">
              <a:avLst/>
            </a:prstGeom>
            <a:noFill/>
          </p:spPr>
          <p:txBody>
            <a:bodyPr wrap="square">
              <a:spAutoFit/>
            </a:bodyPr>
            <a:lstStyle/>
            <a:p>
              <a:pPr algn="ctr" fontAlgn="auto">
                <a:spcBef>
                  <a:spcPts val="0"/>
                </a:spcBef>
                <a:spcAft>
                  <a:spcPts val="0"/>
                </a:spcAft>
                <a:defRPr/>
              </a:pPr>
              <a:r>
                <a:rPr lang="en-US" altLang="zh-CN" sz="3200" b="1" spc="600" dirty="0">
                  <a:solidFill>
                    <a:schemeClr val="bg1">
                      <a:lumMod val="95000"/>
                    </a:schemeClr>
                  </a:solidFill>
                  <a:latin typeface="迷你简汉真广标" panose="02010609000101010101" pitchFamily="49" charset="-122"/>
                  <a:ea typeface="迷你简汉真广标" panose="02010609000101010101" pitchFamily="49" charset="-122"/>
                </a:rPr>
                <a:t>03</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25" name="AutoShape 27"/>
            <p:cNvSpPr>
              <a:spLocks/>
            </p:cNvSpPr>
            <p:nvPr/>
          </p:nvSpPr>
          <p:spPr bwMode="auto">
            <a:xfrm>
              <a:off x="8369440" y="2131333"/>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endParaRPr lang="en-US" altLang="zh-CN" sz="1100" dirty="0">
                <a:solidFill>
                  <a:schemeClr val="tx1">
                    <a:lumMod val="75000"/>
                    <a:lumOff val="25000"/>
                  </a:schemeClr>
                </a:solidFill>
              </a:endParaRPr>
            </a:p>
          </p:txBody>
        </p:sp>
        <p:sp>
          <p:nvSpPr>
            <p:cNvPr id="26" name="AutoShape 28"/>
            <p:cNvSpPr>
              <a:spLocks/>
            </p:cNvSpPr>
            <p:nvPr/>
          </p:nvSpPr>
          <p:spPr bwMode="auto">
            <a:xfrm>
              <a:off x="8358188" y="1494591"/>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es-ES" altLang="zh-CN" sz="2000" b="1" dirty="0">
                  <a:solidFill>
                    <a:prstClr val="black">
                      <a:lumMod val="75000"/>
                      <a:lumOff val="25000"/>
                    </a:prstClr>
                  </a:solidFill>
                  <a:latin typeface="Agency FB"/>
                  <a:ea typeface="ＭＳ Ｐゴシック" charset="0"/>
                  <a:sym typeface="Lato" charset="0"/>
                </a:rPr>
                <a:t>SO-PMI</a:t>
              </a:r>
              <a:endParaRPr lang="es-ES" altLang="zh-CN" sz="2800" dirty="0">
                <a:solidFill>
                  <a:prstClr val="black">
                    <a:lumMod val="75000"/>
                    <a:lumOff val="25000"/>
                  </a:prstClr>
                </a:solidFill>
                <a:latin typeface="Agency FB"/>
                <a:ea typeface="ＭＳ Ｐゴシック" charset="0"/>
                <a:sym typeface="Gill Sans" charset="0"/>
              </a:endParaRPr>
            </a:p>
          </p:txBody>
        </p:sp>
      </p:grpSp>
      <p:sp>
        <p:nvSpPr>
          <p:cNvPr id="27" name="文本框 56">
            <a:extLst>
              <a:ext uri="{FF2B5EF4-FFF2-40B4-BE49-F238E27FC236}">
                <a16:creationId xmlns:a16="http://schemas.microsoft.com/office/drawing/2014/main" id="{E118CB3D-5A88-4B70-A9AF-AD8F91C1A4B3}"/>
              </a:ext>
            </a:extLst>
          </p:cNvPr>
          <p:cNvSpPr txBox="1">
            <a:spLocks noChangeArrowheads="1"/>
          </p:cNvSpPr>
          <p:nvPr/>
        </p:nvSpPr>
        <p:spPr bwMode="auto">
          <a:xfrm>
            <a:off x="1012114" y="63783"/>
            <a:ext cx="5095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tx1">
                    <a:lumMod val="50000"/>
                    <a:lumOff val="50000"/>
                  </a:schemeClr>
                </a:solidFill>
                <a:latin typeface="Agency FB" panose="020B0503020202020204" pitchFamily="34" charset="0"/>
              </a:rPr>
              <a:t>SO-PMI</a:t>
            </a:r>
            <a:endParaRPr lang="en-US" altLang="zh-CN" sz="3200" b="1" dirty="0">
              <a:solidFill>
                <a:schemeClr val="tx1">
                  <a:lumMod val="75000"/>
                  <a:lumOff val="25000"/>
                </a:schemeClr>
              </a:solidFill>
              <a:latin typeface="Agency FB" panose="020B0503020202020204" pitchFamily="34" charset="0"/>
            </a:endParaRPr>
          </a:p>
        </p:txBody>
      </p:sp>
      <mc:AlternateContent xmlns:mc="http://schemas.openxmlformats.org/markup-compatibility/2006" xmlns:a14="http://schemas.microsoft.com/office/drawing/2010/main">
        <mc:Choice Requires="a14">
          <p:sp>
            <p:nvSpPr>
              <p:cNvPr id="29" name="AutoShape 27">
                <a:extLst>
                  <a:ext uri="{FF2B5EF4-FFF2-40B4-BE49-F238E27FC236}">
                    <a16:creationId xmlns:a16="http://schemas.microsoft.com/office/drawing/2014/main" id="{C857262F-6E29-4DD1-9411-229662BBDFA9}"/>
                  </a:ext>
                </a:extLst>
              </p:cNvPr>
              <p:cNvSpPr>
                <a:spLocks/>
              </p:cNvSpPr>
              <p:nvPr/>
            </p:nvSpPr>
            <p:spPr bwMode="auto">
              <a:xfrm>
                <a:off x="4842692" y="1984466"/>
                <a:ext cx="3077935"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a:solidFill>
                      <a:srgbClr val="FFFFFF"/>
                    </a:solidFill>
                  </a14:hiddenFill>
                </a:ext>
                <a:ext uri="{91240B29-F687-4F45-9708-019B960494DF}">
                  <a14:hiddenLine w="12700" cap="flat" cmpd="sng">
                    <a:solidFill>
                      <a:srgbClr val="000000"/>
                    </a:solidFill>
                    <a:prstDash val="solid"/>
                    <a:miter lim="0"/>
                    <a:headEnd/>
                    <a:tailEnd/>
                  </a14:hiddenLine>
                </a:ext>
                <a:ext uri="{AF507438-7753-43E0-B8FC-AC1667EBCBE1}">
                  <a14:hiddenEffects>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PMI</a:t>
                </a: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（点互信息）用来衡量两个事物（词汇）之间的相关性。</a:t>
                </a:r>
                <a:endPar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b="1" i="1" smtClean="0">
                              <a:solidFill>
                                <a:srgbClr val="FF0000"/>
                              </a:solidFill>
                              <a:latin typeface="Cambria Math" panose="02040503050406030204" pitchFamily="18" charset="0"/>
                              <a:ea typeface="Microsoft YaHei Light" panose="020B0502040204020203" pitchFamily="34" charset="-122"/>
                            </a:rPr>
                          </m:ctrlPr>
                        </m:sSubPr>
                        <m:e>
                          <m:r>
                            <a:rPr lang="en-US" altLang="zh-CN" sz="1800" b="1" i="1" smtClean="0">
                              <a:solidFill>
                                <a:srgbClr val="FF0000"/>
                              </a:solidFill>
                              <a:latin typeface="Cambria Math" panose="02040503050406030204" pitchFamily="18" charset="0"/>
                              <a:ea typeface="Microsoft YaHei Light" panose="020B0502040204020203" pitchFamily="34" charset="-122"/>
                            </a:rPr>
                            <m:t>𝒍𝒐𝒈</m:t>
                          </m:r>
                        </m:e>
                        <m:sub>
                          <m:r>
                            <a:rPr lang="en-US" altLang="zh-CN" sz="1800" b="1" i="1" smtClean="0">
                              <a:solidFill>
                                <a:srgbClr val="FF0000"/>
                              </a:solidFill>
                              <a:latin typeface="Cambria Math" panose="02040503050406030204" pitchFamily="18" charset="0"/>
                              <a:ea typeface="Microsoft YaHei Light" panose="020B0502040204020203" pitchFamily="34" charset="-122"/>
                            </a:rPr>
                            <m:t>𝟐</m:t>
                          </m:r>
                        </m:sub>
                      </m:sSub>
                      <m:f>
                        <m:fPr>
                          <m:ctrlPr>
                            <a:rPr lang="en-US" altLang="zh-CN" sz="1800" b="1" i="1" smtClean="0">
                              <a:solidFill>
                                <a:srgbClr val="FF0000"/>
                              </a:solidFill>
                              <a:latin typeface="Cambria Math" panose="02040503050406030204" pitchFamily="18" charset="0"/>
                              <a:ea typeface="Microsoft YaHei Light" panose="020B0502040204020203" pitchFamily="34" charset="-122"/>
                            </a:rPr>
                          </m:ctrlPr>
                        </m:fPr>
                        <m:num>
                          <m:r>
                            <a:rPr lang="en-US" altLang="zh-CN" sz="1800" b="1" i="1" smtClean="0">
                              <a:solidFill>
                                <a:srgbClr val="FF0000"/>
                              </a:solidFill>
                              <a:latin typeface="Cambria Math" panose="02040503050406030204" pitchFamily="18" charset="0"/>
                              <a:ea typeface="Microsoft YaHei Light" panose="020B0502040204020203" pitchFamily="34" charset="-122"/>
                            </a:rPr>
                            <m:t>𝑷</m:t>
                          </m:r>
                          <m:r>
                            <a:rPr lang="en-US" altLang="zh-CN" sz="1800" b="1" i="1" smtClean="0">
                              <a:solidFill>
                                <a:srgbClr val="FF0000"/>
                              </a:solidFill>
                              <a:latin typeface="Cambria Math" panose="02040503050406030204" pitchFamily="18" charset="0"/>
                              <a:ea typeface="Microsoft YaHei Light" panose="020B0502040204020203" pitchFamily="34" charset="-122"/>
                            </a:rPr>
                            <m:t>(</m:t>
                          </m:r>
                          <m:r>
                            <a:rPr lang="en-US" altLang="zh-CN" sz="1800" b="1" i="1" smtClean="0">
                              <a:solidFill>
                                <a:srgbClr val="FF0000"/>
                              </a:solidFill>
                              <a:latin typeface="Cambria Math" panose="02040503050406030204" pitchFamily="18" charset="0"/>
                              <a:ea typeface="Microsoft YaHei Light" panose="020B0502040204020203" pitchFamily="34" charset="-122"/>
                            </a:rPr>
                            <m:t>𝑨</m:t>
                          </m:r>
                          <m:r>
                            <a:rPr lang="en-US" altLang="zh-CN" sz="1800" b="1" i="1" smtClean="0">
                              <a:solidFill>
                                <a:srgbClr val="FF0000"/>
                              </a:solidFill>
                              <a:latin typeface="Cambria Math" panose="02040503050406030204" pitchFamily="18" charset="0"/>
                              <a:ea typeface="Microsoft YaHei Light" panose="020B0502040204020203" pitchFamily="34" charset="-122"/>
                            </a:rPr>
                            <m:t>,</m:t>
                          </m:r>
                          <m:r>
                            <a:rPr lang="en-US" altLang="zh-CN" sz="1800" b="1" i="1" smtClean="0">
                              <a:solidFill>
                                <a:srgbClr val="FF0000"/>
                              </a:solidFill>
                              <a:latin typeface="Cambria Math" panose="02040503050406030204" pitchFamily="18" charset="0"/>
                              <a:ea typeface="Microsoft YaHei Light" panose="020B0502040204020203" pitchFamily="34" charset="-122"/>
                            </a:rPr>
                            <m:t>𝑩</m:t>
                          </m:r>
                          <m:r>
                            <a:rPr lang="en-US" altLang="zh-CN" sz="1800" b="1" i="1" smtClean="0">
                              <a:solidFill>
                                <a:srgbClr val="FF0000"/>
                              </a:solidFill>
                              <a:latin typeface="Cambria Math" panose="02040503050406030204" pitchFamily="18" charset="0"/>
                              <a:ea typeface="Microsoft YaHei Light" panose="020B0502040204020203" pitchFamily="34" charset="-122"/>
                            </a:rPr>
                            <m:t>)</m:t>
                          </m:r>
                        </m:num>
                        <m:den>
                          <m:r>
                            <a:rPr lang="en-US" altLang="zh-CN" sz="1800" b="1" i="1" smtClean="0">
                              <a:solidFill>
                                <a:srgbClr val="FF0000"/>
                              </a:solidFill>
                              <a:latin typeface="Cambria Math" panose="02040503050406030204" pitchFamily="18" charset="0"/>
                              <a:ea typeface="Microsoft YaHei Light" panose="020B0502040204020203" pitchFamily="34" charset="-122"/>
                            </a:rPr>
                            <m:t>𝑷</m:t>
                          </m:r>
                          <m:d>
                            <m:dPr>
                              <m:ctrlPr>
                                <a:rPr lang="en-US" altLang="zh-CN" sz="1800" b="1" i="1" smtClean="0">
                                  <a:solidFill>
                                    <a:srgbClr val="FF0000"/>
                                  </a:solidFill>
                                  <a:latin typeface="Cambria Math" panose="02040503050406030204" pitchFamily="18" charset="0"/>
                                  <a:ea typeface="Microsoft YaHei Light" panose="020B0502040204020203" pitchFamily="34" charset="-122"/>
                                </a:rPr>
                              </m:ctrlPr>
                            </m:dPr>
                            <m:e>
                              <m:r>
                                <a:rPr lang="en-US" altLang="zh-CN" sz="1800" b="1" i="1" smtClean="0">
                                  <a:solidFill>
                                    <a:srgbClr val="FF0000"/>
                                  </a:solidFill>
                                  <a:latin typeface="Cambria Math" panose="02040503050406030204" pitchFamily="18" charset="0"/>
                                  <a:ea typeface="Microsoft YaHei Light" panose="020B0502040204020203" pitchFamily="34" charset="-122"/>
                                </a:rPr>
                                <m:t>𝑨</m:t>
                              </m:r>
                            </m:e>
                          </m:d>
                          <m:r>
                            <a:rPr lang="en-US" altLang="zh-CN" sz="1800" b="1" i="1" smtClean="0">
                              <a:solidFill>
                                <a:srgbClr val="FF0000"/>
                              </a:solidFill>
                              <a:latin typeface="Cambria Math" panose="02040503050406030204" pitchFamily="18" charset="0"/>
                              <a:ea typeface="Microsoft YaHei Light" panose="020B0502040204020203" pitchFamily="34" charset="-122"/>
                            </a:rPr>
                            <m:t>𝑷</m:t>
                          </m:r>
                          <m:r>
                            <a:rPr lang="en-US" altLang="zh-CN" sz="1800" b="1" i="1" smtClean="0">
                              <a:solidFill>
                                <a:srgbClr val="FF0000"/>
                              </a:solidFill>
                              <a:latin typeface="Cambria Math" panose="02040503050406030204" pitchFamily="18" charset="0"/>
                              <a:ea typeface="Microsoft YaHei Light" panose="020B0502040204020203" pitchFamily="34" charset="-122"/>
                            </a:rPr>
                            <m:t>(</m:t>
                          </m:r>
                          <m:r>
                            <a:rPr lang="en-US" altLang="zh-CN" sz="1800" b="1" i="1" smtClean="0">
                              <a:solidFill>
                                <a:srgbClr val="FF0000"/>
                              </a:solidFill>
                              <a:latin typeface="Cambria Math" panose="02040503050406030204" pitchFamily="18" charset="0"/>
                              <a:ea typeface="Microsoft YaHei Light" panose="020B0502040204020203" pitchFamily="34" charset="-122"/>
                            </a:rPr>
                            <m:t>𝑩</m:t>
                          </m:r>
                          <m:r>
                            <a:rPr lang="en-US" altLang="zh-CN" sz="1800" b="1" i="1" smtClean="0">
                              <a:solidFill>
                                <a:srgbClr val="FF0000"/>
                              </a:solidFill>
                              <a:latin typeface="Cambria Math" panose="02040503050406030204" pitchFamily="18" charset="0"/>
                              <a:ea typeface="Microsoft YaHei Light" panose="020B0502040204020203" pitchFamily="34" charset="-122"/>
                            </a:rPr>
                            <m:t>)</m:t>
                          </m:r>
                        </m:den>
                      </m:f>
                    </m:oMath>
                  </m:oMathPara>
                </a14:m>
                <a:endPar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a:p>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P(A):</a:t>
                </a: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词汇</a:t>
                </a:r>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A</a:t>
                </a: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出现的文章的概率</a:t>
                </a:r>
              </a:p>
              <a:p>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P(B):</a:t>
                </a: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词汇</a:t>
                </a:r>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B</a:t>
                </a: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出现的文章的概率</a:t>
                </a:r>
              </a:p>
              <a:p>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P(A, B):</a:t>
                </a: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词汇</a:t>
                </a:r>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AB</a:t>
                </a: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一起出现在文章中的概率</a:t>
                </a:r>
              </a:p>
              <a:p>
                <a:pPr>
                  <a:lnSpc>
                    <a:spcPct val="150000"/>
                  </a:lnSpc>
                </a:pPr>
                <a:endParaRPr lang="en-US" altLang="zh-CN" sz="10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a:p>
                <a:pPr>
                  <a:lnSpc>
                    <a:spcPct val="150000"/>
                  </a:lnSpc>
                </a:pPr>
                <a:endParaRPr lang="en-US" altLang="zh-CN" sz="10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mc:Choice>
        <mc:Fallback xmlns="">
          <p:sp>
            <p:nvSpPr>
              <p:cNvPr id="29" name="AutoShape 27">
                <a:extLst>
                  <a:ext uri="{FF2B5EF4-FFF2-40B4-BE49-F238E27FC236}">
                    <a16:creationId xmlns:a16="http://schemas.microsoft.com/office/drawing/2014/main" id="{C857262F-6E29-4DD1-9411-229662BBDFA9}"/>
                  </a:ext>
                </a:extLst>
              </p:cNvPr>
              <p:cNvSpPr>
                <a:spLocks noRot="1" noChangeAspect="1" noMove="1" noResize="1" noEditPoints="1" noAdjustHandles="1" noChangeArrowheads="1" noChangeShapeType="1" noTextEdit="1"/>
              </p:cNvSpPr>
              <p:nvPr/>
            </p:nvSpPr>
            <p:spPr bwMode="auto">
              <a:xfrm>
                <a:off x="4842692" y="1984466"/>
                <a:ext cx="3077935"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blipFill>
                <a:blip r:embed="rId17"/>
                <a:stretch>
                  <a:fillRect l="-2970" r="-1386" b="-27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r>
                  <a:rPr lang="zh-CN" altLang="en-US">
                    <a:noFill/>
                  </a:rPr>
                  <a:t> </a:t>
                </a:r>
              </a:p>
            </p:txBody>
          </p:sp>
        </mc:Fallback>
      </mc:AlternateContent>
      <p:graphicFrame>
        <p:nvGraphicFramePr>
          <p:cNvPr id="30" name="对象 29">
            <a:extLst>
              <a:ext uri="{FF2B5EF4-FFF2-40B4-BE49-F238E27FC236}">
                <a16:creationId xmlns:a16="http://schemas.microsoft.com/office/drawing/2014/main" id="{B6C2604D-0C83-4FF9-A36A-62B54A0D0F15}"/>
              </a:ext>
            </a:extLst>
          </p:cNvPr>
          <p:cNvGraphicFramePr>
            <a:graphicFrameLocks noChangeAspect="1"/>
          </p:cNvGraphicFramePr>
          <p:nvPr>
            <p:extLst>
              <p:ext uri="{D42A27DB-BD31-4B8C-83A1-F6EECF244321}">
                <p14:modId xmlns:p14="http://schemas.microsoft.com/office/powerpoint/2010/main" val="700738437"/>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2073" name="Equation" r:id="rId18" imgW="914400" imgH="198720" progId="Equation.DSMT4">
                  <p:embed/>
                </p:oleObj>
              </mc:Choice>
              <mc:Fallback>
                <p:oleObj name="Equation" r:id="rId18" imgW="914400" imgH="198720" progId="Equation.DSMT4">
                  <p:embed/>
                  <p:pic>
                    <p:nvPicPr>
                      <p:cNvPr id="0" name=""/>
                      <p:cNvPicPr/>
                      <p:nvPr/>
                    </p:nvPicPr>
                    <p:blipFill>
                      <a:blip r:embed="rId19"/>
                      <a:stretch>
                        <a:fillRect/>
                      </a:stretch>
                    </p:blipFill>
                    <p:spPr>
                      <a:xfrm>
                        <a:off x="4394200" y="2362200"/>
                        <a:ext cx="914400" cy="1984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3" name="AutoShape 27">
                <a:extLst>
                  <a:ext uri="{FF2B5EF4-FFF2-40B4-BE49-F238E27FC236}">
                    <a16:creationId xmlns:a16="http://schemas.microsoft.com/office/drawing/2014/main" id="{F5455A28-F2ED-4D36-8B6F-4F91DDF25AB0}"/>
                  </a:ext>
                </a:extLst>
              </p:cNvPr>
              <p:cNvSpPr>
                <a:spLocks/>
              </p:cNvSpPr>
              <p:nvPr/>
            </p:nvSpPr>
            <p:spPr bwMode="auto">
              <a:xfrm>
                <a:off x="8002588" y="1960963"/>
                <a:ext cx="3487047" cy="20381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a:solidFill>
                      <a:srgbClr val="FFFFFF"/>
                    </a:solidFill>
                  </a14:hiddenFill>
                </a:ext>
                <a:ext uri="{91240B29-F687-4F45-9708-019B960494DF}">
                  <a14:hiddenLine w="12700" cap="flat" cmpd="sng">
                    <a:solidFill>
                      <a:srgbClr val="000000"/>
                    </a:solidFill>
                    <a:prstDash val="solid"/>
                    <a:miter lim="0"/>
                    <a:headEnd/>
                    <a:tailEnd/>
                  </a14:hiddenLine>
                </a:ext>
                <a:ext uri="{AF507438-7753-43E0-B8FC-AC1667EBCBE1}">
                  <a14:hiddenEffects>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对于词汇</a:t>
                </a:r>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A</a:t>
                </a: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，计算其情感倾向得分：</a:t>
                </a:r>
                <a:endPar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a:p>
                <a:pPr>
                  <a:lnSpc>
                    <a:spcPct val="150000"/>
                  </a:lnSpc>
                </a:pPr>
                <a:endPar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a:p>
                <a:pPr>
                  <a:lnSpc>
                    <a:spcPct val="150000"/>
                  </a:lnSpc>
                </a:pPr>
                <a14:m>
                  <m:oMathPara xmlns:m="http://schemas.openxmlformats.org/officeDocument/2006/math">
                    <m:oMathParaPr>
                      <m:jc m:val="centerGroup"/>
                    </m:oMathParaPr>
                    <m:oMath xmlns:m="http://schemas.openxmlformats.org/officeDocument/2006/math">
                      <m:nary>
                        <m:naryPr>
                          <m:chr m:val="∑"/>
                          <m:supHide m:val="on"/>
                          <m:ctrlPr>
                            <a:rPr lang="en-US" altLang="zh-CN" sz="1400" b="1" i="1" smtClean="0">
                              <a:solidFill>
                                <a:srgbClr val="FF0000"/>
                              </a:solidFill>
                              <a:latin typeface="Cambria Math" panose="02040503050406030204" pitchFamily="18" charset="0"/>
                              <a:ea typeface="Microsoft YaHei Light" panose="020B0502040204020203" pitchFamily="34" charset="-122"/>
                            </a:rPr>
                          </m:ctrlPr>
                        </m:naryPr>
                        <m:sub>
                          <m:r>
                            <m:rPr>
                              <m:brk m:alnAt="7"/>
                            </m:rPr>
                            <a:rPr lang="en-US" altLang="zh-CN" sz="1400" b="1" i="1" smtClean="0">
                              <a:solidFill>
                                <a:srgbClr val="FF0000"/>
                              </a:solidFill>
                              <a:latin typeface="Cambria Math" panose="02040503050406030204" pitchFamily="18" charset="0"/>
                              <a:ea typeface="Microsoft YaHei Light" panose="020B0502040204020203" pitchFamily="34" charset="-122"/>
                            </a:rPr>
                            <m:t>𝒑</m:t>
                          </m:r>
                          <m:r>
                            <a:rPr lang="en-US" altLang="zh-CN" sz="1400" b="1" i="1" smtClean="0">
                              <a:solidFill>
                                <a:srgbClr val="FF0000"/>
                              </a:solidFill>
                              <a:latin typeface="Cambria Math" panose="02040503050406030204" pitchFamily="18" charset="0"/>
                              <a:ea typeface="Microsoft YaHei Light" panose="020B0502040204020203" pitchFamily="34" charset="-122"/>
                            </a:rPr>
                            <m:t>𝒘</m:t>
                          </m:r>
                          <m:r>
                            <a:rPr lang="en-US" altLang="zh-CN" sz="1400" b="1" i="1" smtClean="0">
                              <a:solidFill>
                                <a:srgbClr val="FF0000"/>
                              </a:solidFill>
                              <a:latin typeface="Cambria Math" panose="02040503050406030204" pitchFamily="18" charset="0"/>
                              <a:ea typeface="Cambria Math" panose="02040503050406030204" pitchFamily="18" charset="0"/>
                            </a:rPr>
                            <m:t>∈</m:t>
                          </m:r>
                          <m:r>
                            <a:rPr lang="en-US" altLang="zh-CN" sz="1400" b="1" i="1" smtClean="0">
                              <a:solidFill>
                                <a:srgbClr val="FF0000"/>
                              </a:solidFill>
                              <a:latin typeface="Cambria Math" panose="02040503050406030204" pitchFamily="18" charset="0"/>
                              <a:ea typeface="Cambria Math" panose="02040503050406030204" pitchFamily="18" charset="0"/>
                            </a:rPr>
                            <m:t>𝑷𝑶𝑺</m:t>
                          </m:r>
                        </m:sub>
                        <m:sup/>
                        <m:e>
                          <m:r>
                            <a:rPr lang="en-US" altLang="zh-CN" sz="1400" b="1" i="1" smtClean="0">
                              <a:solidFill>
                                <a:srgbClr val="FF0000"/>
                              </a:solidFill>
                              <a:latin typeface="Cambria Math" panose="02040503050406030204" pitchFamily="18" charset="0"/>
                              <a:ea typeface="Microsoft YaHei Light" panose="020B0502040204020203" pitchFamily="34" charset="-122"/>
                            </a:rPr>
                            <m:t>(</m:t>
                          </m:r>
                          <m:r>
                            <a:rPr lang="en-US" altLang="zh-CN" sz="1400" b="1" i="1" smtClean="0">
                              <a:solidFill>
                                <a:srgbClr val="FF0000"/>
                              </a:solidFill>
                              <a:latin typeface="Cambria Math" panose="02040503050406030204" pitchFamily="18" charset="0"/>
                              <a:ea typeface="Microsoft YaHei Light" panose="020B0502040204020203" pitchFamily="34" charset="-122"/>
                            </a:rPr>
                            <m:t>𝑷𝑴𝑰</m:t>
                          </m:r>
                          <m:r>
                            <a:rPr lang="en-US" altLang="zh-CN" sz="1400" b="1" i="1" smtClean="0">
                              <a:solidFill>
                                <a:srgbClr val="FF0000"/>
                              </a:solidFill>
                              <a:latin typeface="Cambria Math" panose="02040503050406030204" pitchFamily="18" charset="0"/>
                              <a:ea typeface="Microsoft YaHei Light" panose="020B0502040204020203" pitchFamily="34" charset="-122"/>
                            </a:rPr>
                            <m:t>(</m:t>
                          </m:r>
                          <m:r>
                            <a:rPr lang="en-US" altLang="zh-CN" sz="1400" b="1" i="1" smtClean="0">
                              <a:solidFill>
                                <a:srgbClr val="FF0000"/>
                              </a:solidFill>
                              <a:latin typeface="Cambria Math" panose="02040503050406030204" pitchFamily="18" charset="0"/>
                              <a:ea typeface="Microsoft YaHei Light" panose="020B0502040204020203" pitchFamily="34" charset="-122"/>
                            </a:rPr>
                            <m:t>𝑨</m:t>
                          </m:r>
                          <m:r>
                            <a:rPr lang="en-US" altLang="zh-CN" sz="1400" b="1" i="1" smtClean="0">
                              <a:solidFill>
                                <a:srgbClr val="FF0000"/>
                              </a:solidFill>
                              <a:latin typeface="Cambria Math" panose="02040503050406030204" pitchFamily="18" charset="0"/>
                              <a:ea typeface="Microsoft YaHei Light" panose="020B0502040204020203" pitchFamily="34" charset="-122"/>
                            </a:rPr>
                            <m:t>,</m:t>
                          </m:r>
                          <m:r>
                            <a:rPr lang="en-US" altLang="zh-CN" sz="1400" b="1" i="1" smtClean="0">
                              <a:solidFill>
                                <a:srgbClr val="FF0000"/>
                              </a:solidFill>
                              <a:latin typeface="Cambria Math" panose="02040503050406030204" pitchFamily="18" charset="0"/>
                              <a:ea typeface="Microsoft YaHei Light" panose="020B0502040204020203" pitchFamily="34" charset="-122"/>
                            </a:rPr>
                            <m:t>𝒑𝒘</m:t>
                          </m:r>
                          <m:r>
                            <a:rPr lang="en-US" altLang="zh-CN" sz="1400" b="1" i="1" smtClean="0">
                              <a:solidFill>
                                <a:srgbClr val="FF0000"/>
                              </a:solidFill>
                              <a:latin typeface="Cambria Math" panose="02040503050406030204" pitchFamily="18" charset="0"/>
                              <a:ea typeface="Microsoft YaHei Light" panose="020B0502040204020203" pitchFamily="34" charset="-122"/>
                            </a:rPr>
                            <m:t>))</m:t>
                          </m:r>
                        </m:e>
                      </m:nary>
                      <m:r>
                        <a:rPr lang="en-US" altLang="zh-CN" sz="1400" b="1" i="1" smtClean="0">
                          <a:solidFill>
                            <a:srgbClr val="FF0000"/>
                          </a:solidFill>
                          <a:latin typeface="Cambria Math" panose="02040503050406030204" pitchFamily="18" charset="0"/>
                          <a:ea typeface="Microsoft YaHei Light" panose="020B0502040204020203" pitchFamily="34" charset="-122"/>
                        </a:rPr>
                        <m:t>−</m:t>
                      </m:r>
                      <m:nary>
                        <m:naryPr>
                          <m:chr m:val="∑"/>
                          <m:supHide m:val="on"/>
                          <m:ctrlPr>
                            <a:rPr lang="en-US" altLang="zh-CN" sz="1400" b="1" i="1">
                              <a:solidFill>
                                <a:srgbClr val="FF0000"/>
                              </a:solidFill>
                              <a:latin typeface="Cambria Math" panose="02040503050406030204" pitchFamily="18" charset="0"/>
                              <a:ea typeface="Microsoft YaHei Light" panose="020B0502040204020203" pitchFamily="34" charset="-122"/>
                            </a:rPr>
                          </m:ctrlPr>
                        </m:naryPr>
                        <m:sub>
                          <m:r>
                            <a:rPr lang="en-US" altLang="zh-CN" sz="1400" b="1" i="1" smtClean="0">
                              <a:solidFill>
                                <a:srgbClr val="FF0000"/>
                              </a:solidFill>
                              <a:latin typeface="Cambria Math" panose="02040503050406030204" pitchFamily="18" charset="0"/>
                              <a:ea typeface="Microsoft YaHei Light" panose="020B0502040204020203" pitchFamily="34" charset="-122"/>
                            </a:rPr>
                            <m:t>𝒏</m:t>
                          </m:r>
                          <m:r>
                            <a:rPr lang="en-US" altLang="zh-CN" sz="1400" b="1" i="1">
                              <a:solidFill>
                                <a:srgbClr val="FF0000"/>
                              </a:solidFill>
                              <a:latin typeface="Cambria Math" panose="02040503050406030204" pitchFamily="18" charset="0"/>
                              <a:ea typeface="Microsoft YaHei Light" panose="020B0502040204020203" pitchFamily="34" charset="-122"/>
                            </a:rPr>
                            <m:t>𝒘</m:t>
                          </m:r>
                          <m:r>
                            <a:rPr lang="en-US" altLang="zh-CN" sz="1400" b="1" i="1">
                              <a:solidFill>
                                <a:srgbClr val="FF0000"/>
                              </a:solidFill>
                              <a:latin typeface="Cambria Math" panose="02040503050406030204" pitchFamily="18" charset="0"/>
                              <a:ea typeface="Cambria Math" panose="02040503050406030204" pitchFamily="18" charset="0"/>
                            </a:rPr>
                            <m:t>∈</m:t>
                          </m:r>
                          <m:r>
                            <a:rPr lang="en-US" altLang="zh-CN" sz="1400" b="1" i="1" smtClean="0">
                              <a:solidFill>
                                <a:srgbClr val="FF0000"/>
                              </a:solidFill>
                              <a:latin typeface="Cambria Math" panose="02040503050406030204" pitchFamily="18" charset="0"/>
                              <a:ea typeface="Cambria Math" panose="02040503050406030204" pitchFamily="18" charset="0"/>
                            </a:rPr>
                            <m:t>𝑵𝑬𝑮</m:t>
                          </m:r>
                        </m:sub>
                        <m:sup/>
                        <m:e>
                          <m:r>
                            <a:rPr lang="en-US" altLang="zh-CN" sz="1400" b="1" i="1">
                              <a:solidFill>
                                <a:srgbClr val="FF0000"/>
                              </a:solidFill>
                              <a:latin typeface="Cambria Math" panose="02040503050406030204" pitchFamily="18" charset="0"/>
                              <a:ea typeface="Microsoft YaHei Light" panose="020B0502040204020203" pitchFamily="34" charset="-122"/>
                            </a:rPr>
                            <m:t>(</m:t>
                          </m:r>
                          <m:r>
                            <a:rPr lang="en-US" altLang="zh-CN" sz="1400" b="1" i="1">
                              <a:solidFill>
                                <a:srgbClr val="FF0000"/>
                              </a:solidFill>
                              <a:latin typeface="Cambria Math" panose="02040503050406030204" pitchFamily="18" charset="0"/>
                              <a:ea typeface="Microsoft YaHei Light" panose="020B0502040204020203" pitchFamily="34" charset="-122"/>
                            </a:rPr>
                            <m:t>𝑷𝑴𝑰</m:t>
                          </m:r>
                          <m:r>
                            <a:rPr lang="en-US" altLang="zh-CN" sz="1400" b="1" i="1">
                              <a:solidFill>
                                <a:srgbClr val="FF0000"/>
                              </a:solidFill>
                              <a:latin typeface="Cambria Math" panose="02040503050406030204" pitchFamily="18" charset="0"/>
                              <a:ea typeface="Microsoft YaHei Light" panose="020B0502040204020203" pitchFamily="34" charset="-122"/>
                            </a:rPr>
                            <m:t>(</m:t>
                          </m:r>
                          <m:r>
                            <a:rPr lang="en-US" altLang="zh-CN" sz="1400" b="1" i="1">
                              <a:solidFill>
                                <a:srgbClr val="FF0000"/>
                              </a:solidFill>
                              <a:latin typeface="Cambria Math" panose="02040503050406030204" pitchFamily="18" charset="0"/>
                              <a:ea typeface="Microsoft YaHei Light" panose="020B0502040204020203" pitchFamily="34" charset="-122"/>
                            </a:rPr>
                            <m:t>𝑨</m:t>
                          </m:r>
                          <m:r>
                            <a:rPr lang="en-US" altLang="zh-CN" sz="1400" b="1" i="1">
                              <a:solidFill>
                                <a:srgbClr val="FF0000"/>
                              </a:solidFill>
                              <a:latin typeface="Cambria Math" panose="02040503050406030204" pitchFamily="18" charset="0"/>
                              <a:ea typeface="Microsoft YaHei Light" panose="020B0502040204020203" pitchFamily="34" charset="-122"/>
                            </a:rPr>
                            <m:t>,</m:t>
                          </m:r>
                          <m:r>
                            <a:rPr lang="en-US" altLang="zh-CN" sz="1400" b="1" i="1" smtClean="0">
                              <a:solidFill>
                                <a:srgbClr val="FF0000"/>
                              </a:solidFill>
                              <a:latin typeface="Cambria Math" panose="02040503050406030204" pitchFamily="18" charset="0"/>
                              <a:ea typeface="Microsoft YaHei Light" panose="020B0502040204020203" pitchFamily="34" charset="-122"/>
                            </a:rPr>
                            <m:t>𝒏</m:t>
                          </m:r>
                          <m:r>
                            <a:rPr lang="en-US" altLang="zh-CN" sz="1400" b="1" i="1">
                              <a:solidFill>
                                <a:srgbClr val="FF0000"/>
                              </a:solidFill>
                              <a:latin typeface="Cambria Math" panose="02040503050406030204" pitchFamily="18" charset="0"/>
                              <a:ea typeface="Microsoft YaHei Light" panose="020B0502040204020203" pitchFamily="34" charset="-122"/>
                            </a:rPr>
                            <m:t>𝒘</m:t>
                          </m:r>
                          <m:r>
                            <a:rPr lang="en-US" altLang="zh-CN" sz="1400" b="1" i="1">
                              <a:solidFill>
                                <a:srgbClr val="FF0000"/>
                              </a:solidFill>
                              <a:latin typeface="Cambria Math" panose="02040503050406030204" pitchFamily="18" charset="0"/>
                              <a:ea typeface="Microsoft YaHei Light" panose="020B0502040204020203" pitchFamily="34" charset="-122"/>
                            </a:rPr>
                            <m:t>))</m:t>
                          </m:r>
                        </m:e>
                      </m:nary>
                    </m:oMath>
                  </m:oMathPara>
                </a14:m>
                <a:endPar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a:p>
                <a:pPr>
                  <a:lnSpc>
                    <a:spcPct val="150000"/>
                  </a:lnSpc>
                </a:pPr>
                <a:endPar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a:p>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pw</a:t>
                </a: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a:t>
                </a:r>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positive word (</a:t>
                </a: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积极词汇</a:t>
                </a:r>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a:t>
                </a:r>
              </a:p>
              <a:p>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nw</a:t>
                </a: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a:t>
                </a:r>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negative word (</a:t>
                </a:r>
                <a:r>
                  <a:rPr lang="zh-CN" altLang="en-US"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消极词汇</a:t>
                </a:r>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a:t>
                </a:r>
              </a:p>
              <a:p>
                <a:pPr>
                  <a:lnSpc>
                    <a:spcPct val="150000"/>
                  </a:lnSpc>
                </a:pPr>
                <a:endPar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mc:Choice>
        <mc:Fallback xmlns="">
          <p:sp>
            <p:nvSpPr>
              <p:cNvPr id="33" name="AutoShape 27">
                <a:extLst>
                  <a:ext uri="{FF2B5EF4-FFF2-40B4-BE49-F238E27FC236}">
                    <a16:creationId xmlns:a16="http://schemas.microsoft.com/office/drawing/2014/main" id="{F5455A28-F2ED-4D36-8B6F-4F91DDF25AB0}"/>
                  </a:ext>
                </a:extLst>
              </p:cNvPr>
              <p:cNvSpPr>
                <a:spLocks noRot="1" noChangeAspect="1" noMove="1" noResize="1" noEditPoints="1" noAdjustHandles="1" noChangeArrowheads="1" noChangeShapeType="1" noTextEdit="1"/>
              </p:cNvSpPr>
              <p:nvPr/>
            </p:nvSpPr>
            <p:spPr bwMode="auto">
              <a:xfrm>
                <a:off x="8002588" y="1960963"/>
                <a:ext cx="3487047" cy="20381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blipFill>
                <a:blip r:embed="rId20"/>
                <a:stretch>
                  <a:fillRect l="-2797" b="-329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r>
                  <a:rPr lang="zh-CN" altLang="en-US">
                    <a:noFill/>
                  </a:rPr>
                  <a:t> </a:t>
                </a:r>
              </a:p>
            </p:txBody>
          </p:sp>
        </mc:Fallback>
      </mc:AlternateContent>
      <p:sp>
        <p:nvSpPr>
          <p:cNvPr id="34" name="AutoShape 27">
            <a:extLst>
              <a:ext uri="{FF2B5EF4-FFF2-40B4-BE49-F238E27FC236}">
                <a16:creationId xmlns:a16="http://schemas.microsoft.com/office/drawing/2014/main" id="{8C8AC926-34E0-4B54-B863-54B7A8DE7C49}"/>
              </a:ext>
            </a:extLst>
          </p:cNvPr>
          <p:cNvSpPr>
            <a:spLocks/>
          </p:cNvSpPr>
          <p:nvPr/>
        </p:nvSpPr>
        <p:spPr bwMode="auto">
          <a:xfrm>
            <a:off x="1311033" y="1974376"/>
            <a:ext cx="3077935"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r>
              <a:rPr lang="en-US" altLang="zh-CN" sz="1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Bian, Shibo &amp; Jia, Dekui &amp; Li, Feng &amp; Yan, Zhipeng. (2019). A New Chinese Financial Sentiment Dictionary for Textual Analysis in Accounting and Finance. SSRN Electronic Journal. 10.2139/ssrn.3446388. </a:t>
            </a:r>
          </a:p>
          <a:p>
            <a:pPr>
              <a:lnSpc>
                <a:spcPct val="150000"/>
              </a:lnSpc>
            </a:pPr>
            <a:endParaRPr lang="en-US" altLang="zh-CN" sz="1200" dirty="0">
              <a:solidFill>
                <a:srgbClr val="FF0000"/>
              </a:solidFill>
              <a:cs typeface="+mn-ea"/>
              <a:sym typeface="+mn-lt"/>
            </a:endParaRPr>
          </a:p>
          <a:p>
            <a:pPr>
              <a:lnSpc>
                <a:spcPct val="150000"/>
              </a:lnSpc>
            </a:pPr>
            <a:endParaRPr lang="en-US" altLang="zh-CN" sz="1200" b="1" dirty="0"/>
          </a:p>
          <a:p>
            <a:pPr>
              <a:lnSpc>
                <a:spcPct val="150000"/>
              </a:lnSpc>
            </a:pPr>
            <a:endParaRPr lang="en-US" altLang="zh-CN" sz="1000"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77435957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accel="60000" fill="hold" nodeType="withEffect" p14:presetBounceEnd="6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1500" fill="hold"/>
                                            <p:tgtEl>
                                              <p:spTgt spid="3"/>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14:presetBounceEnd="60000">
                                      <p:stCondLst>
                                        <p:cond delay="100"/>
                                      </p:stCondLst>
                                      <p:childTnLst>
                                        <p:set>
                                          <p:cBhvr>
                                            <p:cTn id="14" dur="1" fill="hold">
                                              <p:stCondLst>
                                                <p:cond delay="0"/>
                                              </p:stCondLst>
                                            </p:cTn>
                                            <p:tgtEl>
                                              <p:spTgt spid="11"/>
                                            </p:tgtEl>
                                            <p:attrNameLst>
                                              <p:attrName>style.visibility</p:attrName>
                                            </p:attrNameLst>
                                          </p:cBhvr>
                                          <p:to>
                                            <p:strVal val="visible"/>
                                          </p:to>
                                        </p:set>
                                        <p:anim calcmode="lin" valueType="num" p14:bounceEnd="60000">
                                          <p:cBhvr additive="base">
                                            <p:cTn id="15" dur="15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accel="60000" fill="hold" nodeType="withEffect" p14:presetBounceEnd="60000">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14:bounceEnd="60000">
                                          <p:cBhvr additive="base">
                                            <p:cTn id="19"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20" dur="1500" fill="hold"/>
                                            <p:tgtEl>
                                              <p:spTgt spid="19"/>
                                            </p:tgtEl>
                                            <p:attrNameLst>
                                              <p:attrName>ppt_y</p:attrName>
                                            </p:attrNameLst>
                                          </p:cBhvr>
                                          <p:tavLst>
                                            <p:tav tm="0">
                                              <p:val>
                                                <p:strVal val="1+#ppt_h/2"/>
                                              </p:val>
                                            </p:tav>
                                            <p:tav tm="100000">
                                              <p:val>
                                                <p:strVal val="#ppt_y"/>
                                              </p:val>
                                            </p:tav>
                                          </p:tavLst>
                                        </p:anim>
                                      </p:childTnLst>
                                    </p:cTn>
                                  </p:par>
                                </p:childTnLst>
                              </p:cTn>
                            </p:par>
                            <p:par>
                              <p:cTn id="21" fill="hold">
                                <p:stCondLst>
                                  <p:cond delay="1700"/>
                                </p:stCondLst>
                                <p:childTnLst>
                                  <p:par>
                                    <p:cTn id="22" presetID="2" presetClass="entr" presetSubtype="2" accel="76000" fill="hold" grpId="0" nodeType="afterEffect" p14:presetBounceEnd="34000">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14:bounceEnd="34000">
                                          <p:cBhvr additive="base">
                                            <p:cTn id="24" dur="750" fill="hold"/>
                                            <p:tgtEl>
                                              <p:spTgt spid="27"/>
                                            </p:tgtEl>
                                            <p:attrNameLst>
                                              <p:attrName>ppt_x</p:attrName>
                                            </p:attrNameLst>
                                          </p:cBhvr>
                                          <p:tavLst>
                                            <p:tav tm="0">
                                              <p:val>
                                                <p:strVal val="1+#ppt_w/2"/>
                                              </p:val>
                                            </p:tav>
                                            <p:tav tm="100000">
                                              <p:val>
                                                <p:strVal val="#ppt_x"/>
                                              </p:val>
                                            </p:tav>
                                          </p:tavLst>
                                        </p:anim>
                                        <p:anim calcmode="lin" valueType="num" p14:bounceEnd="34000">
                                          <p:cBhvr additive="base">
                                            <p:cTn id="25"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accel="6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ppt_x"/>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stCondLst>
                                        <p:cond delay="1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accel="60000" fill="hold" nodeType="withEffect">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1+#ppt_h/2"/>
                                              </p:val>
                                            </p:tav>
                                            <p:tav tm="100000">
                                              <p:val>
                                                <p:strVal val="#ppt_y"/>
                                              </p:val>
                                            </p:tav>
                                          </p:tavLst>
                                        </p:anim>
                                      </p:childTnLst>
                                    </p:cTn>
                                  </p:par>
                                </p:childTnLst>
                              </p:cTn>
                            </p:par>
                            <p:par>
                              <p:cTn id="21" fill="hold">
                                <p:stCondLst>
                                  <p:cond delay="1700"/>
                                </p:stCondLst>
                                <p:childTnLst>
                                  <p:par>
                                    <p:cTn id="22" presetID="2" presetClass="entr" presetSubtype="2" accel="7600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750" fill="hold"/>
                                            <p:tgtEl>
                                              <p:spTgt spid="27"/>
                                            </p:tgtEl>
                                            <p:attrNameLst>
                                              <p:attrName>ppt_x</p:attrName>
                                            </p:attrNameLst>
                                          </p:cBhvr>
                                          <p:tavLst>
                                            <p:tav tm="0">
                                              <p:val>
                                                <p:strVal val="1+#ppt_w/2"/>
                                              </p:val>
                                            </p:tav>
                                            <p:tav tm="100000">
                                              <p:val>
                                                <p:strVal val="#ppt_x"/>
                                              </p:val>
                                            </p:tav>
                                          </p:tavLst>
                                        </p:anim>
                                        <p:anim calcmode="lin" valueType="num">
                                          <p:cBhvr additive="base">
                                            <p:cTn id="25"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2"/>
          <p:cNvSpPr>
            <a:spLocks/>
          </p:cNvSpPr>
          <p:nvPr/>
        </p:nvSpPr>
        <p:spPr bwMode="auto">
          <a:xfrm>
            <a:off x="7132814" y="5330967"/>
            <a:ext cx="550039" cy="6349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1">
              <a:lumMod val="50000"/>
              <a:lumOff val="50000"/>
            </a:schemeClr>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599" b="0">
                <a:solidFill>
                  <a:schemeClr val="tx1">
                    <a:lumMod val="75000"/>
                    <a:lumOff val="25000"/>
                  </a:schemeClr>
                </a:solidFill>
                <a:latin typeface="+mn-lt"/>
                <a:ea typeface="+mn-ea"/>
                <a:cs typeface="+mn-ea"/>
                <a:sym typeface="+mn-lt"/>
              </a:rPr>
              <a:t> </a:t>
            </a:r>
            <a:endParaRPr lang="es-ES" altLang="zh-CN" sz="1250">
              <a:solidFill>
                <a:schemeClr val="tx1">
                  <a:lumMod val="75000"/>
                  <a:lumOff val="25000"/>
                </a:schemeClr>
              </a:solidFill>
              <a:latin typeface="+mn-lt"/>
              <a:ea typeface="+mn-ea"/>
              <a:cs typeface="+mn-ea"/>
              <a:sym typeface="+mn-lt"/>
            </a:endParaRPr>
          </a:p>
        </p:txBody>
      </p:sp>
      <p:sp>
        <p:nvSpPr>
          <p:cNvPr id="28" name="AutoShape 4"/>
          <p:cNvSpPr>
            <a:spLocks/>
          </p:cNvSpPr>
          <p:nvPr/>
        </p:nvSpPr>
        <p:spPr bwMode="auto">
          <a:xfrm>
            <a:off x="4517551" y="3316541"/>
            <a:ext cx="550039" cy="6349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1">
              <a:lumMod val="50000"/>
              <a:lumOff val="50000"/>
            </a:schemeClr>
          </a:solidFill>
          <a:ln>
            <a:noFill/>
          </a:ln>
          <a:effectLst/>
        </p:spPr>
        <p:txBody>
          <a:bodyPr lIns="0" tIns="0" rIns="0" bIns="0" anchor="ctr"/>
          <a:lstStyle/>
          <a:p>
            <a:pPr>
              <a:lnSpc>
                <a:spcPct val="100000"/>
              </a:lnSpc>
              <a:defRPr/>
            </a:pPr>
            <a:endParaRPr lang="es-ES" sz="1599">
              <a:solidFill>
                <a:schemeClr val="tx1">
                  <a:lumMod val="75000"/>
                  <a:lumOff val="25000"/>
                </a:schemeClr>
              </a:solidFill>
              <a:cs typeface="+mn-ea"/>
              <a:sym typeface="+mn-lt"/>
            </a:endParaRPr>
          </a:p>
        </p:txBody>
      </p:sp>
      <p:sp>
        <p:nvSpPr>
          <p:cNvPr id="29" name="AutoShape 6"/>
          <p:cNvSpPr>
            <a:spLocks/>
          </p:cNvSpPr>
          <p:nvPr/>
        </p:nvSpPr>
        <p:spPr bwMode="auto">
          <a:xfrm>
            <a:off x="7120114" y="3841180"/>
            <a:ext cx="550039" cy="6349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1">
              <a:lumMod val="75000"/>
              <a:lumOff val="25000"/>
            </a:schemeClr>
          </a:solidFill>
          <a:ln>
            <a:noFill/>
          </a:ln>
          <a:effectLst/>
        </p:spPr>
        <p:txBody>
          <a:bodyPr lIns="0" tIns="0" rIns="0" bIns="0" anchor="ctr"/>
          <a:lstStyle/>
          <a:p>
            <a:pPr>
              <a:lnSpc>
                <a:spcPct val="100000"/>
              </a:lnSpc>
              <a:defRPr/>
            </a:pPr>
            <a:endParaRPr lang="es-ES" sz="1599">
              <a:solidFill>
                <a:schemeClr val="tx1">
                  <a:lumMod val="75000"/>
                  <a:lumOff val="25000"/>
                </a:schemeClr>
              </a:solidFill>
              <a:cs typeface="+mn-ea"/>
              <a:sym typeface="+mn-lt"/>
            </a:endParaRPr>
          </a:p>
        </p:txBody>
      </p:sp>
      <p:sp>
        <p:nvSpPr>
          <p:cNvPr id="30" name="AutoShape 8"/>
          <p:cNvSpPr>
            <a:spLocks/>
          </p:cNvSpPr>
          <p:nvPr/>
        </p:nvSpPr>
        <p:spPr bwMode="auto">
          <a:xfrm>
            <a:off x="4504851" y="1995814"/>
            <a:ext cx="550039" cy="63496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tx1">
              <a:lumMod val="75000"/>
              <a:lumOff val="25000"/>
            </a:schemeClr>
          </a:solidFill>
          <a:ln>
            <a:noFill/>
          </a:ln>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599" b="0">
                <a:solidFill>
                  <a:schemeClr val="tx1">
                    <a:lumMod val="75000"/>
                    <a:lumOff val="25000"/>
                  </a:schemeClr>
                </a:solidFill>
                <a:latin typeface="+mn-lt"/>
                <a:ea typeface="+mn-ea"/>
                <a:cs typeface="+mn-ea"/>
                <a:sym typeface="+mn-lt"/>
              </a:rPr>
              <a:t> </a:t>
            </a:r>
            <a:endParaRPr lang="es-ES" altLang="zh-CN" sz="1250">
              <a:solidFill>
                <a:schemeClr val="tx1">
                  <a:lumMod val="75000"/>
                  <a:lumOff val="25000"/>
                </a:schemeClr>
              </a:solidFill>
              <a:latin typeface="+mn-lt"/>
              <a:ea typeface="+mn-ea"/>
              <a:cs typeface="+mn-ea"/>
              <a:sym typeface="+mn-lt"/>
            </a:endParaRPr>
          </a:p>
        </p:txBody>
      </p:sp>
      <p:sp>
        <p:nvSpPr>
          <p:cNvPr id="31" name="AutoShape 10"/>
          <p:cNvSpPr>
            <a:spLocks/>
          </p:cNvSpPr>
          <p:nvPr/>
        </p:nvSpPr>
        <p:spPr bwMode="auto">
          <a:xfrm>
            <a:off x="4537393" y="4796010"/>
            <a:ext cx="550039" cy="6349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1">
              <a:lumMod val="75000"/>
              <a:lumOff val="25000"/>
            </a:schemeClr>
          </a:solidFill>
          <a:ln>
            <a:noFill/>
          </a:ln>
          <a:effectLst/>
        </p:spPr>
        <p:txBody>
          <a:bodyPr lIns="0" tIns="0" rIns="0" bIns="0" anchor="ctr"/>
          <a:lstStyle/>
          <a:p>
            <a:pPr>
              <a:lnSpc>
                <a:spcPct val="100000"/>
              </a:lnSpc>
              <a:defRPr/>
            </a:pPr>
            <a:endParaRPr lang="es-ES" sz="1599">
              <a:solidFill>
                <a:schemeClr val="tx1">
                  <a:lumMod val="75000"/>
                  <a:lumOff val="25000"/>
                </a:schemeClr>
              </a:solidFill>
              <a:cs typeface="+mn-ea"/>
              <a:sym typeface="+mn-lt"/>
            </a:endParaRPr>
          </a:p>
        </p:txBody>
      </p:sp>
      <p:sp>
        <p:nvSpPr>
          <p:cNvPr id="32" name="AutoShape 12"/>
          <p:cNvSpPr>
            <a:spLocks/>
          </p:cNvSpPr>
          <p:nvPr/>
        </p:nvSpPr>
        <p:spPr bwMode="auto">
          <a:xfrm>
            <a:off x="7115352" y="2520453"/>
            <a:ext cx="550039" cy="63496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tx1">
              <a:lumMod val="50000"/>
              <a:lumOff val="50000"/>
            </a:schemeClr>
          </a:solidFill>
          <a:ln>
            <a:noFill/>
          </a:ln>
        </p:spPr>
        <p:txBody>
          <a:bodyPr lIns="0" tIns="0" rIns="0" bIns="0" anchor="ctr"/>
          <a:lstStyle/>
          <a:p>
            <a:endParaRPr lang="zh-CN" altLang="en-US" sz="1707">
              <a:solidFill>
                <a:schemeClr val="tx1">
                  <a:lumMod val="75000"/>
                  <a:lumOff val="25000"/>
                </a:schemeClr>
              </a:solidFill>
              <a:cs typeface="+mn-ea"/>
              <a:sym typeface="+mn-lt"/>
            </a:endParaRPr>
          </a:p>
        </p:txBody>
      </p:sp>
      <p:sp>
        <p:nvSpPr>
          <p:cNvPr id="33" name="Line 16"/>
          <p:cNvSpPr>
            <a:spLocks noChangeShapeType="1"/>
          </p:cNvSpPr>
          <p:nvPr/>
        </p:nvSpPr>
        <p:spPr bwMode="auto">
          <a:xfrm>
            <a:off x="5324750" y="5141272"/>
            <a:ext cx="1570745" cy="469874"/>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4" name="Line 17"/>
          <p:cNvSpPr>
            <a:spLocks noChangeShapeType="1"/>
          </p:cNvSpPr>
          <p:nvPr/>
        </p:nvSpPr>
        <p:spPr bwMode="auto">
          <a:xfrm flipV="1">
            <a:off x="5327132" y="4163425"/>
            <a:ext cx="1538996" cy="964354"/>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5" name="Line 18"/>
          <p:cNvSpPr>
            <a:spLocks noChangeShapeType="1"/>
          </p:cNvSpPr>
          <p:nvPr/>
        </p:nvSpPr>
        <p:spPr bwMode="auto">
          <a:xfrm>
            <a:off x="5323162" y="3641961"/>
            <a:ext cx="1541378" cy="519084"/>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6" name="Line 19"/>
          <p:cNvSpPr>
            <a:spLocks noChangeShapeType="1"/>
          </p:cNvSpPr>
          <p:nvPr/>
        </p:nvSpPr>
        <p:spPr bwMode="auto">
          <a:xfrm flipV="1">
            <a:off x="5326337" y="2856985"/>
            <a:ext cx="1508042" cy="788151"/>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7" name="Line 20"/>
          <p:cNvSpPr>
            <a:spLocks noChangeShapeType="1"/>
          </p:cNvSpPr>
          <p:nvPr/>
        </p:nvSpPr>
        <p:spPr bwMode="auto">
          <a:xfrm>
            <a:off x="5338243" y="2311710"/>
            <a:ext cx="1492962" cy="533370"/>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8" name="AutoShape 21"/>
          <p:cNvSpPr>
            <a:spLocks/>
          </p:cNvSpPr>
          <p:nvPr/>
        </p:nvSpPr>
        <p:spPr bwMode="auto">
          <a:xfrm>
            <a:off x="6722467" y="2733167"/>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50000"/>
              <a:lumOff val="50000"/>
            </a:schemeClr>
          </a:solidFill>
          <a:ln w="25400" cap="flat" cmpd="sng">
            <a:solidFill>
              <a:srgbClr val="000000">
                <a:alpha val="0"/>
              </a:srgbClr>
            </a:solidFill>
            <a:prstDash val="solid"/>
            <a:miter lim="0"/>
            <a:headEnd/>
            <a:tailEnd/>
          </a:ln>
          <a:effectLst/>
        </p:spPr>
        <p:txBody>
          <a:bodyPr lIns="0" tIns="0" rIns="0" bIns="0" anchor="ctr"/>
          <a:lstStyle/>
          <a:p>
            <a:pP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39" name="AutoShape 22"/>
          <p:cNvSpPr>
            <a:spLocks/>
          </p:cNvSpPr>
          <p:nvPr/>
        </p:nvSpPr>
        <p:spPr bwMode="auto">
          <a:xfrm>
            <a:off x="6755802" y="4045163"/>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75000"/>
              <a:lumOff val="25000"/>
            </a:schemeClr>
          </a:solidFill>
          <a:ln w="25400" cap="flat" cmpd="sng">
            <a:solidFill>
              <a:srgbClr val="000000">
                <a:alpha val="0"/>
              </a:srgbClr>
            </a:solidFill>
            <a:prstDash val="solid"/>
            <a:miter lim="0"/>
            <a:headEnd/>
            <a:tailEnd/>
          </a:ln>
          <a:effectLst/>
        </p:spPr>
        <p:txBody>
          <a:bodyPr lIns="0" tIns="0" rIns="0" bIns="0" anchor="ctr"/>
          <a:lstStyle/>
          <a:p>
            <a:pP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40" name="AutoShape 23"/>
          <p:cNvSpPr>
            <a:spLocks/>
          </p:cNvSpPr>
          <p:nvPr/>
        </p:nvSpPr>
        <p:spPr bwMode="auto">
          <a:xfrm>
            <a:off x="6798662" y="5518283"/>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50000"/>
              <a:lumOff val="50000"/>
            </a:schemeClr>
          </a:solidFill>
          <a:ln w="25400" cap="flat" cmpd="sng">
            <a:solidFill>
              <a:srgbClr val="000000">
                <a:alpha val="0"/>
              </a:srgbClr>
            </a:solidFill>
            <a:prstDash val="solid"/>
            <a:miter lim="0"/>
            <a:headEnd/>
            <a:tailEnd/>
          </a:ln>
          <a:effectLst/>
        </p:spPr>
        <p:txBody>
          <a:bodyPr lIns="0" tIns="0" rIns="0" bIns="0" anchor="ctr"/>
          <a:lstStyle/>
          <a:p>
            <a:pP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41" name="AutoShape 24"/>
          <p:cNvSpPr>
            <a:spLocks/>
          </p:cNvSpPr>
          <p:nvPr/>
        </p:nvSpPr>
        <p:spPr bwMode="auto">
          <a:xfrm>
            <a:off x="5246173" y="2199796"/>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75000"/>
              <a:lumOff val="25000"/>
            </a:schemeClr>
          </a:solidFill>
          <a:ln w="25400" cap="flat" cmpd="sng">
            <a:solidFill>
              <a:srgbClr val="000000">
                <a:alpha val="0"/>
              </a:srgbClr>
            </a:solidFill>
            <a:prstDash val="solid"/>
            <a:miter lim="0"/>
            <a:headEnd/>
            <a:tailEnd/>
          </a:ln>
          <a:effectLst/>
        </p:spPr>
        <p:txBody>
          <a:bodyPr lIns="0" tIns="0" rIns="0" bIns="0" anchor="ctr"/>
          <a:lstStyle/>
          <a:p>
            <a:pPr algn="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42" name="AutoShape 25"/>
          <p:cNvSpPr>
            <a:spLocks/>
          </p:cNvSpPr>
          <p:nvPr/>
        </p:nvSpPr>
        <p:spPr bwMode="auto">
          <a:xfrm>
            <a:off x="5228711" y="3520523"/>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50000"/>
              <a:lumOff val="50000"/>
            </a:schemeClr>
          </a:solidFill>
          <a:ln w="25400" cap="flat" cmpd="sng">
            <a:solidFill>
              <a:srgbClr val="000000">
                <a:alpha val="0"/>
              </a:srgbClr>
            </a:solidFill>
            <a:prstDash val="solid"/>
            <a:miter lim="0"/>
            <a:headEnd/>
            <a:tailEnd/>
          </a:ln>
          <a:effectLst/>
        </p:spPr>
        <p:txBody>
          <a:bodyPr lIns="0" tIns="0" rIns="0" bIns="0" anchor="ctr"/>
          <a:lstStyle/>
          <a:p>
            <a:pPr algn="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43" name="AutoShape 26"/>
          <p:cNvSpPr>
            <a:spLocks/>
          </p:cNvSpPr>
          <p:nvPr/>
        </p:nvSpPr>
        <p:spPr bwMode="auto">
          <a:xfrm>
            <a:off x="5220774" y="5010311"/>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75000"/>
              <a:lumOff val="25000"/>
            </a:schemeClr>
          </a:solidFill>
          <a:ln w="25400" cap="flat" cmpd="sng">
            <a:solidFill>
              <a:srgbClr val="000000">
                <a:alpha val="0"/>
              </a:srgbClr>
            </a:solidFill>
            <a:prstDash val="solid"/>
            <a:miter lim="0"/>
            <a:headEnd/>
            <a:tailEnd/>
          </a:ln>
          <a:effectLst/>
        </p:spPr>
        <p:txBody>
          <a:bodyPr lIns="0" tIns="0" rIns="0" bIns="0" anchor="ctr"/>
          <a:lstStyle/>
          <a:p>
            <a:pPr algn="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grpSp>
        <p:nvGrpSpPr>
          <p:cNvPr id="44" name="组合 43"/>
          <p:cNvGrpSpPr/>
          <p:nvPr/>
        </p:nvGrpSpPr>
        <p:grpSpPr>
          <a:xfrm>
            <a:off x="7946364" y="2163961"/>
            <a:ext cx="2244151" cy="1317932"/>
            <a:chOff x="3762506" y="1807841"/>
            <a:chExt cx="2244151" cy="1317932"/>
          </a:xfrm>
        </p:grpSpPr>
        <p:sp>
          <p:nvSpPr>
            <p:cNvPr id="45" name="矩形 44"/>
            <p:cNvSpPr/>
            <p:nvPr/>
          </p:nvSpPr>
          <p:spPr>
            <a:xfrm>
              <a:off x="3762584" y="2110110"/>
              <a:ext cx="2244073" cy="1015663"/>
            </a:xfrm>
            <a:prstGeom prst="rect">
              <a:avLst/>
            </a:prstGeom>
          </p:spPr>
          <p:txBody>
            <a:bodyPr wrap="square">
              <a:spAutoFit/>
            </a:bodyPr>
            <a:lstStyle/>
            <a:p>
              <a:pPr algn="just"/>
              <a:r>
                <a:rPr lang="zh-CN" altLang="en-US" sz="1200" b="1" dirty="0">
                  <a:solidFill>
                    <a:schemeClr val="tx1">
                      <a:lumMod val="50000"/>
                      <a:lumOff val="50000"/>
                    </a:schemeClr>
                  </a:solidFill>
                  <a:latin typeface="+mn-ea"/>
                  <a:ea typeface="+mn-ea"/>
                  <a:cs typeface="+mn-ea"/>
                </a:rPr>
                <a:t>收集</a:t>
              </a:r>
              <a:r>
                <a:rPr lang="en-US" altLang="zh-CN" sz="1200" b="1" dirty="0">
                  <a:solidFill>
                    <a:srgbClr val="FF0000"/>
                  </a:solidFill>
                  <a:latin typeface="+mn-ea"/>
                  <a:ea typeface="+mn-ea"/>
                  <a:cs typeface="+mn-ea"/>
                </a:rPr>
                <a:t>1,411</a:t>
              </a:r>
              <a:r>
                <a:rPr lang="zh-CN" altLang="en-US" sz="1200" b="1" dirty="0">
                  <a:solidFill>
                    <a:srgbClr val="FF0000"/>
                  </a:solidFill>
                  <a:latin typeface="+mn-ea"/>
                  <a:ea typeface="+mn-ea"/>
                  <a:cs typeface="+mn-ea"/>
                </a:rPr>
                <a:t>份线上路演纪要</a:t>
              </a:r>
              <a:r>
                <a:rPr lang="en-US" altLang="zh-CN" sz="1200" b="1" dirty="0">
                  <a:solidFill>
                    <a:srgbClr val="FF0000"/>
                  </a:solidFill>
                  <a:latin typeface="+mn-ea"/>
                  <a:ea typeface="+mn-ea"/>
                  <a:cs typeface="+mn-ea"/>
                </a:rPr>
                <a:t>, 7,138 </a:t>
              </a:r>
              <a:r>
                <a:rPr lang="zh-CN" altLang="en-US" sz="1200" b="1" dirty="0">
                  <a:solidFill>
                    <a:srgbClr val="FF0000"/>
                  </a:solidFill>
                  <a:latin typeface="+mn-ea"/>
                  <a:ea typeface="+mn-ea"/>
                  <a:cs typeface="+mn-ea"/>
                </a:rPr>
                <a:t>电话会议纪要</a:t>
              </a:r>
              <a:r>
                <a:rPr lang="en-US" altLang="zh-CN" sz="1200" b="1" dirty="0">
                  <a:solidFill>
                    <a:srgbClr val="FF0000"/>
                  </a:solidFill>
                  <a:latin typeface="+mn-ea"/>
                  <a:ea typeface="+mn-ea"/>
                  <a:cs typeface="+mn-ea"/>
                </a:rPr>
                <a:t>, 2,043 IPO</a:t>
              </a:r>
              <a:r>
                <a:rPr lang="zh-CN" altLang="en-US" sz="1200" b="1" dirty="0">
                  <a:solidFill>
                    <a:srgbClr val="FF0000"/>
                  </a:solidFill>
                  <a:latin typeface="+mn-ea"/>
                  <a:ea typeface="+mn-ea"/>
                  <a:cs typeface="+mn-ea"/>
                </a:rPr>
                <a:t>招股书</a:t>
              </a:r>
              <a:r>
                <a:rPr lang="en-US" altLang="zh-CN" sz="1200" b="1" dirty="0">
                  <a:solidFill>
                    <a:srgbClr val="FF0000"/>
                  </a:solidFill>
                  <a:latin typeface="+mn-ea"/>
                  <a:ea typeface="+mn-ea"/>
                  <a:cs typeface="+mn-ea"/>
                </a:rPr>
                <a:t>, 29,737 </a:t>
              </a:r>
              <a:r>
                <a:rPr lang="zh-CN" altLang="en-US" sz="1200" b="1" dirty="0">
                  <a:solidFill>
                    <a:srgbClr val="FF0000"/>
                  </a:solidFill>
                  <a:latin typeface="+mn-ea"/>
                  <a:ea typeface="+mn-ea"/>
                  <a:cs typeface="+mn-ea"/>
                </a:rPr>
                <a:t>份年报</a:t>
              </a:r>
              <a:r>
                <a:rPr lang="en-US" altLang="zh-CN" sz="1200" b="1" dirty="0">
                  <a:solidFill>
                    <a:srgbClr val="FF0000"/>
                  </a:solidFill>
                  <a:latin typeface="+mn-ea"/>
                  <a:ea typeface="+mn-ea"/>
                  <a:cs typeface="+mn-ea"/>
                </a:rPr>
                <a:t>. </a:t>
              </a:r>
              <a:r>
                <a:rPr lang="zh-CN" altLang="en-US" sz="1200" b="1" dirty="0">
                  <a:solidFill>
                    <a:schemeClr val="tx1">
                      <a:lumMod val="50000"/>
                      <a:lumOff val="50000"/>
                    </a:schemeClr>
                  </a:solidFill>
                  <a:latin typeface="+mn-ea"/>
                  <a:ea typeface="+mn-ea"/>
                  <a:cs typeface="+mn-ea"/>
                </a:rPr>
                <a:t>使用</a:t>
              </a:r>
              <a:r>
                <a:rPr lang="en-US" altLang="zh-CN" sz="1200" b="1" dirty="0">
                  <a:solidFill>
                    <a:schemeClr val="tx1">
                      <a:lumMod val="50000"/>
                      <a:lumOff val="50000"/>
                    </a:schemeClr>
                  </a:solidFill>
                  <a:latin typeface="+mn-ea"/>
                  <a:ea typeface="+mn-ea"/>
                  <a:cs typeface="+mn-ea"/>
                </a:rPr>
                <a:t>Jieba</a:t>
              </a:r>
              <a:r>
                <a:rPr lang="zh-CN" altLang="en-US" sz="1200" b="1" dirty="0">
                  <a:solidFill>
                    <a:schemeClr val="tx1">
                      <a:lumMod val="50000"/>
                      <a:lumOff val="50000"/>
                    </a:schemeClr>
                  </a:solidFill>
                  <a:latin typeface="+mn-ea"/>
                  <a:ea typeface="+mn-ea"/>
                  <a:cs typeface="+mn-ea"/>
                </a:rPr>
                <a:t>包对以上语料进行分词。</a:t>
              </a:r>
              <a:endParaRPr lang="en-US" altLang="zh-CN" sz="1200" b="1" dirty="0">
                <a:solidFill>
                  <a:schemeClr val="tx1">
                    <a:lumMod val="50000"/>
                    <a:lumOff val="50000"/>
                  </a:schemeClr>
                </a:solidFill>
                <a:latin typeface="+mn-ea"/>
                <a:ea typeface="+mn-ea"/>
                <a:cs typeface="+mn-ea"/>
                <a:sym typeface="+mn-lt"/>
              </a:endParaRPr>
            </a:p>
          </p:txBody>
        </p:sp>
        <p:sp>
          <p:nvSpPr>
            <p:cNvPr id="46" name="文本框 45"/>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Agency FB" panose="020B0503020202020204" pitchFamily="34" charset="0"/>
                  <a:cs typeface="+mn-ea"/>
                  <a:sym typeface="+mn-lt"/>
                </a:rPr>
                <a:t>Step 2</a:t>
              </a:r>
            </a:p>
          </p:txBody>
        </p:sp>
      </p:grpSp>
      <p:grpSp>
        <p:nvGrpSpPr>
          <p:cNvPr id="47" name="组合 46"/>
          <p:cNvGrpSpPr/>
          <p:nvPr/>
        </p:nvGrpSpPr>
        <p:grpSpPr>
          <a:xfrm>
            <a:off x="7946364" y="3586460"/>
            <a:ext cx="2244151" cy="948600"/>
            <a:chOff x="3762506" y="1807841"/>
            <a:chExt cx="2244151" cy="948600"/>
          </a:xfrm>
        </p:grpSpPr>
        <p:sp>
          <p:nvSpPr>
            <p:cNvPr id="48" name="矩形 47"/>
            <p:cNvSpPr/>
            <p:nvPr/>
          </p:nvSpPr>
          <p:spPr>
            <a:xfrm>
              <a:off x="3762584" y="2110110"/>
              <a:ext cx="2244073" cy="646331"/>
            </a:xfrm>
            <a:prstGeom prst="rect">
              <a:avLst/>
            </a:prstGeom>
          </p:spPr>
          <p:txBody>
            <a:bodyPr wrap="square">
              <a:spAutoFit/>
            </a:bodyPr>
            <a:lstStyle/>
            <a:p>
              <a:pPr algn="just"/>
              <a:r>
                <a:rPr lang="zh-CN" altLang="en-US" sz="1200" b="1" dirty="0">
                  <a:solidFill>
                    <a:schemeClr val="tx1">
                      <a:lumMod val="50000"/>
                      <a:lumOff val="50000"/>
                    </a:schemeClr>
                  </a:solidFill>
                  <a:latin typeface="+mn-ea"/>
                  <a:ea typeface="+mn-ea"/>
                  <a:cs typeface="+mn-ea"/>
                </a:rPr>
                <a:t>人为增加</a:t>
              </a:r>
              <a:r>
                <a:rPr lang="en-US" altLang="zh-CN" sz="1200" b="1" dirty="0">
                  <a:solidFill>
                    <a:schemeClr val="tx1">
                      <a:lumMod val="50000"/>
                      <a:lumOff val="50000"/>
                    </a:schemeClr>
                  </a:solidFill>
                  <a:latin typeface="+mn-ea"/>
                  <a:ea typeface="+mn-ea"/>
                  <a:cs typeface="+mn-ea"/>
                </a:rPr>
                <a:t>100</a:t>
              </a:r>
              <a:r>
                <a:rPr lang="zh-CN" altLang="en-US" sz="1200" b="1" dirty="0">
                  <a:solidFill>
                    <a:schemeClr val="tx1">
                      <a:lumMod val="50000"/>
                      <a:lumOff val="50000"/>
                    </a:schemeClr>
                  </a:solidFill>
                  <a:latin typeface="+mn-ea"/>
                  <a:ea typeface="+mn-ea"/>
                  <a:cs typeface="+mn-ea"/>
                </a:rPr>
                <a:t>个金融领域常用的积极词汇与</a:t>
              </a:r>
              <a:r>
                <a:rPr lang="en-US" altLang="zh-CN" sz="1200" b="1" dirty="0">
                  <a:solidFill>
                    <a:schemeClr val="tx1">
                      <a:lumMod val="50000"/>
                      <a:lumOff val="50000"/>
                    </a:schemeClr>
                  </a:solidFill>
                  <a:latin typeface="+mn-ea"/>
                  <a:ea typeface="+mn-ea"/>
                  <a:cs typeface="+mn-ea"/>
                </a:rPr>
                <a:t>100</a:t>
              </a:r>
              <a:r>
                <a:rPr lang="zh-CN" altLang="en-US" sz="1200" b="1" dirty="0">
                  <a:solidFill>
                    <a:schemeClr val="tx1">
                      <a:lumMod val="50000"/>
                      <a:lumOff val="50000"/>
                    </a:schemeClr>
                  </a:solidFill>
                  <a:latin typeface="+mn-ea"/>
                  <a:ea typeface="+mn-ea"/>
                  <a:cs typeface="+mn-ea"/>
                </a:rPr>
                <a:t>个消极词汇</a:t>
              </a:r>
              <a:r>
                <a:rPr lang="en-US" altLang="zh-CN" sz="1200" b="1" dirty="0">
                  <a:solidFill>
                    <a:schemeClr val="tx1">
                      <a:lumMod val="50000"/>
                      <a:lumOff val="50000"/>
                    </a:schemeClr>
                  </a:solidFill>
                  <a:latin typeface="+mn-ea"/>
                  <a:ea typeface="+mn-ea"/>
                  <a:cs typeface="+mn-ea"/>
                </a:rPr>
                <a:t> 100</a:t>
              </a:r>
              <a:r>
                <a:rPr lang="zh-CN" altLang="en-US" sz="1200" b="1" dirty="0">
                  <a:solidFill>
                    <a:schemeClr val="tx1">
                      <a:lumMod val="50000"/>
                      <a:lumOff val="50000"/>
                    </a:schemeClr>
                  </a:solidFill>
                  <a:latin typeface="+mn-ea"/>
                  <a:ea typeface="+mn-ea"/>
                  <a:cs typeface="+mn-ea"/>
                </a:rPr>
                <a:t>作为</a:t>
              </a:r>
              <a:r>
                <a:rPr lang="en-US" altLang="zh-CN" sz="1200" b="1" dirty="0">
                  <a:solidFill>
                    <a:schemeClr val="tx1">
                      <a:lumMod val="50000"/>
                      <a:lumOff val="50000"/>
                    </a:schemeClr>
                  </a:solidFill>
                  <a:latin typeface="+mn-ea"/>
                  <a:ea typeface="+mn-ea"/>
                  <a:cs typeface="+mn-ea"/>
                </a:rPr>
                <a:t>CFSD 0.1. </a:t>
              </a:r>
              <a:endParaRPr lang="en-US" altLang="zh-CN" sz="1200" b="1" dirty="0">
                <a:solidFill>
                  <a:schemeClr val="tx1">
                    <a:lumMod val="50000"/>
                    <a:lumOff val="50000"/>
                  </a:schemeClr>
                </a:solidFill>
                <a:latin typeface="+mn-ea"/>
                <a:ea typeface="+mn-ea"/>
                <a:cs typeface="+mn-ea"/>
                <a:sym typeface="+mn-lt"/>
              </a:endParaRPr>
            </a:p>
          </p:txBody>
        </p:sp>
        <p:sp>
          <p:nvSpPr>
            <p:cNvPr id="49" name="文本框 48"/>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Agency FB" panose="020B0503020202020204" pitchFamily="34" charset="0"/>
                  <a:cs typeface="+mn-ea"/>
                  <a:sym typeface="+mn-lt"/>
                </a:rPr>
                <a:t>Step 4</a:t>
              </a:r>
            </a:p>
          </p:txBody>
        </p:sp>
      </p:grpSp>
      <p:grpSp>
        <p:nvGrpSpPr>
          <p:cNvPr id="50" name="组合 49"/>
          <p:cNvGrpSpPr/>
          <p:nvPr/>
        </p:nvGrpSpPr>
        <p:grpSpPr>
          <a:xfrm>
            <a:off x="7946364" y="5316736"/>
            <a:ext cx="2244151" cy="763934"/>
            <a:chOff x="3762506" y="1807841"/>
            <a:chExt cx="2244151" cy="763934"/>
          </a:xfrm>
        </p:grpSpPr>
        <p:sp>
          <p:nvSpPr>
            <p:cNvPr id="51" name="矩形 50"/>
            <p:cNvSpPr/>
            <p:nvPr/>
          </p:nvSpPr>
          <p:spPr>
            <a:xfrm>
              <a:off x="3762584" y="2110110"/>
              <a:ext cx="2244073" cy="461665"/>
            </a:xfrm>
            <a:prstGeom prst="rect">
              <a:avLst/>
            </a:prstGeom>
          </p:spPr>
          <p:txBody>
            <a:bodyPr wrap="square">
              <a:spAutoFit/>
            </a:bodyPr>
            <a:lstStyle/>
            <a:p>
              <a:pPr algn="just"/>
              <a:r>
                <a:rPr lang="zh-CN" altLang="en-US" sz="1200" b="1" dirty="0">
                  <a:solidFill>
                    <a:schemeClr val="tx1">
                      <a:lumMod val="50000"/>
                      <a:lumOff val="50000"/>
                    </a:schemeClr>
                  </a:solidFill>
                  <a:latin typeface="+mn-ea"/>
                  <a:ea typeface="+mn-ea"/>
                  <a:cs typeface="+mn-ea"/>
                </a:rPr>
                <a:t>最终得到</a:t>
              </a:r>
              <a:r>
                <a:rPr lang="en-US" altLang="zh-CN" sz="1200" b="1" dirty="0">
                  <a:solidFill>
                    <a:schemeClr val="tx1">
                      <a:lumMod val="50000"/>
                      <a:lumOff val="50000"/>
                    </a:schemeClr>
                  </a:solidFill>
                  <a:latin typeface="+mn-ea"/>
                  <a:ea typeface="+mn-ea"/>
                  <a:cs typeface="+mn-ea"/>
                </a:rPr>
                <a:t>1,488</a:t>
              </a:r>
              <a:r>
                <a:rPr lang="zh-CN" altLang="en-US" sz="1200" b="1" dirty="0">
                  <a:solidFill>
                    <a:schemeClr val="tx1">
                      <a:lumMod val="50000"/>
                      <a:lumOff val="50000"/>
                    </a:schemeClr>
                  </a:solidFill>
                  <a:latin typeface="+mn-ea"/>
                  <a:ea typeface="+mn-ea"/>
                  <a:cs typeface="+mn-ea"/>
                </a:rPr>
                <a:t>个负面词汇与</a:t>
              </a:r>
              <a:r>
                <a:rPr lang="en-US" altLang="zh-CN" sz="1200" b="1" dirty="0">
                  <a:solidFill>
                    <a:schemeClr val="tx1">
                      <a:lumMod val="50000"/>
                      <a:lumOff val="50000"/>
                    </a:schemeClr>
                  </a:solidFill>
                  <a:latin typeface="+mn-ea"/>
                  <a:ea typeface="+mn-ea"/>
                  <a:cs typeface="+mn-ea"/>
                </a:rPr>
                <a:t>1,107</a:t>
              </a:r>
              <a:r>
                <a:rPr lang="zh-CN" altLang="en-US" sz="1200" b="1" dirty="0">
                  <a:solidFill>
                    <a:schemeClr val="tx1">
                      <a:lumMod val="50000"/>
                      <a:lumOff val="50000"/>
                    </a:schemeClr>
                  </a:solidFill>
                  <a:latin typeface="+mn-ea"/>
                  <a:ea typeface="+mn-ea"/>
                  <a:cs typeface="+mn-ea"/>
                </a:rPr>
                <a:t>个正面词汇。</a:t>
              </a:r>
              <a:endParaRPr lang="en-US" altLang="zh-CN" sz="1200" b="1" dirty="0">
                <a:solidFill>
                  <a:schemeClr val="tx1">
                    <a:lumMod val="50000"/>
                    <a:lumOff val="50000"/>
                  </a:schemeClr>
                </a:solidFill>
                <a:latin typeface="+mn-ea"/>
                <a:ea typeface="+mn-ea"/>
                <a:cs typeface="+mn-ea"/>
                <a:sym typeface="+mn-lt"/>
              </a:endParaRPr>
            </a:p>
          </p:txBody>
        </p:sp>
        <p:sp>
          <p:nvSpPr>
            <p:cNvPr id="52" name="文本框 51"/>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Agency FB" panose="020B0503020202020204" pitchFamily="34" charset="0"/>
                  <a:cs typeface="+mn-ea"/>
                  <a:sym typeface="+mn-lt"/>
                </a:rPr>
                <a:t>Step 6 </a:t>
              </a:r>
            </a:p>
          </p:txBody>
        </p:sp>
      </p:grpSp>
      <p:grpSp>
        <p:nvGrpSpPr>
          <p:cNvPr id="77" name="组合 76"/>
          <p:cNvGrpSpPr/>
          <p:nvPr/>
        </p:nvGrpSpPr>
        <p:grpSpPr>
          <a:xfrm>
            <a:off x="1917039" y="1789688"/>
            <a:ext cx="2244151" cy="948600"/>
            <a:chOff x="3762506" y="1807841"/>
            <a:chExt cx="2244151" cy="948600"/>
          </a:xfrm>
        </p:grpSpPr>
        <p:sp>
          <p:nvSpPr>
            <p:cNvPr id="78" name="矩形 77"/>
            <p:cNvSpPr/>
            <p:nvPr/>
          </p:nvSpPr>
          <p:spPr>
            <a:xfrm>
              <a:off x="3762584" y="2110110"/>
              <a:ext cx="2244073" cy="646331"/>
            </a:xfrm>
            <a:prstGeom prst="rect">
              <a:avLst/>
            </a:prstGeom>
          </p:spPr>
          <p:txBody>
            <a:bodyPr wrap="square">
              <a:spAutoFit/>
            </a:bodyPr>
            <a:lstStyle/>
            <a:p>
              <a:pPr algn="just"/>
              <a:r>
                <a:rPr lang="zh-CN" altLang="en-US" sz="1200" b="1" dirty="0">
                  <a:solidFill>
                    <a:schemeClr val="tx1">
                      <a:lumMod val="50000"/>
                      <a:lumOff val="50000"/>
                    </a:schemeClr>
                  </a:solidFill>
                  <a:latin typeface="+mn-ea"/>
                  <a:ea typeface="+mn-ea"/>
                  <a:cs typeface="+mn-ea"/>
                </a:rPr>
                <a:t>整合</a:t>
              </a:r>
              <a:r>
                <a:rPr lang="en-US" altLang="zh-CN" sz="1200" b="1" dirty="0">
                  <a:solidFill>
                    <a:srgbClr val="FF0000"/>
                  </a:solidFill>
                  <a:latin typeface="+mn-ea"/>
                  <a:ea typeface="+mn-ea"/>
                  <a:cs typeface="+mn-ea"/>
                </a:rPr>
                <a:t>HOWNET, DLUTSD and NTUSD</a:t>
              </a:r>
              <a:r>
                <a:rPr lang="zh-CN" altLang="en-US" sz="1200" b="1" dirty="0">
                  <a:solidFill>
                    <a:schemeClr val="tx1">
                      <a:lumMod val="50000"/>
                      <a:lumOff val="50000"/>
                    </a:schemeClr>
                  </a:solidFill>
                  <a:latin typeface="+mn-ea"/>
                  <a:ea typeface="+mn-ea"/>
                  <a:cs typeface="+mn-ea"/>
                </a:rPr>
                <a:t>三个情感词典，并移除重复词汇</a:t>
              </a:r>
              <a:r>
                <a:rPr lang="en-US" altLang="zh-CN" sz="1200" b="1" dirty="0">
                  <a:solidFill>
                    <a:schemeClr val="tx1">
                      <a:lumMod val="50000"/>
                      <a:lumOff val="50000"/>
                    </a:schemeClr>
                  </a:solidFill>
                  <a:latin typeface="+mn-ea"/>
                  <a:ea typeface="+mn-ea"/>
                  <a:cs typeface="+mn-ea"/>
                </a:rPr>
                <a:t>.</a:t>
              </a:r>
              <a:endParaRPr lang="en-US" altLang="zh-CN" sz="1200" b="1" dirty="0">
                <a:solidFill>
                  <a:schemeClr val="tx1">
                    <a:lumMod val="50000"/>
                    <a:lumOff val="50000"/>
                  </a:schemeClr>
                </a:solidFill>
                <a:latin typeface="+mn-ea"/>
                <a:ea typeface="+mn-ea"/>
                <a:cs typeface="+mn-ea"/>
                <a:sym typeface="+mn-lt"/>
              </a:endParaRPr>
            </a:p>
          </p:txBody>
        </p:sp>
        <p:sp>
          <p:nvSpPr>
            <p:cNvPr id="79" name="文本框 78"/>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Agency FB" panose="020B0503020202020204" pitchFamily="34" charset="0"/>
                  <a:cs typeface="+mn-ea"/>
                  <a:sym typeface="+mn-lt"/>
                </a:rPr>
                <a:t>Step 1</a:t>
              </a:r>
            </a:p>
          </p:txBody>
        </p:sp>
      </p:grpSp>
      <p:grpSp>
        <p:nvGrpSpPr>
          <p:cNvPr id="80" name="组合 79"/>
          <p:cNvGrpSpPr/>
          <p:nvPr/>
        </p:nvGrpSpPr>
        <p:grpSpPr>
          <a:xfrm>
            <a:off x="1928433" y="3192259"/>
            <a:ext cx="2244151" cy="763934"/>
            <a:chOff x="3762506" y="1807841"/>
            <a:chExt cx="2244151" cy="763934"/>
          </a:xfrm>
        </p:grpSpPr>
        <p:sp>
          <p:nvSpPr>
            <p:cNvPr id="81" name="矩形 80"/>
            <p:cNvSpPr/>
            <p:nvPr/>
          </p:nvSpPr>
          <p:spPr>
            <a:xfrm>
              <a:off x="3762584" y="2110110"/>
              <a:ext cx="2244073" cy="461665"/>
            </a:xfrm>
            <a:prstGeom prst="rect">
              <a:avLst/>
            </a:prstGeom>
          </p:spPr>
          <p:txBody>
            <a:bodyPr wrap="square">
              <a:spAutoFit/>
            </a:bodyPr>
            <a:lstStyle/>
            <a:p>
              <a:pPr algn="just"/>
              <a:r>
                <a:rPr lang="zh-CN" altLang="en-US" sz="1200" b="1" dirty="0">
                  <a:solidFill>
                    <a:schemeClr val="tx1">
                      <a:lumMod val="50000"/>
                      <a:lumOff val="50000"/>
                    </a:schemeClr>
                  </a:solidFill>
                  <a:latin typeface="+mn-ea"/>
                  <a:ea typeface="+mn-ea"/>
                  <a:cs typeface="+mn-ea"/>
                  <a:sym typeface="+mn-lt"/>
                </a:rPr>
                <a:t>去除基础语料中不包含的情感词汇</a:t>
              </a:r>
              <a:endParaRPr lang="en-US" altLang="zh-CN" sz="1200" b="1" dirty="0">
                <a:solidFill>
                  <a:schemeClr val="tx1">
                    <a:lumMod val="50000"/>
                    <a:lumOff val="50000"/>
                  </a:schemeClr>
                </a:solidFill>
                <a:latin typeface="+mn-ea"/>
                <a:ea typeface="+mn-ea"/>
                <a:cs typeface="+mn-ea"/>
                <a:sym typeface="+mn-lt"/>
              </a:endParaRPr>
            </a:p>
          </p:txBody>
        </p:sp>
        <p:sp>
          <p:nvSpPr>
            <p:cNvPr id="82" name="文本框 81"/>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Agency FB" panose="020B0503020202020204" pitchFamily="34" charset="0"/>
                  <a:cs typeface="+mn-ea"/>
                  <a:sym typeface="+mn-lt"/>
                </a:rPr>
                <a:t>Step 3</a:t>
              </a:r>
            </a:p>
          </p:txBody>
        </p:sp>
      </p:grpSp>
      <p:grpSp>
        <p:nvGrpSpPr>
          <p:cNvPr id="83" name="组合 82"/>
          <p:cNvGrpSpPr/>
          <p:nvPr/>
        </p:nvGrpSpPr>
        <p:grpSpPr>
          <a:xfrm>
            <a:off x="1917039" y="4942463"/>
            <a:ext cx="2244151" cy="763934"/>
            <a:chOff x="3762506" y="1807841"/>
            <a:chExt cx="2244151" cy="763934"/>
          </a:xfrm>
        </p:grpSpPr>
        <p:sp>
          <p:nvSpPr>
            <p:cNvPr id="84" name="矩形 83"/>
            <p:cNvSpPr/>
            <p:nvPr/>
          </p:nvSpPr>
          <p:spPr>
            <a:xfrm>
              <a:off x="3762584" y="2110110"/>
              <a:ext cx="2244073" cy="461665"/>
            </a:xfrm>
            <a:prstGeom prst="rect">
              <a:avLst/>
            </a:prstGeom>
          </p:spPr>
          <p:txBody>
            <a:bodyPr wrap="square">
              <a:spAutoFit/>
            </a:bodyPr>
            <a:lstStyle/>
            <a:p>
              <a:pPr algn="just"/>
              <a:r>
                <a:rPr lang="zh-CN" altLang="en-US" sz="1200" b="1" dirty="0">
                  <a:solidFill>
                    <a:schemeClr val="tx1">
                      <a:lumMod val="50000"/>
                      <a:lumOff val="50000"/>
                    </a:schemeClr>
                  </a:solidFill>
                  <a:latin typeface="+mn-ea"/>
                  <a:ea typeface="+mn-ea"/>
                  <a:cs typeface="+mn-ea"/>
                </a:rPr>
                <a:t>人为去除词典中与金融领域无关的词汇及其相似词汇。</a:t>
              </a:r>
              <a:endParaRPr lang="en-US" altLang="zh-CN" sz="1200" b="1" dirty="0">
                <a:solidFill>
                  <a:schemeClr val="tx1">
                    <a:lumMod val="50000"/>
                    <a:lumOff val="50000"/>
                  </a:schemeClr>
                </a:solidFill>
                <a:latin typeface="+mn-ea"/>
                <a:ea typeface="+mn-ea"/>
                <a:cs typeface="+mn-ea"/>
              </a:endParaRPr>
            </a:p>
          </p:txBody>
        </p:sp>
        <p:sp>
          <p:nvSpPr>
            <p:cNvPr id="85" name="文本框 84"/>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Agency FB" panose="020B0503020202020204" pitchFamily="34" charset="0"/>
                  <a:cs typeface="+mn-ea"/>
                  <a:sym typeface="+mn-lt"/>
                </a:rPr>
                <a:t>Step 5</a:t>
              </a:r>
            </a:p>
          </p:txBody>
        </p:sp>
      </p:grpSp>
      <p:sp>
        <p:nvSpPr>
          <p:cNvPr id="53" name="文本框 56"/>
          <p:cNvSpPr txBox="1">
            <a:spLocks noChangeArrowheads="1"/>
          </p:cNvSpPr>
          <p:nvPr/>
        </p:nvSpPr>
        <p:spPr bwMode="auto">
          <a:xfrm>
            <a:off x="760392" y="566738"/>
            <a:ext cx="5095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323850">
              <a:spcBef>
                <a:spcPts val="850"/>
              </a:spcBef>
              <a:defRPr/>
            </a:pPr>
            <a:r>
              <a:rPr lang="en-US" altLang="zh-CN" sz="3200" b="1" dirty="0">
                <a:solidFill>
                  <a:prstClr val="black">
                    <a:lumMod val="75000"/>
                    <a:lumOff val="25000"/>
                  </a:prstClr>
                </a:solidFill>
                <a:latin typeface="Agency FB"/>
                <a:ea typeface="ＭＳ Ｐゴシック" charset="0"/>
                <a:cs typeface="Lato" charset="0"/>
                <a:sym typeface="Lato" charset="0"/>
              </a:rPr>
              <a:t> Seed dictionary</a:t>
            </a:r>
          </a:p>
        </p:txBody>
      </p:sp>
      <p:sp>
        <p:nvSpPr>
          <p:cNvPr id="54" name="AutoShape 27">
            <a:extLst>
              <a:ext uri="{FF2B5EF4-FFF2-40B4-BE49-F238E27FC236}">
                <a16:creationId xmlns:a16="http://schemas.microsoft.com/office/drawing/2014/main" id="{7C360978-939C-4C1A-8309-C6B50F4E6FB9}"/>
              </a:ext>
            </a:extLst>
          </p:cNvPr>
          <p:cNvSpPr>
            <a:spLocks/>
          </p:cNvSpPr>
          <p:nvPr/>
        </p:nvSpPr>
        <p:spPr bwMode="auto">
          <a:xfrm>
            <a:off x="985646" y="1147145"/>
            <a:ext cx="3145290" cy="642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r>
              <a:rPr lang="en-US" altLang="zh-CN" sz="1200" b="1" dirty="0"/>
              <a:t>A New Chinese Financial Sentiment Dictionary for Textual Analysis in Accounting and Finance</a:t>
            </a:r>
          </a:p>
          <a:p>
            <a:pPr>
              <a:lnSpc>
                <a:spcPct val="150000"/>
              </a:lnSpc>
            </a:pPr>
            <a:endParaRPr lang="en-US" altLang="zh-CN" sz="1000"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077289288"/>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14:bounceEnd="34000">
                                          <p:cBhvr additive="base">
                                            <p:cTn id="7" dur="750" fill="hold"/>
                                            <p:tgtEl>
                                              <p:spTgt spid="53"/>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5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9" presetClass="entr" presetSubtype="0"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par>
                                    <p:cTn id="13" presetID="9" presetClass="entr" presetSubtype="0" fill="hold" grpId="0"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par>
                                    <p:cTn id="16" presetID="9" presetClass="entr" presetSubtype="0" fill="hold" nodeType="withEffect">
                                      <p:stCondLst>
                                        <p:cond delay="200"/>
                                      </p:stCondLst>
                                      <p:childTnLst>
                                        <p:set>
                                          <p:cBhvr>
                                            <p:cTn id="17" dur="1" fill="hold">
                                              <p:stCondLst>
                                                <p:cond delay="0"/>
                                              </p:stCondLst>
                                            </p:cTn>
                                            <p:tgtEl>
                                              <p:spTgt spid="28"/>
                                            </p:tgtEl>
                                            <p:attrNameLst>
                                              <p:attrName>style.visibility</p:attrName>
                                            </p:attrNameLst>
                                          </p:cBhvr>
                                          <p:to>
                                            <p:strVal val="visible"/>
                                          </p:to>
                                        </p:set>
                                        <p:animEffect transition="in" filter="dissolve">
                                          <p:cBhvr>
                                            <p:cTn id="18" dur="500"/>
                                            <p:tgtEl>
                                              <p:spTgt spid="28"/>
                                            </p:tgtEl>
                                          </p:cBhvr>
                                        </p:animEffect>
                                      </p:childTnLst>
                                    </p:cTn>
                                  </p:par>
                                  <p:par>
                                    <p:cTn id="19" presetID="9" presetClass="entr" presetSubtype="0" fill="hold" nodeType="withEffect">
                                      <p:stCondLst>
                                        <p:cond delay="30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par>
                                    <p:cTn id="22" presetID="9" presetClass="entr" presetSubtype="0" fill="hold" nodeType="withEffect">
                                      <p:stCondLst>
                                        <p:cond delay="400"/>
                                      </p:stCondLst>
                                      <p:childTnLst>
                                        <p:set>
                                          <p:cBhvr>
                                            <p:cTn id="23" dur="1" fill="hold">
                                              <p:stCondLst>
                                                <p:cond delay="0"/>
                                              </p:stCondLst>
                                            </p:cTn>
                                            <p:tgtEl>
                                              <p:spTgt spid="31"/>
                                            </p:tgtEl>
                                            <p:attrNameLst>
                                              <p:attrName>style.visibility</p:attrName>
                                            </p:attrNameLst>
                                          </p:cBhvr>
                                          <p:to>
                                            <p:strVal val="visible"/>
                                          </p:to>
                                        </p:set>
                                        <p:animEffect transition="in" filter="dissolve">
                                          <p:cBhvr>
                                            <p:cTn id="24" dur="500"/>
                                            <p:tgtEl>
                                              <p:spTgt spid="31"/>
                                            </p:tgtEl>
                                          </p:cBhvr>
                                        </p:animEffect>
                                      </p:childTnLst>
                                    </p:cTn>
                                  </p:par>
                                  <p:par>
                                    <p:cTn id="25" presetID="9" presetClass="entr" presetSubtype="0" fill="hold" grpId="0" nodeType="withEffect">
                                      <p:stCondLst>
                                        <p:cond delay="50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1750"/>
                                </p:stCondLst>
                                <p:childTnLst>
                                  <p:par>
                                    <p:cTn id="29" presetID="9" presetClass="entr" presetSubtype="0" fill="hold" nodeType="afterEffect">
                                      <p:stCondLst>
                                        <p:cond delay="10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ntr" presetSubtype="0" fill="hold" nodeType="withEffect">
                                      <p:stCondLst>
                                        <p:cond delay="100"/>
                                      </p:stCondLst>
                                      <p:childTnLst>
                                        <p:set>
                                          <p:cBhvr>
                                            <p:cTn id="33" dur="1" fill="hold">
                                              <p:stCondLst>
                                                <p:cond delay="0"/>
                                              </p:stCondLst>
                                            </p:cTn>
                                            <p:tgtEl>
                                              <p:spTgt spid="39"/>
                                            </p:tgtEl>
                                            <p:attrNameLst>
                                              <p:attrName>style.visibility</p:attrName>
                                            </p:attrNameLst>
                                          </p:cBhvr>
                                          <p:to>
                                            <p:strVal val="visible"/>
                                          </p:to>
                                        </p:set>
                                        <p:animEffect transition="in" filter="dissolve">
                                          <p:cBhvr>
                                            <p:cTn id="34" dur="500"/>
                                            <p:tgtEl>
                                              <p:spTgt spid="39"/>
                                            </p:tgtEl>
                                          </p:cBhvr>
                                        </p:animEffect>
                                      </p:childTnLst>
                                    </p:cTn>
                                  </p:par>
                                  <p:par>
                                    <p:cTn id="35" presetID="9" presetClass="entr" presetSubtype="0" fill="hold" nodeType="withEffect">
                                      <p:stCondLst>
                                        <p:cond delay="10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par>
                                    <p:cTn id="38" presetID="9" presetClass="entr" presetSubtype="0" fill="hold" nodeType="withEffect">
                                      <p:stCondLst>
                                        <p:cond delay="100"/>
                                      </p:stCondLst>
                                      <p:childTnLst>
                                        <p:set>
                                          <p:cBhvr>
                                            <p:cTn id="39" dur="1" fill="hold">
                                              <p:stCondLst>
                                                <p:cond delay="0"/>
                                              </p:stCondLst>
                                            </p:cTn>
                                            <p:tgtEl>
                                              <p:spTgt spid="41"/>
                                            </p:tgtEl>
                                            <p:attrNameLst>
                                              <p:attrName>style.visibility</p:attrName>
                                            </p:attrNameLst>
                                          </p:cBhvr>
                                          <p:to>
                                            <p:strVal val="visible"/>
                                          </p:to>
                                        </p:set>
                                        <p:animEffect transition="in" filter="dissolve">
                                          <p:cBhvr>
                                            <p:cTn id="40" dur="500"/>
                                            <p:tgtEl>
                                              <p:spTgt spid="41"/>
                                            </p:tgtEl>
                                          </p:cBhvr>
                                        </p:animEffect>
                                      </p:childTnLst>
                                    </p:cTn>
                                  </p:par>
                                  <p:par>
                                    <p:cTn id="41" presetID="9" presetClass="entr" presetSubtype="0" fill="hold" nodeType="withEffect">
                                      <p:stCondLst>
                                        <p:cond delay="100"/>
                                      </p:stCondLst>
                                      <p:childTnLst>
                                        <p:set>
                                          <p:cBhvr>
                                            <p:cTn id="42" dur="1" fill="hold">
                                              <p:stCondLst>
                                                <p:cond delay="0"/>
                                              </p:stCondLst>
                                            </p:cTn>
                                            <p:tgtEl>
                                              <p:spTgt spid="42"/>
                                            </p:tgtEl>
                                            <p:attrNameLst>
                                              <p:attrName>style.visibility</p:attrName>
                                            </p:attrNameLst>
                                          </p:cBhvr>
                                          <p:to>
                                            <p:strVal val="visible"/>
                                          </p:to>
                                        </p:set>
                                        <p:animEffect transition="in" filter="dissolve">
                                          <p:cBhvr>
                                            <p:cTn id="43" dur="500"/>
                                            <p:tgtEl>
                                              <p:spTgt spid="42"/>
                                            </p:tgtEl>
                                          </p:cBhvr>
                                        </p:animEffect>
                                      </p:childTnLst>
                                    </p:cTn>
                                  </p:par>
                                  <p:par>
                                    <p:cTn id="44" presetID="9" presetClass="entr" presetSubtype="0" fill="hold" nodeType="withEffect">
                                      <p:stCondLst>
                                        <p:cond delay="100"/>
                                      </p:stCondLst>
                                      <p:childTnLst>
                                        <p:set>
                                          <p:cBhvr>
                                            <p:cTn id="45" dur="1" fill="hold">
                                              <p:stCondLst>
                                                <p:cond delay="0"/>
                                              </p:stCondLst>
                                            </p:cTn>
                                            <p:tgtEl>
                                              <p:spTgt spid="43"/>
                                            </p:tgtEl>
                                            <p:attrNameLst>
                                              <p:attrName>style.visibility</p:attrName>
                                            </p:attrNameLst>
                                          </p:cBhvr>
                                          <p:to>
                                            <p:strVal val="visible"/>
                                          </p:to>
                                        </p:set>
                                        <p:animEffect transition="in" filter="dissolve">
                                          <p:cBhvr>
                                            <p:cTn id="46" dur="500"/>
                                            <p:tgtEl>
                                              <p:spTgt spid="43"/>
                                            </p:tgtEl>
                                          </p:cBhvr>
                                        </p:animEffect>
                                      </p:childTnLst>
                                    </p:cTn>
                                  </p:par>
                                </p:childTnLst>
                              </p:cTn>
                            </p:par>
                            <p:par>
                              <p:cTn id="47" fill="hold">
                                <p:stCondLst>
                                  <p:cond delay="2350"/>
                                </p:stCondLst>
                                <p:childTnLst>
                                  <p:par>
                                    <p:cTn id="48" presetID="9" presetClass="entr" presetSubtype="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dissolve">
                                          <p:cBhvr>
                                            <p:cTn id="50" dur="250"/>
                                            <p:tgtEl>
                                              <p:spTgt spid="37"/>
                                            </p:tgtEl>
                                          </p:cBhvr>
                                        </p:animEffect>
                                      </p:childTnLst>
                                    </p:cTn>
                                  </p:par>
                                </p:childTnLst>
                              </p:cTn>
                            </p:par>
                            <p:par>
                              <p:cTn id="51" fill="hold">
                                <p:stCondLst>
                                  <p:cond delay="2600"/>
                                </p:stCondLst>
                                <p:childTnLst>
                                  <p:par>
                                    <p:cTn id="52" presetID="9" presetClass="entr" presetSubtype="0"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dissolve">
                                          <p:cBhvr>
                                            <p:cTn id="54" dur="250"/>
                                            <p:tgtEl>
                                              <p:spTgt spid="36"/>
                                            </p:tgtEl>
                                          </p:cBhvr>
                                        </p:animEffect>
                                      </p:childTnLst>
                                    </p:cTn>
                                  </p:par>
                                </p:childTnLst>
                              </p:cTn>
                            </p:par>
                            <p:par>
                              <p:cTn id="55" fill="hold">
                                <p:stCondLst>
                                  <p:cond delay="2850"/>
                                </p:stCondLst>
                                <p:childTnLst>
                                  <p:par>
                                    <p:cTn id="56" presetID="9" presetClass="entr" presetSubtype="0"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dissolve">
                                          <p:cBhvr>
                                            <p:cTn id="58" dur="250"/>
                                            <p:tgtEl>
                                              <p:spTgt spid="35"/>
                                            </p:tgtEl>
                                          </p:cBhvr>
                                        </p:animEffect>
                                      </p:childTnLst>
                                    </p:cTn>
                                  </p:par>
                                </p:childTnLst>
                              </p:cTn>
                            </p:par>
                            <p:par>
                              <p:cTn id="59" fill="hold">
                                <p:stCondLst>
                                  <p:cond delay="3100"/>
                                </p:stCondLst>
                                <p:childTnLst>
                                  <p:par>
                                    <p:cTn id="60" presetID="9" presetClass="entr" presetSubtype="0"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dissolve">
                                          <p:cBhvr>
                                            <p:cTn id="62" dur="250"/>
                                            <p:tgtEl>
                                              <p:spTgt spid="34"/>
                                            </p:tgtEl>
                                          </p:cBhvr>
                                        </p:animEffect>
                                      </p:childTnLst>
                                    </p:cTn>
                                  </p:par>
                                </p:childTnLst>
                              </p:cTn>
                            </p:par>
                            <p:par>
                              <p:cTn id="63" fill="hold">
                                <p:stCondLst>
                                  <p:cond delay="3350"/>
                                </p:stCondLst>
                                <p:childTnLst>
                                  <p:par>
                                    <p:cTn id="64" presetID="9" presetClass="entr" presetSubtype="0" fill="hold" nodeType="after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dissolve">
                                          <p:cBhvr>
                                            <p:cTn id="66" dur="250"/>
                                            <p:tgtEl>
                                              <p:spTgt spid="33"/>
                                            </p:tgtEl>
                                          </p:cBhvr>
                                        </p:animEffect>
                                      </p:childTnLst>
                                    </p:cTn>
                                  </p:par>
                                  <p:par>
                                    <p:cTn id="67" presetID="21" presetClass="entr" presetSubtype="1"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heel(1)">
                                          <p:cBhvr>
                                            <p:cTn id="69" dur="2000"/>
                                            <p:tgtEl>
                                              <p:spTgt spid="44"/>
                                            </p:tgtEl>
                                          </p:cBhvr>
                                        </p:animEffect>
                                      </p:childTnLst>
                                    </p:cTn>
                                  </p:par>
                                  <p:par>
                                    <p:cTn id="70" presetID="21" presetClass="entr" presetSubtype="1"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heel(1)">
                                          <p:cBhvr>
                                            <p:cTn id="72" dur="2000"/>
                                            <p:tgtEl>
                                              <p:spTgt spid="47"/>
                                            </p:tgtEl>
                                          </p:cBhvr>
                                        </p:animEffect>
                                      </p:childTnLst>
                                    </p:cTn>
                                  </p:par>
                                  <p:par>
                                    <p:cTn id="73" presetID="21" presetClass="entr" presetSubtype="1" fill="hold" nodeType="with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heel(1)">
                                          <p:cBhvr>
                                            <p:cTn id="75" dur="2000"/>
                                            <p:tgtEl>
                                              <p:spTgt spid="50"/>
                                            </p:tgtEl>
                                          </p:cBhvr>
                                        </p:animEffect>
                                      </p:childTnLst>
                                    </p:cTn>
                                  </p:par>
                                  <p:par>
                                    <p:cTn id="76" presetID="21" presetClass="entr" presetSubtype="1" fill="hold" nodeType="withEffect">
                                      <p:stCondLst>
                                        <p:cond delay="0"/>
                                      </p:stCondLst>
                                      <p:childTnLst>
                                        <p:set>
                                          <p:cBhvr>
                                            <p:cTn id="77" dur="1" fill="hold">
                                              <p:stCondLst>
                                                <p:cond delay="0"/>
                                              </p:stCondLst>
                                            </p:cTn>
                                            <p:tgtEl>
                                              <p:spTgt spid="77"/>
                                            </p:tgtEl>
                                            <p:attrNameLst>
                                              <p:attrName>style.visibility</p:attrName>
                                            </p:attrNameLst>
                                          </p:cBhvr>
                                          <p:to>
                                            <p:strVal val="visible"/>
                                          </p:to>
                                        </p:set>
                                        <p:animEffect transition="in" filter="wheel(1)">
                                          <p:cBhvr>
                                            <p:cTn id="78" dur="2000"/>
                                            <p:tgtEl>
                                              <p:spTgt spid="77"/>
                                            </p:tgtEl>
                                          </p:cBhvr>
                                        </p:animEffect>
                                      </p:childTnLst>
                                    </p:cTn>
                                  </p:par>
                                  <p:par>
                                    <p:cTn id="79" presetID="21" presetClass="entr" presetSubtype="1" fill="hold" nodeType="with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wheel(1)">
                                          <p:cBhvr>
                                            <p:cTn id="81" dur="2000"/>
                                            <p:tgtEl>
                                              <p:spTgt spid="80"/>
                                            </p:tgtEl>
                                          </p:cBhvr>
                                        </p:animEffect>
                                      </p:childTnLst>
                                    </p:cTn>
                                  </p:par>
                                  <p:par>
                                    <p:cTn id="82" presetID="21" presetClass="entr" presetSubtype="1" fill="hold"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wheel(1)">
                                          <p:cBhvr>
                                            <p:cTn id="84"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autoUpdateAnimBg="0"/>
          <p:bldP spid="30" grpId="0" animBg="1" autoUpdateAnimBg="0"/>
          <p:bldP spid="32" grpId="0" animBg="1"/>
          <p:bldP spid="5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1+#ppt_w/2"/>
                                              </p:val>
                                            </p:tav>
                                            <p:tav tm="100000">
                                              <p:val>
                                                <p:strVal val="#ppt_x"/>
                                              </p:val>
                                            </p:tav>
                                          </p:tavLst>
                                        </p:anim>
                                        <p:anim calcmode="lin" valueType="num">
                                          <p:cBhvr additive="base">
                                            <p:cTn id="8" dur="750" fill="hold"/>
                                            <p:tgtEl>
                                              <p:spTgt spid="5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9" presetClass="entr" presetSubtype="0"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par>
                                    <p:cTn id="13" presetID="9" presetClass="entr" presetSubtype="0" fill="hold" grpId="0"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par>
                                    <p:cTn id="16" presetID="9" presetClass="entr" presetSubtype="0" fill="hold" nodeType="withEffect">
                                      <p:stCondLst>
                                        <p:cond delay="200"/>
                                      </p:stCondLst>
                                      <p:childTnLst>
                                        <p:set>
                                          <p:cBhvr>
                                            <p:cTn id="17" dur="1" fill="hold">
                                              <p:stCondLst>
                                                <p:cond delay="0"/>
                                              </p:stCondLst>
                                            </p:cTn>
                                            <p:tgtEl>
                                              <p:spTgt spid="28"/>
                                            </p:tgtEl>
                                            <p:attrNameLst>
                                              <p:attrName>style.visibility</p:attrName>
                                            </p:attrNameLst>
                                          </p:cBhvr>
                                          <p:to>
                                            <p:strVal val="visible"/>
                                          </p:to>
                                        </p:set>
                                        <p:animEffect transition="in" filter="dissolve">
                                          <p:cBhvr>
                                            <p:cTn id="18" dur="500"/>
                                            <p:tgtEl>
                                              <p:spTgt spid="28"/>
                                            </p:tgtEl>
                                          </p:cBhvr>
                                        </p:animEffect>
                                      </p:childTnLst>
                                    </p:cTn>
                                  </p:par>
                                  <p:par>
                                    <p:cTn id="19" presetID="9" presetClass="entr" presetSubtype="0" fill="hold" nodeType="withEffect">
                                      <p:stCondLst>
                                        <p:cond delay="30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par>
                                    <p:cTn id="22" presetID="9" presetClass="entr" presetSubtype="0" fill="hold" nodeType="withEffect">
                                      <p:stCondLst>
                                        <p:cond delay="400"/>
                                      </p:stCondLst>
                                      <p:childTnLst>
                                        <p:set>
                                          <p:cBhvr>
                                            <p:cTn id="23" dur="1" fill="hold">
                                              <p:stCondLst>
                                                <p:cond delay="0"/>
                                              </p:stCondLst>
                                            </p:cTn>
                                            <p:tgtEl>
                                              <p:spTgt spid="31"/>
                                            </p:tgtEl>
                                            <p:attrNameLst>
                                              <p:attrName>style.visibility</p:attrName>
                                            </p:attrNameLst>
                                          </p:cBhvr>
                                          <p:to>
                                            <p:strVal val="visible"/>
                                          </p:to>
                                        </p:set>
                                        <p:animEffect transition="in" filter="dissolve">
                                          <p:cBhvr>
                                            <p:cTn id="24" dur="500"/>
                                            <p:tgtEl>
                                              <p:spTgt spid="31"/>
                                            </p:tgtEl>
                                          </p:cBhvr>
                                        </p:animEffect>
                                      </p:childTnLst>
                                    </p:cTn>
                                  </p:par>
                                  <p:par>
                                    <p:cTn id="25" presetID="9" presetClass="entr" presetSubtype="0" fill="hold" grpId="0" nodeType="withEffect">
                                      <p:stCondLst>
                                        <p:cond delay="50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1750"/>
                                </p:stCondLst>
                                <p:childTnLst>
                                  <p:par>
                                    <p:cTn id="29" presetID="9" presetClass="entr" presetSubtype="0" fill="hold" nodeType="afterEffect">
                                      <p:stCondLst>
                                        <p:cond delay="10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ntr" presetSubtype="0" fill="hold" nodeType="withEffect">
                                      <p:stCondLst>
                                        <p:cond delay="100"/>
                                      </p:stCondLst>
                                      <p:childTnLst>
                                        <p:set>
                                          <p:cBhvr>
                                            <p:cTn id="33" dur="1" fill="hold">
                                              <p:stCondLst>
                                                <p:cond delay="0"/>
                                              </p:stCondLst>
                                            </p:cTn>
                                            <p:tgtEl>
                                              <p:spTgt spid="39"/>
                                            </p:tgtEl>
                                            <p:attrNameLst>
                                              <p:attrName>style.visibility</p:attrName>
                                            </p:attrNameLst>
                                          </p:cBhvr>
                                          <p:to>
                                            <p:strVal val="visible"/>
                                          </p:to>
                                        </p:set>
                                        <p:animEffect transition="in" filter="dissolve">
                                          <p:cBhvr>
                                            <p:cTn id="34" dur="500"/>
                                            <p:tgtEl>
                                              <p:spTgt spid="39"/>
                                            </p:tgtEl>
                                          </p:cBhvr>
                                        </p:animEffect>
                                      </p:childTnLst>
                                    </p:cTn>
                                  </p:par>
                                  <p:par>
                                    <p:cTn id="35" presetID="9" presetClass="entr" presetSubtype="0" fill="hold" nodeType="withEffect">
                                      <p:stCondLst>
                                        <p:cond delay="10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par>
                                    <p:cTn id="38" presetID="9" presetClass="entr" presetSubtype="0" fill="hold" nodeType="withEffect">
                                      <p:stCondLst>
                                        <p:cond delay="100"/>
                                      </p:stCondLst>
                                      <p:childTnLst>
                                        <p:set>
                                          <p:cBhvr>
                                            <p:cTn id="39" dur="1" fill="hold">
                                              <p:stCondLst>
                                                <p:cond delay="0"/>
                                              </p:stCondLst>
                                            </p:cTn>
                                            <p:tgtEl>
                                              <p:spTgt spid="41"/>
                                            </p:tgtEl>
                                            <p:attrNameLst>
                                              <p:attrName>style.visibility</p:attrName>
                                            </p:attrNameLst>
                                          </p:cBhvr>
                                          <p:to>
                                            <p:strVal val="visible"/>
                                          </p:to>
                                        </p:set>
                                        <p:animEffect transition="in" filter="dissolve">
                                          <p:cBhvr>
                                            <p:cTn id="40" dur="500"/>
                                            <p:tgtEl>
                                              <p:spTgt spid="41"/>
                                            </p:tgtEl>
                                          </p:cBhvr>
                                        </p:animEffect>
                                      </p:childTnLst>
                                    </p:cTn>
                                  </p:par>
                                  <p:par>
                                    <p:cTn id="41" presetID="9" presetClass="entr" presetSubtype="0" fill="hold" nodeType="withEffect">
                                      <p:stCondLst>
                                        <p:cond delay="100"/>
                                      </p:stCondLst>
                                      <p:childTnLst>
                                        <p:set>
                                          <p:cBhvr>
                                            <p:cTn id="42" dur="1" fill="hold">
                                              <p:stCondLst>
                                                <p:cond delay="0"/>
                                              </p:stCondLst>
                                            </p:cTn>
                                            <p:tgtEl>
                                              <p:spTgt spid="42"/>
                                            </p:tgtEl>
                                            <p:attrNameLst>
                                              <p:attrName>style.visibility</p:attrName>
                                            </p:attrNameLst>
                                          </p:cBhvr>
                                          <p:to>
                                            <p:strVal val="visible"/>
                                          </p:to>
                                        </p:set>
                                        <p:animEffect transition="in" filter="dissolve">
                                          <p:cBhvr>
                                            <p:cTn id="43" dur="500"/>
                                            <p:tgtEl>
                                              <p:spTgt spid="42"/>
                                            </p:tgtEl>
                                          </p:cBhvr>
                                        </p:animEffect>
                                      </p:childTnLst>
                                    </p:cTn>
                                  </p:par>
                                  <p:par>
                                    <p:cTn id="44" presetID="9" presetClass="entr" presetSubtype="0" fill="hold" nodeType="withEffect">
                                      <p:stCondLst>
                                        <p:cond delay="100"/>
                                      </p:stCondLst>
                                      <p:childTnLst>
                                        <p:set>
                                          <p:cBhvr>
                                            <p:cTn id="45" dur="1" fill="hold">
                                              <p:stCondLst>
                                                <p:cond delay="0"/>
                                              </p:stCondLst>
                                            </p:cTn>
                                            <p:tgtEl>
                                              <p:spTgt spid="43"/>
                                            </p:tgtEl>
                                            <p:attrNameLst>
                                              <p:attrName>style.visibility</p:attrName>
                                            </p:attrNameLst>
                                          </p:cBhvr>
                                          <p:to>
                                            <p:strVal val="visible"/>
                                          </p:to>
                                        </p:set>
                                        <p:animEffect transition="in" filter="dissolve">
                                          <p:cBhvr>
                                            <p:cTn id="46" dur="500"/>
                                            <p:tgtEl>
                                              <p:spTgt spid="43"/>
                                            </p:tgtEl>
                                          </p:cBhvr>
                                        </p:animEffect>
                                      </p:childTnLst>
                                    </p:cTn>
                                  </p:par>
                                </p:childTnLst>
                              </p:cTn>
                            </p:par>
                            <p:par>
                              <p:cTn id="47" fill="hold">
                                <p:stCondLst>
                                  <p:cond delay="2350"/>
                                </p:stCondLst>
                                <p:childTnLst>
                                  <p:par>
                                    <p:cTn id="48" presetID="9" presetClass="entr" presetSubtype="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dissolve">
                                          <p:cBhvr>
                                            <p:cTn id="50" dur="250"/>
                                            <p:tgtEl>
                                              <p:spTgt spid="37"/>
                                            </p:tgtEl>
                                          </p:cBhvr>
                                        </p:animEffect>
                                      </p:childTnLst>
                                    </p:cTn>
                                  </p:par>
                                </p:childTnLst>
                              </p:cTn>
                            </p:par>
                            <p:par>
                              <p:cTn id="51" fill="hold">
                                <p:stCondLst>
                                  <p:cond delay="2600"/>
                                </p:stCondLst>
                                <p:childTnLst>
                                  <p:par>
                                    <p:cTn id="52" presetID="9" presetClass="entr" presetSubtype="0"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dissolve">
                                          <p:cBhvr>
                                            <p:cTn id="54" dur="250"/>
                                            <p:tgtEl>
                                              <p:spTgt spid="36"/>
                                            </p:tgtEl>
                                          </p:cBhvr>
                                        </p:animEffect>
                                      </p:childTnLst>
                                    </p:cTn>
                                  </p:par>
                                </p:childTnLst>
                              </p:cTn>
                            </p:par>
                            <p:par>
                              <p:cTn id="55" fill="hold">
                                <p:stCondLst>
                                  <p:cond delay="2850"/>
                                </p:stCondLst>
                                <p:childTnLst>
                                  <p:par>
                                    <p:cTn id="56" presetID="9" presetClass="entr" presetSubtype="0"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dissolve">
                                          <p:cBhvr>
                                            <p:cTn id="58" dur="250"/>
                                            <p:tgtEl>
                                              <p:spTgt spid="35"/>
                                            </p:tgtEl>
                                          </p:cBhvr>
                                        </p:animEffect>
                                      </p:childTnLst>
                                    </p:cTn>
                                  </p:par>
                                </p:childTnLst>
                              </p:cTn>
                            </p:par>
                            <p:par>
                              <p:cTn id="59" fill="hold">
                                <p:stCondLst>
                                  <p:cond delay="3100"/>
                                </p:stCondLst>
                                <p:childTnLst>
                                  <p:par>
                                    <p:cTn id="60" presetID="9" presetClass="entr" presetSubtype="0"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dissolve">
                                          <p:cBhvr>
                                            <p:cTn id="62" dur="250"/>
                                            <p:tgtEl>
                                              <p:spTgt spid="34"/>
                                            </p:tgtEl>
                                          </p:cBhvr>
                                        </p:animEffect>
                                      </p:childTnLst>
                                    </p:cTn>
                                  </p:par>
                                </p:childTnLst>
                              </p:cTn>
                            </p:par>
                            <p:par>
                              <p:cTn id="63" fill="hold">
                                <p:stCondLst>
                                  <p:cond delay="3350"/>
                                </p:stCondLst>
                                <p:childTnLst>
                                  <p:par>
                                    <p:cTn id="64" presetID="9" presetClass="entr" presetSubtype="0" fill="hold" nodeType="after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dissolve">
                                          <p:cBhvr>
                                            <p:cTn id="66" dur="250"/>
                                            <p:tgtEl>
                                              <p:spTgt spid="33"/>
                                            </p:tgtEl>
                                          </p:cBhvr>
                                        </p:animEffect>
                                      </p:childTnLst>
                                    </p:cTn>
                                  </p:par>
                                  <p:par>
                                    <p:cTn id="67" presetID="21" presetClass="entr" presetSubtype="1"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heel(1)">
                                          <p:cBhvr>
                                            <p:cTn id="69" dur="2000"/>
                                            <p:tgtEl>
                                              <p:spTgt spid="44"/>
                                            </p:tgtEl>
                                          </p:cBhvr>
                                        </p:animEffect>
                                      </p:childTnLst>
                                    </p:cTn>
                                  </p:par>
                                  <p:par>
                                    <p:cTn id="70" presetID="21" presetClass="entr" presetSubtype="1"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heel(1)">
                                          <p:cBhvr>
                                            <p:cTn id="72" dur="2000"/>
                                            <p:tgtEl>
                                              <p:spTgt spid="47"/>
                                            </p:tgtEl>
                                          </p:cBhvr>
                                        </p:animEffect>
                                      </p:childTnLst>
                                    </p:cTn>
                                  </p:par>
                                  <p:par>
                                    <p:cTn id="73" presetID="21" presetClass="entr" presetSubtype="1" fill="hold" nodeType="with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heel(1)">
                                          <p:cBhvr>
                                            <p:cTn id="75" dur="2000"/>
                                            <p:tgtEl>
                                              <p:spTgt spid="50"/>
                                            </p:tgtEl>
                                          </p:cBhvr>
                                        </p:animEffect>
                                      </p:childTnLst>
                                    </p:cTn>
                                  </p:par>
                                  <p:par>
                                    <p:cTn id="76" presetID="21" presetClass="entr" presetSubtype="1" fill="hold" nodeType="withEffect">
                                      <p:stCondLst>
                                        <p:cond delay="0"/>
                                      </p:stCondLst>
                                      <p:childTnLst>
                                        <p:set>
                                          <p:cBhvr>
                                            <p:cTn id="77" dur="1" fill="hold">
                                              <p:stCondLst>
                                                <p:cond delay="0"/>
                                              </p:stCondLst>
                                            </p:cTn>
                                            <p:tgtEl>
                                              <p:spTgt spid="77"/>
                                            </p:tgtEl>
                                            <p:attrNameLst>
                                              <p:attrName>style.visibility</p:attrName>
                                            </p:attrNameLst>
                                          </p:cBhvr>
                                          <p:to>
                                            <p:strVal val="visible"/>
                                          </p:to>
                                        </p:set>
                                        <p:animEffect transition="in" filter="wheel(1)">
                                          <p:cBhvr>
                                            <p:cTn id="78" dur="2000"/>
                                            <p:tgtEl>
                                              <p:spTgt spid="77"/>
                                            </p:tgtEl>
                                          </p:cBhvr>
                                        </p:animEffect>
                                      </p:childTnLst>
                                    </p:cTn>
                                  </p:par>
                                  <p:par>
                                    <p:cTn id="79" presetID="21" presetClass="entr" presetSubtype="1" fill="hold" nodeType="with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wheel(1)">
                                          <p:cBhvr>
                                            <p:cTn id="81" dur="2000"/>
                                            <p:tgtEl>
                                              <p:spTgt spid="80"/>
                                            </p:tgtEl>
                                          </p:cBhvr>
                                        </p:animEffect>
                                      </p:childTnLst>
                                    </p:cTn>
                                  </p:par>
                                  <p:par>
                                    <p:cTn id="82" presetID="21" presetClass="entr" presetSubtype="1" fill="hold"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wheel(1)">
                                          <p:cBhvr>
                                            <p:cTn id="84"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autoUpdateAnimBg="0"/>
          <p:bldP spid="30" grpId="0" animBg="1" autoUpdateAnimBg="0"/>
          <p:bldP spid="32" grpId="0" animBg="1"/>
          <p:bldP spid="53"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6">
            <a:extLst>
              <a:ext uri="{FF2B5EF4-FFF2-40B4-BE49-F238E27FC236}">
                <a16:creationId xmlns:a16="http://schemas.microsoft.com/office/drawing/2014/main" id="{B4FD996B-7031-4874-BC2C-EED688D24D27}"/>
              </a:ext>
            </a:extLst>
          </p:cNvPr>
          <p:cNvSpPr txBox="1">
            <a:spLocks noChangeArrowheads="1"/>
          </p:cNvSpPr>
          <p:nvPr/>
        </p:nvSpPr>
        <p:spPr bwMode="auto">
          <a:xfrm>
            <a:off x="760392" y="566738"/>
            <a:ext cx="5095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323850">
              <a:spcBef>
                <a:spcPts val="850"/>
              </a:spcBef>
              <a:defRPr/>
            </a:pPr>
            <a:r>
              <a:rPr lang="en-US" altLang="zh-CN" sz="3200" b="1" dirty="0">
                <a:solidFill>
                  <a:prstClr val="black">
                    <a:lumMod val="75000"/>
                    <a:lumOff val="25000"/>
                  </a:prstClr>
                </a:solidFill>
                <a:latin typeface="Agency FB"/>
                <a:ea typeface="ＭＳ Ｐゴシック" charset="0"/>
                <a:cs typeface="Lato" charset="0"/>
                <a:sym typeface="Lato" charset="0"/>
              </a:rPr>
              <a:t> Seed dictionary</a:t>
            </a:r>
          </a:p>
        </p:txBody>
      </p:sp>
      <p:pic>
        <p:nvPicPr>
          <p:cNvPr id="2" name="图片 1">
            <a:extLst>
              <a:ext uri="{FF2B5EF4-FFF2-40B4-BE49-F238E27FC236}">
                <a16:creationId xmlns:a16="http://schemas.microsoft.com/office/drawing/2014/main" id="{A9CA5132-305F-432B-A179-4FD6AB3E333C}"/>
              </a:ext>
            </a:extLst>
          </p:cNvPr>
          <p:cNvPicPr>
            <a:picLocks noChangeAspect="1"/>
          </p:cNvPicPr>
          <p:nvPr/>
        </p:nvPicPr>
        <p:blipFill>
          <a:blip r:embed="rId3"/>
          <a:stretch>
            <a:fillRect/>
          </a:stretch>
        </p:blipFill>
        <p:spPr>
          <a:xfrm>
            <a:off x="954157" y="1304497"/>
            <a:ext cx="9952381" cy="5385637"/>
          </a:xfrm>
          <a:prstGeom prst="rect">
            <a:avLst/>
          </a:prstGeom>
        </p:spPr>
      </p:pic>
    </p:spTree>
    <p:extLst>
      <p:ext uri="{BB962C8B-B14F-4D97-AF65-F5344CB8AC3E}">
        <p14:creationId xmlns:p14="http://schemas.microsoft.com/office/powerpoint/2010/main" val="818570973"/>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14:bounceEnd="34000">
                                          <p:cBhvr additive="base">
                                            <p:cTn id="7" dur="750" fill="hold"/>
                                            <p:tgtEl>
                                              <p:spTgt spid="55"/>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750" fill="hold"/>
                                            <p:tgtEl>
                                              <p:spTgt spid="55"/>
                                            </p:tgtEl>
                                            <p:attrNameLst>
                                              <p:attrName>ppt_x</p:attrName>
                                            </p:attrNameLst>
                                          </p:cBhvr>
                                          <p:tavLst>
                                            <p:tav tm="0">
                                              <p:val>
                                                <p:strVal val="1+#ppt_w/2"/>
                                              </p:val>
                                            </p:tav>
                                            <p:tav tm="100000">
                                              <p:val>
                                                <p:strVal val="#ppt_x"/>
                                              </p:val>
                                            </p:tav>
                                          </p:tavLst>
                                        </p:anim>
                                        <p:anim calcmode="lin" valueType="num">
                                          <p:cBhvr additive="base">
                                            <p:cTn id="8" dur="75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94CED1F-C8E4-4A4D-8F15-7FEBE4452E48"/>
  <p:tag name="ISPRING_SCORM_RATE_SLIDES" val="1"/>
  <p:tag name="ISPRING_SCORM_PASSING_SCORE" val="100.0000000000"/>
  <p:tag name="ISPRINGONLINEFOLDERID" val="0"/>
  <p:tag name="ISPRINGONLINEFOLDERPATH" val="Content List"/>
  <p:tag name="ISPRINGCLOUDFOLDERID" val="0"/>
  <p:tag name="ISPRINGCLOUDFOLDERPATH" val="Content List"/>
  <p:tag name="ISPRING_RESOURCE_PATHS_HASH_PRESENTER" val="cce957168fd2ccd1b23534aaf13c4793c7a689da"/>
  <p:tag name="ISPRING_PLAYERS_CUSTOMIZATION" val="UEsDBBQAAgAIAAtngUbpbttk5AMAAHQOAAAdAAAAdW5pdmVyc2FsL2NvbW1vbl9tZXNzYWdlcy5sbmetV91u2zYUvi/QdyAEFNgulrYDWhSD44C2GFuILLkSHSdbB4GRGJsIRbr6cZtd7Wn2YHuSHVFyYqcdJMW9sGDS/r7z950jcnD2NZVoy7NcaHVqvT15YyGuYp0ItTq1FvT8lw8WygumEia14qeW0hY6G758MZBMrUq24vD95QuEBinPc1jmw2r1uEYiObXmo2jsz+bYu45cf+JHI2diDcc63TB1j1y90p+yn359/+Hr23fvfx68bpBdiMIZdt1DKmSY3r3pQOTRwHcjYCNu5JErag2rZz+cv6Cu4xFr2Hzph54H5NIaVs9W3CIIiEej0HVsEjlh5PnU5MIllNjW8FqXaM22HBUabQX/goo1h0oWIuMolyIxP8QaNlTJ24zZAV463iSivu+GEfHs3Y41JCpBdsa+gD56sgQ4JAEQZCzn2TOwkSm1gSMsZT+GqTOZuvChlQtTsVpL+BR9/ZgTD6rFVRtqRsIQT0g08q+gTiArvw/CvwA1XfRBXJMQFEDCNoyHL50Jpo7vVQoKSEgDZ/wgn5gppJW8RyyOAYc2Gd8KXeawUymKJ7WQ8n5WQvJxAcJ1sPsdkdaESCgj15XYcnAhS9rrAi0zJnZVmY8L5/foHDsusSMole0vI2p6uTLGQP1KF4hJqasAwC5LtkzFHN3wmJUgpXv4WyIS87cNg7ArTz6X4i/EiqZzXjVN59nk6tXJca451IVhsWSZ6tBBT6gOWv7bYNMyh0iLgqeboi2KvUyc/BAvjo1rjsPwf4PqUpcjI3piv284IUicBPBig24fCd0dQWagDxhrKROyO8rxzsHQPOM5jHieIUfd9rDp+Q2Bp9FzOS4h8wcuXEJFeuCXZBQ6tMoxv8lF0fpKMoWq6/19jcRwBpC84I86ueG3GvpfcraFIsK+yGvhnDzDWC9B7CZrNQL353TD4oFDK1bAiQuBS1KkEH/SgXMxI7sM1uP1IBNLXcrEjDMp7syIhdqUaZ2QTV2n2uhtplOzK1m+66V6wp8d40UdXFAbne8ZbCMNCQ7G02iMvTGpTnNVD8uOINBy5ZNLw8jFowoOok5ZEa/hvXKrS5V0JKoPZDY5x0DWpDTkLIvX//79T0eOJ57Uu6jZ/a0XCXRoNZfIA9kfni54/mcbCcWjQ5xZdEE1B9gdruN51lS9SR6mFI+nMxBGaHSgyyxuPy7sM8xwcAHDwZy2rOGMZXcwWajWsheLCbkSQtHP+uNZviykULwP9rjZXAVMnXmEbdtcbKAJpIjv6ndagpiZbtUNR8INpyvZeIo9GDxP+Hgiip6EZtbv2hwarl4/ttv229H/sMrN/XDweu+6+B9QSwMEFAACAAgAC2eBRjUa0FrOBAAA9BYAACcAAAB1bml2ZXJzYWwvZmxhc2hfcHVibGlzaGluZ19zZXR0aW5ncy54bWzNWNty4jgQfecrVN6axwnkNpOkgBRJTIUaMCw4m5na2qKELbA2suSVZBjmab9mP2y/ZFso3EIgYqcyk8oDsdx9utXqy7HKl19ThsZEKip4xTs8KHmI8EjElI8q3l1Yf3/mIaUxjzETnFQ8Ljx0WS2Us3zAqEp6RGsQVQhguLrIdMVLtM4uisXJZHJAVSbNW8FyDfjqIBJpMZNEEa6JLGYMT+FHTzOivGqhgFDZLrVEnDOCaAwucGq8w6zOsEq8ohUb4OhhJEXO42vBhERyNKh4v5zVzN9cxkLd0JRwszlVhUWzrC9wHFPjD2Y9+o2ghNBRAo4flk48NKGxTirecenI4IB8cRNnhm53gQ3OtYDtcP1oICUax1hj+2gtSjIkEuJKVFXLnADo2tqKpCZf9WLBLsVTjlMahfAGmVhVvJuw3/XrftcPrv3+XbdpXXXWCBth03fS6TUbN34/aId+r38btpp7K4X+53APpX09c4bvdP2eH4R+t3/VaO+p4e7UUsdv1RrNPXXu/ateI9zXUlBr7avSuW0Hbjq3Xzp+t9kIPvXDdrsZNjpLrVkOr2Rrubie+GUoEJHL1fTWSZ4OOKYMusaTHFdEQ99hWI5IKOoUqnGImSIe+jMjo19zzKiemgqF9vRASFZTGYl011RfxTMV5S3hLCA4BiW5qO3T80Vpfzxb23rRWl9u61kvy4uu1UmEFj/Y+8PS6cL985Pd7m9xtDymMREBlnLWsjY38KILR8vueHj84cNuL7ZYK2OtcZRAK9XzTri6MpcaCr6WIOYZDQSLF4El6YDEAU7JyoToPVBeB8lDDw0hlRmEvCYpZh6iGo4gWiirfKA01bOZVF+VRIAFs4+gVm/jSKIES7WWt4vgmSkQVX8PhCbqDxsLu7RN1OcxupF4ArPRRbxDuIvYLZwUM6dFpJMTEqs9JFGNMRfh7rzsXYRbWD4QiUIhmJN8Z57cqMGHwsn3FCrZRfCeDBTVxEX0ijqZvhc5i9FU5IjRB4K0QOB9nsJ/CUGr/AENpUhnq8BxNFIMigeNKZmQ+NLF0BcwkeagCfQqY0RbC3/l9BsakKGQgEvwGJIN1qmy+Ad7AWdYqSUonvv4zk7hRnDjf35nNojjMQZGsx84dACSZvo18DHsnQswwZiAaK5AQGQinENam/OJaTwTc9mms+0Ej2eHbg5yBgrHTcEfiwkvIuhVlOfEFTDCHAnOpghHUF7KpNCYilzBik0WC63+l4NWFVE+c3UELRWMyditQZQOj45PTj98PDu/OCj++/c/73cqPTKNDsPGmqUa1zv5qbPmEy78gt4Wzumm9YR5vqC0lX866+3r5g4u6qz5DCN9QXcHYdzQrQuZmtqPN4L7/LfDI8/YHMTloiEIz/OFGb16i3Sh59e617cIYn3XDHsXLmUWCAQBixKo06H59nXUmXExF9n2XQhH5zvBmhNymthd/zcnQDhsp8blZjZoO234kyOjMVO7szKxncY/ltyR4P100QDowchyESAIjKbAhOIf1vm/pw9vaxWv2cKffnI7K258eP+MjvhdX1C2nb5SRyRYRgkk0asl3pufOK8Z3rcUMfu0uDlauypaXGGs362aNynlNIU4Gq66uJCtnp6UysXnXxUKgLZ+U10t/AdQSwMEFAACAAgAC2eBRp9k43WyAgAATgoAACEAAAB1bml2ZXJzYWwvZmxhc2hfc2tpbl9zZXR0aW5ncy54bWyVVm1P2zAQ/r5fUXXfCXstk0IlKJ2ExAYaiO9Ock2sOnZkX8r672c7NrHbpsl6Qqrvnsd3vreSqi3lyw+zWZoLJuQzIFJeKqPxuhktrudZiyj4RS44AscLLmRN2Hz58af9pIlFjrHEDuRUzobk0LtZ2M8UivPxbWFkiJCLuiF8/yBKcZGRfFtK0fJiNLRq34BklG818vLHYrUedMCownuEOoppfWVkGqWRoBSYkL6vjYyyGMmAeU+X9jOR07s6//oD2o4qipZ288nIEK0hJcRJvroxMozn+va4Kgsj5wkIf1FDv3w2MghlZA8yvvx8rhrRtM3/9EgjRWkSGnPOF/GdwwQp9Phpwt2lkVGCeZBxNFoFl56vd0YCkPsazn1qxlUK9mTyerAQTNEzBkuULaSJP3U2VYm3xxb1fMByQ5jSgFDVg5500E+kVf6aWNfj/sAb5UUAcooe8SpYW8OqizcAxvoev1rd2lURxveuCwKUsHPKIMJe2SN/67QeIQNlj3xmtIBHzvZH8ENLx/ElviWumOezr63AiT76fPmTtxpPD2ZwVeDaKTymFgUslQnnhdZgqpYmVteFlBzFlHKyoyVBKvgvg8v29jEqTQ4MrtNO91WKFBmcajcbo17SYb3sebwbu9+E/m3deYZ6hV/PCSLJq1r/Jqn5zPH0jOhr5slphlmSGg7ynm/ERE5N5BbkixBsqhcuEEKsffYQWHSDNQRPkyAFaXI6x6m75FTyeVtnINe6ZhR808S6DlfRsmL6D18pvEEREwaMHRMrfR0n9L0nA4VrACAyr3zHdofOUrcMKYMd+LkPFPbBQy9Lle7QoWa7wQfYYNhuTjOpH92a6BslxMWGE4RXHZeIF05oGG95JJmyD4uG3u/f/uJoI/tFZjov3GH27BopuljbjxOoleb/yH9QSwMEFAACAAgAC2eBRgoR72qiBAAABRYAACYAAAB1bml2ZXJzYWwvaHRtbF9wdWJsaXNoaW5nX3NldHRpbmdzLnhtbM1YbXPiNhD+nl+hcec+HoS8XZIBMiRxBuaIoeA0d9PpMMIWWI0suZIMx33qr+kP6y/pCoW3EIhoL0knH4jX+zy7Wu2uVi5ffEsZGhGpqOAVr1TY9xDhkYgpH1a8u/Dm46mHlMY8xkxwUvG48NBFda+c5X1GVdIlWoOqQkDD1XmmK16idXZeLI7H4wJVmTRvBcs18KtCJNJiJokiXBNZzBiewI+eZER51b09hMpWdCvinBFEY3CBU+MdZnWdMq9otfo4ehhKkfP4SjAhkRz2K95PpzXzN9OxTNc0JdysTVVBaMT6HMcxNe5g1qXfCUoIHSbgd2n/yENjGuuk4h3uHxge0C+u80zZ7SKw4bkSsBquHw2kROMYa2wfrUVJBkRCWImqapkTIF2RLWlq8k3PBVYUTzhOaRTCG2RCVfGuw17Hv/E7fnDl9+46TeuqMyJshE3fCdNtNq79XtAK/W6vHt42dwaF/pdwB9CunjnTtzt+1w9Cv9O7bLR2RLg7tcD4t7VGc0fMvX/ZbYS7Wgpqt7tC2vVW4Iapf237nWYj+NwLW61m2GgvUNMcXsrWcnE18ctQICKXy+mtkzztc0wZNI0nOa6IhrbDsBySUNxQqMYBZop46PeMDH/OMaN6YioUutMDIVlNZSTSHVN9Fc9UlLegs4TgGJTkvLaPz+al/el0ZelFa32xrGe9LM+bVjsRWryx96X947n7Z0fb3d/gaHlEYyICLOW0Za0v4EUXDhbdsXR4crLdiw3WylhrHCXQSvWsEy5LZloDwVcSxDyjvmDxPLADyFUGMa1JipmHqIYYR/O32uyEvqEMsthgS4UB12tBjhIs1UomzsNh+npU/TUQmqjf7OqsaJOqz2N0LfEYDjsX9TbhLmp1iD0z8SfSyQmJ1Q6aqMaYi3JnVsguyrdYPhCJQiGYk357lq6owQfCyfcUatNF8Z70FdXERfWSOpm+FzmL0UTkiNEHgrRA4H2ewn8JQcsTARpIkU6lDCuNFINyQCNKxiS+cDH0FUykOSBhXsoY0dbCHzn9jvpkICTwEjyCZAM5VZa/sBNxhpVakOKZjx/sudoIrv0vH8wCcTzCMKPsRg41TdJMvwY/hrVzASYYExDNJQqITIRzSGuzPzGNp2ouy3S2neDRdNPNRk5JYbsp+GM54UUEvYbynLgSRpgjwdkE4QjKS5kUGlGRK5DYZLHU6l85aKGI8qmrQ5iiwZiM3RrEfung8Oj45NPp2Xmh+Peff33cCnqcHdoMG2t2eLjaOnE6I59Mty/gNkyRbqgns+QLoI0TpTNuVze3TJfOyGdmzBewW0bANeyNkKmp/XgtuM/fBh4nh/WDuFw0x/bzE8B0YHqbAaDr1zpXdQTRu2uG3XOXwgkEghBECVTewNxPHTHTeclFt3UXwmb4TrQm5k5ncMf/xYkQts+pFbmZDVpOC/7sOKOYc7i9dAY7HehYcseR7d1VAzjwh3a6gCOf0RRmm/jNevl/6aybiv81m/LTa7EzcO1y/B49bvstx3bAH9XjCJZRAmnxaqn0/qfCDw3Y/ykG9mn+BWblk8v8U8DqN8o9kK9+uq3u/QNQSwMEFAACAAgAC2eBRoUwK2GeAQAAKwYAAB8AAAB1bml2ZXJzYWwvaHRtbF9za2luX3NldHRpbmdzLmpzjZRNb8IwDIbv/Ioqu06IfcJ2mzYmTdph0rhNO4RiSkUaR0noYIj/vrp8Na07iC/N26evY1fOuhMVS8QieozW5XO5/wj3pQakebuAy1BXLXpGunAqncAozUClGkQNyfefHuTNkeCMhS5Nx6tPsnUVP4H0ZiqVq+KGsbCM5hgtZ7QfRltyiX+DynZVbSuqtHm88B51N0btQfuuRpvJkhEXr+WqFliDMQd7Ap3KGALTfrnayKPjXZ+iysWYGalX75hgdyzjeWJxoSdt+WcrA7b44fMt0HvoPw8DO5U6/+YhqyceDijaSWPBOdjlvR9SsLCSY1AV3165/kED42ZBNTpPXer39NMVRZU2MoFGlwZPFCGmC69GN/sUTc7D0m+Jm2uKgFByBbZh1azaoFmYM36gsZhQRxpos+cHVKGcpDrZci89Cpajw5JtW/eOhd6+UIhghLA2QjNmIrO2i+OMqffs4Lpa1ndu5hUncnmR0Qz3cc4extdvEdp/RUJ6L+NZVlwOxcVIDQdXPIN901MkIZN2DnaEqIpyvk8dvJa7s/kDUEsDBBQAAgAIAC5rq0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Aua6tGlBOzImkAAABuAAAAHAAAAHVuaXZlcnNhbC9sb2NhbF9zZXR0aW5ncy54bWwNzDEOgzAMQNGdU1jeKe3WgcDGVpbSA1jERZEcG5GA4PZk+8PTb/szChy8pWDq8PV4IrDO5oMuDn/TUL8RUib1JKbsUA2h76pWbCb5cs4FJliFLt4mjiUyjxSLHHYRqOFTXv/AHpuuugF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Lmur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kAI1Jh2+TOWgrAACzVgAAFwAAAHVuaXZlcnNhbC91bml2ZXJzYWwucG5n7Xx5WFPX2q899mgHBK0WEoGkllatlcQYJSCQ1DrQ1qlWPQ4EUowkWCEYEAiQoR5bxkC0VaKiROVYZxCiJEJItEC2GiBCqzElEMkuRAwQN0MSyHQTsEV72j/uPd/33HufT56HJ8le613r977rHfdee+V+vj5i2huz35g0adK0Tz9Z+cWkSX/HTZo0OfG1Ka4rr93on+z6eCX5i4iPJ5U1+/W4frxKXb5u+aRJFbw3bTF/d/1+fe8n25MnTfKsc/+/AiSe3zVp0j8++XTl8s2M6L72RN4V6nZnTPRM9Nc+H7XOO/4lmbnThCXfDUh4Y+WsOYdXfnB09r8++/qbWX9/3fut107nvf4xJujUtFcuBdZPemVG3icfXPvnoPVknfRue43+hOr4Uqw+2hANzAuppFLsx5YKqWUUTg3FuPVE4OiIksM2/fgm+kS40zaoZw98L5jk/tNgyJe47YtNilh0YTE9JpXsvvj1ihmh3Y+ZGptayS6KnuG+9OhefUk6nubQOu2kjL+Pd3q7pvtDW/Ay94+98TtVzIYNnNGfhj6eaKx8c2wOz5P0wUkNhATnDSULVcvtG7R6ua5e9QW7X1lMOxkkc7o71dwoog/emopk5m5gPdkkP/bhY5gI7xxRyhrTZNb2oerIvcd4RghAEmQOldR0fWig+AFkRWrPIUduR7QqdH0+UUEzzZntAhFjoWIwdrcWCKlnaS5oqW7sT8piNcyuD0npplGVzNFwq/N6OatPfSVS1ByrOvcAQ7P3CBw9I6/5B0TbRm95sZ/aEjaEQSsz7KGddiPHeX3aBqiiL4mktXXjlOU1w3SslFqX8bRABfZZ2UZ5Qrm1Ag00bZWN3tfzEiTs+/TBuQi0a9p7+l/kTcMfTQ+4syd68PhgZ/xIane16wrDp47ikacQtX9a4/ldzcNhqW4ZZojCT+mZjQOtyeGecgP5I6KUtRUX7l0Yg62JR8rXuUYLpuGCaFmwDfLpMwL0l6KHLw4asmCfy4d1lQwWscqP2GGWmmstpunK6f78BoPCHFrS9DYaeC3JaTcLSPM6EiUJHjgwAayy4quKk87JmxjhHQg0j7rPMSJwjoy07bxcKGpQrCDiab78AoO8HPK4Td/ObC4S+So9C9rqjy4rWVotiU8vhoIvWbcTHjCsrQNsXRePYwPRHRskTqfD6GSrAR9VQRvXOs0fTFSJ4dpIw4xkpnahFqHdBBoI0g1y87YwuTiaKeBZ80kAmactFzssrDxDofV1MPODGgEjc24ZrsP5RVhkWI3xqgFeKeExFqpVbv3bu432K9C6wuPvmHju8g+m/NgFq/LDg5WY1VxkfsGtOTRfNM/QEKvYmERER3uCLECB+SfXILfXWwtVADnHjFvdyEK0ifvXPXbJ2FjEVTZNP6C1bAPu+dRtJnojM7lMzN/kXdAeIh6VzwdV4l6Sc5ikJPH4oElB/VgeC7Ll1hxRQyzE0FXS2+lOaABlxiIM4ubWAamuy7INhOR95Ktcs0v0KUV124jeKn9kGtHbmEhkz3QtOQOpMLZYlko7wD7IPjPRNYU1RoPCA/Q2+naJH/kxQwKywcFZIl9zeDTSjJUiQfM7NYL8XSBFYx7IDO0na9IkTrFRDX/LjGk+cBXBeMVlYXX7roAUj79h/L5hVP0Mq5G/81bAj4vKfPnA+ekrfoT5ZcHe02UoRA0GzAm5AsQDsXQ7Zme9vcDwrbh9VKob04Ofl9LKGhjBJXT45I6kOC6ERvEq4nKWx3lw6FYYX24cmc4H2viifKu/M26DBhD3iwVQhsRPpe1iF/GWCiXlXYpOrGCkMf9ArIQV9gMjPeR8FuYiSpvavgxoskj9lYe5JHAPoUOKMMlfg+uqoCooielVYGgw0AWQXWjbkWNsYFjFvEXNub1s1Fu8PeE0eZv8akj9wdnmWgN88ZRWsWN0D8yt/UTcALkHs3Oh4OxSeT5szgPdAOyQ/J3F8kMwWBG5a3o5r+2K1jgwSj/ZlaAq93IxN2wnniujJ4c8vXIlG8C8I28r2gnjKsizCl5Z3J/GLYRM4vVhVjqrBlb5wBhQ38dH8wCYqqbRfjnQuMdeAfStkPglIs3Xmek5okAkuO6xH448y097CdrDxIN9bnV+QH7NTxsAhc9CA7FgJlVDzVGB7CIlw5PeBhHeKNItU9uJ79GEDnyh6AqBBGbUDVQywlEulbIXtsnJuQAiMR+oRqwdW8pkMkdP4b4KwjdhjtanFJV+KQmjYdn+ib7Kx29g5ha2fSNWQlXD1ihPuGHGe1OOD2PFLv4XmdLjwWpc53SgCWps6krRJb9VSgkDkzRbJYFsGegAu2BhwKRl9Qm6SgW3mF8ruN7FukIw5cubxM5hbQVcqSHK+qpTCovBLgs+Zzk6mifiQYkjC4HpAqPYIe5gpMPMvrrMWGaJ0CizLMtVCK03bo9al9WzyjlO0JYr6svIqgdhvKWIrcR5COdAqmudbnbeqKBjs/7JsDJMmzzmKQ7FhKTW51z1w8uFUjmL2/nu6mxxP4NER5Ifw/hRS2hyVn0XvRYahSW7mRku3psDUrg76MXQSP5ybMlpOJnE/ZquttRggRRwGd0ujibOQ+WTwOEoeRPkcY/VT00YgVAkT5+C4jlZjdBSP17AlA56e3GrS5FUmcyTvBZ8B97Fb/xI7Qw0kAAOIlT5fCA2hiUD2brkapvDPZaFSTUnH4rXELVmRjiCrOFozJZwf2NamBxigGQkj6oBgpHumFaXEuiyOE/ytm15t96ZUsgIQSEJA/CiAzFE7xU/iuNDfqi/Oqu0ThzPnQWmgpVilkRGT9c4B6rnrD5EJ9Dt0FEzKx53lqzJUzbB3sBC9HLBByEO6R3YVOBpMGoMF5O2grsf7MN4F5qLa3ldRjUsEIjLOGbdHsmWGHjhNAIiUcJKJ0EZHsdBe3OHMuWxxU5iK12OVYLPqmVYLYgcPqDiMMsLjD0MJl0NQ2d32eViWDmPLh51RGqVqyqNhr0trOwnHtvxHWIj/aTYMYAf421fIDhXdYms0e0dsU91XXlY4AracNH6Yi3H3d4Ow3kdpBuu/VXjK+7P0l2aV92xvPA7+kz3Z/BnY6Fr0qP58L/qUG4Z4MuYU8ZzCG6x+/PmxsW0v7m/RNwRv+7+9HsfnDvW4fB/2OFe94VzJcsyu49Rm0tYJjX20zzhO83fBPtWYsnysY7XLHe3SpNMtkGltmTJez38BvV06srU1M1jw36Uj3Q8zRZRPT7NSKev3kWNaBinOfiv7Wr1RszYjIHv7f7H7/3f/PT4kZP+b49P/fF3lNiXJP9vkPhHEEZbeM2I9F8PCa39NUZNe5qWlaqKSvM/zFgLQg3kAuBywuGJUbNJ3G/MmuQNy+YjKhmNU5pfaNNO9go7WJgNvIOoKZT19p4fs4WvvZfZPKGIe2lv81gCBGuopQ3dM/1uc2HemN7Hna5D+07j3YnNj0kWtPV0P9+QGO6NKFYsyWpSdKzHRT6Hma04vfcDx6qBeSUMnel6P3EDwT40Qr6DID+83nU1/ZhrGMXzw4RYAv13qMkeNdcQQWm1JzNenGN0WvY/TLC6y/EPNV2pTz4MDV0wZqmnvvWUxVvedLetuL+qjnKv8wUpBNm+XfFhJrfzzMUY7OO9L7Lj+PH0kXD5waW+QQc8zz0vhspOtJ8biCEV/ldNilT/v2oqVXgUL8/e9Lwc1E99PK/0YrIeV/4VwBjBX+G79OcEW0/XffAnMij/+E9njv72T7FK3vBfP6Fw+yyxdaTga5UADMF4tH+oD7vsRKWwdOeY/9vx+KkiS7Y3LpaHWWn1OPHnLVxU6N4nf8rE1d7Fk8/9lZD9g1OCJ2zgXid/Gqfz3l0E+fYvsY9+/ovlpPzVcFvu37zwp5Kpu5w/Zf2fs5v6ge8fIIgQ9qwIl7GZlvYzefjRuFFYXdmVqX8gD5wqI+87VvRHJEUrOjHV8eQ/QNeGmzWDlbeebqsna8/B/jCd+Wmd17m6TkwOUAain8eOtD+OoIpo7Z8BdSu8eSF/sNfCne8xB4u1JwpzsucjLsUkh/4P8Ir7WCx9qDYkU5c7L7p7lssnsvc5KuTl28GBOJWh53nlMxg6s5H4GkNZTXT3gyuRVLf36dvj/w/oaHkp7H2j1NovHFviyOgdEoHbp9q6LCeIS76Ut4FJ/v94fsYCevJ2LhvzpOFpWk6U/qDl5mSvE+3JynARKXM35il+9HGpHr1VqVlCQ1CeJ4sFKUMPybyTsvCSWjihGhFAkgSWEUpuwWRywwpi4qwVX2ooxCrEFD6/ATuPz+dZZ/MBq3+DARLLU848oddbc3kxxCoUKt8a2TE3z0osrDFYozr0FmKBjpzL203ET2ltGSC/CQ5eMAROKE1ZOUxVScdOucHI9EicU9IA08FPYroLNj49nY1YJuPRR2AfgOqDiezBYiXaV/k3V/331KfcVWtZGSFloXnWaXSOK8ViepxwFYjlmLeaERESIyOcHSXlxULbwCqFazS6oJSBJH/DBRbTsB1UIj7PjEXxrLkKOU8KgLN5GBQSyWH6VXc85yJG8/YncL9dgxEXIFWFG9FlQmb3Tu634EALrPeM2AGDlTIyNRskgf2ZIX5yu3wYYAQjlPPLfI2Js/g8Ci8AxdtfsSBLI26KC5N3ATVMpqJiaV5nUtgP0I0d0QgzUpRrjeIs3Bj2YLht3/AL08YEunJJVZGuj3zC70B7Jb1Y3DE9gCwJzCOR7+VTMXKxSFoOGykSuW8gbCTis+rnd+D7cTvwRVEIQKzNn03uZph2hXV0WfPl5NkrequhKgYJGhiA6oFlNEF4Se/gpUv8Ca1VqWDgxUooMJpHXYmKkEyvexTH/YbezqDs0ijF5cN9HxO9G7rArvmoyMICBbA406+GW9wyANwDgxS8gNm83WGOFDABksqxEaqdsKU003MGodrqkSCMCfTV7rwZ6fU1VPpwzmrJ8Nc+pdFh+clhg/SRAO1GW5yZ0b2LKDWIt4cXxqno2A4zw0SxVdNcdW6RfhTi8T7IAyptM8zzaTN5c9gFr6TYyQPqhBcl9kuahtsWyDkcyo7ydNUxjLm7ZhEW4FfLYX7gsDh6FhhN5Ejw/dRZokheMSarsOXpGWBG3zLaahBQ83mZ1yRK2LwVEud0Ub6i1FWaKJNucjemhTnEPDFTs9UVGpUFZeUTHqxaunMb0TN7OwZGUeUuR62unX6gfQB+mF7MCNKJmSEdDZNgB7TihWU4+Z35HaqBYbG26xGsLoZIDQsVZvjRa7oMW1zqKjNQj6xWANfYNoMyhpjoUTIHld/G1dnrQa5CR1bKN0fVTkz53ZLnUof3mib8xZxPhRNy+KT18kuS/7EkYdZeoUj/5h+KJsaTC+ea2SahoL0E82+FVvE8AXOg94a+pCac+kmreuTYdOqKVErj/3mV+b/X4et/kKy/qJrZTw8gT4S70OuHWqMZnd/6EHBQ+ijPaeENDTLgJMuPPs14W6eXINzy6AA1kWNtU/bXmjua8niJObwQvKk3+cegcUEFYR70DNh/nUcIyXRx3arsaczUWjv2vRr2diKjzreZMFWtzwKp49JypyCS8Pu7BSZ4MHjsuPpRWp5u+wm1PgekjHeoDz536W1CpeNIOfN9u62s1tpuXB8h3WTK3cB8106kS57F/6gNUKldrU/raYlArgNqN/kQzpSwpMHRv8c1l4gX2/28Ip0RB8p0hyIQnxKofvN+d482+1m1Prhe5llSkGH72CZmm9LBYPhvfsZdPA8l+623kyK0DT4yS8NQMgD9Fqlro4ZKexIzfipuXc4jDZT2tMWMA+9tS5MOnhS6yxeiRNLrLsFG2gTs0Z62xJFVBhFQDuIX0+0Q+4GRrBY74uyjj88YYi+atw7XGlnGWAHIcs45nSYB/fWEMrscJ6WfE2VbjTKnrXK6quZx5VoiwnwsKmihVj/q0A13WWsuW0I/VQlCC78fV0m6WqdOcVV5ZnVUWvvwW17hQ/f69th2LuGK3LWfSDuQ/yCRR+KbK7xVHEtntpJUSEJ/ReQsieZtpKtXqRSbjeVPvvWJZrikkiWLbyyGBzwFeYQSKStdBg1glWHJDlMs5ADeGenZwBk1RQ7qBsSCixCefNv2QCRNsV6R9a5Ajt7L5+1GQmnflxE4fshxWesWN1yF15G4xRjHNHKvH1lXBlKIHA3gfjiBzny0f2o0MzIsczG7wCUgn7f52S2uOLA1zJq8r2VYbo3MA6oTN4QP/7wGD7hVqXVOImWkUdV18AYCB8KPlypdBqYPiIWBICwCHAUr6UjIwIgkIs7APgPa+HIhFji4rANhDMjov6EvG/JottR8yp8QWcUezJLCGYMVAKLG/oA0qxxoI5/ipvrj+AVUellEA2w22AcZVjV0xSyJ9lJQD0fvqzXQRkp7MK9RAzpQRSDF44hBxKMnc49i4gsN38Dg5HjugwNkj+822qqZVhgOZC3USq/5fcRP5PFwNJGDblHkyIr3Mft/U9KGsgJqQuErye2M7lhuZPZiWiGwxOFozC/zMSb3LQjkLLHfmopcGyGJ4s5IDluTZLttTtIQ8XuwmfJfGau7ALypgi9hBdHkX85GowtaFrMbWdwfQHgJfWRLScWNWcrHUeyCJOazOztRvgHkoLWrFfTFu1S1j/ta1nGLQfhZ0B61r7ZxSz5ynVPnIztamFYzO4DCPY6ZmwXz5oMUWKyZ3pIT4osT6uyFhoZ76TM5ekoOcJB1JSnst3FD5XRshsummY4B2DKhoQCQ7Luvi/ipfCCgJyZkpxyLLrW0DBbShRnd3aOjUO+9rnvwxEiSsXInrFkaHeL5uyToe+28oZXQqMUaDHbBpoJdK2A4QPv2MvZK+xlDVBrBOaJUdjhMonN17WVFARQJfko9RH4CmRhz9fN93wZYEqfdyLnTRgW7B7Yf3+NKSttH8WRGwQNntRX/4lyxsyfH2PK7FbphhjXpml9dJ0x1hl4bf15ygY6dbcbUdKSIEE7UnnBaYSd9SQfeEd0EI7g0V8RDzuDJeUKeKPsStxiiFxSZQ0uiZpO2KgzGgKzOYdUCoG7c9YvXYhgF1LgOV86vP7DLNtulWPwV3bAPV0gkzHBrhVEtPpbbthIcbhkdjgtr7s04Rtdu7bmo/JLIK44JC108O5G3nz5yuVncPmB+15q5yMXSqgLDVqPxYmn/02/RzDn2411Pn7kqfiC7lxmyuXDOXnvpk5aMo9z9GN+g0mxExmMbuyhg+yxnUqokfKYoV24oHTZslGjzy/hwM+uIDv69Ok50CTLvQTnLFLDFwFGxI3QRv446q45sMu/KgoWB+Ad1VJedcihEAgJgyB/Pn6I0zA6qczv2oT1Fdc+8+WNKTXOF8WdJz7rEz2SUEOYz70urMliAlPXbw5Jx1uquq7/51ZEHzqNeNfmyyUteuOp4Uu5Y4N9/NLPOt+Mguz3p4TMX386EvKBddf41I/Xz8IfYfUniZw3DQy6fs9RFMVjaAwDjQv98g8DeS/2ps9BFlU9aK2OHrH0GJiOj+xi1taWwPWzgdkCPCp195xkFiWOicoo80xrdAe6FBh7BwVimqfAlHGeH/VZv7jD3CpUlzi1vuPzR5gxa4285wr6NSoLTpt4qHTgyNJE5bB6uQzoWhf+3JByba5/++CaVYLnl1VyS3n1M6LQpna8GzZWKwMwwqerScx3tKo5dpXY/xBTqBRyHKfK9hAuWjkIjZIkunxh849vK3u+u2Slaw0Q9epFb3Lp7PIso/OIIfdOygjE53Nx4cTHts3OHxgiDP9siX9ezZPxWdMSFu+IPTq4ew/5o/hY47myd8RzB3qOeuSGMboJcGFYJRn8+11zCHLjTpjpKfTb0/ZSCYu3oA1H0vnn5ZuSKg9eOOPQch76XZczUqld4hR8eNcgchjbVZeyzWZ4sACncHIHTpldOLYKRdu7KJYFwStoZ2H5dRX15q3eescIizSs3AEiO7f06FvMkIMSBlUpmN1akzaD/Bi8qVsOdgZUficXcrH+YNK/k1shwOcfOJB6parWwq+MkxEKB0BgyFsH2Hr5Ytpgm11p9lBqiTyLJEfU1prr+k5kPOBFfhlnjid5Fk9cRvVVIEZLfcGpm3RN3eGZoXWZibrV+X3glG8m2MK+S8OTkKGaBcaB33e+DjjY2wbboVPlyvsu/nIKTyUSCHNgYZlhYHwtWl4q1sPidmtyWxfJmWJLbVYllDDlllirXOtuIjvZqrfAmaWuY04xJ4c+hXK2QJSeHJ8kfw/iBTs9GscOy0cR40DUK/EI+6qes4r6CjUaKeNZCM1beOL+fHJa5BOWLjgDhCa0V49nX+uj7W4CmONtRhschqPEO1NjYJZyfDfuyKGCtx0GFgvwvuCtNY4+Q9VCSJPDDKffEfQPbT9M5PlGkZVk6A05adgm5BumcGRPSSx0379LN141ieF3nAPxYKRQAbvRAgQDAL1I2cqG5Hd6TmywY83z5ieHzM1WyuJu5bcDB6oWrf1Y/CvBPgmoxUl6lzkr2OKWIISjGTNPv7EUW0ATbtJNL9FmhgO18QPgYsWItdykmj0LeRQwquQ+fHKdhb3ctB7zBXt8mt5dNPcXgKsxofzJZ4kcylMKwYOZ81Jv02q4uw28K7a5h52DkgGUjBHu3jtHdxaBQbKzj5L2vKzqxZb4ipDIonwRWkSVEz5OlDO9u2Ergakh/Yjiz0BpZGA5tE1qJHagypOpY+JvrnyyQzgUzd3OPHvnq0ZJnGvuVlo6dchizF5V9ZBi7lF/amLSSqzOBla6E4amfckqBAeWUNsV58MAgupZ8O5cPnJ/dAMLq9PP7k+1VYlkXudC6zetU65xZpHPQ9ZB6VRKTt1A2tW7V5HO/WaG1sPg7z1JGEZT0iIgPcMWTCeu0+E7Wr6qj/GeW/NPtZ9JfAP6wb/ZvCzvciFWesFsAgtR+/F+B3loQqo2euAVxxp1NBlv702SZjsuoL4t1f/BN/39UgMKSzP4bQpm9TRZuzZdZ8oWE0VLCMnegmuR3wxJdaOwZc6fP3XG8KDXXGk+2ZxprqWZNstfVjVA4QmvY8lwH/NP9Xv8iv3Y18EV53RUGdS6pN2dsmXgcdzH+1VeqLiz4HfSqLUFfT2rb/BzRAt+Pfiy33S2/SlcbQ9v+8WLLx1yS1ukwq8/zWL3knn9v/yc9uY1bfO4PE7wKdlfBcRs2vYBj0uvypgQsreSHixOy2aKe9Ba3uI2iCVv3PHuVr7wHw4maxOnHLz4XiWInf7KIRiumDy7ZMnGr9vzdKQe/1GiCwO7dF58LR0emvXNLfCNB3vTT5peAXwL+/xnwVjiO4DL3EwoUePXfiapcwYzH/DVAT8IJLPXzWhUh8f+OIkFAHyQ5ukjNUqgg8YTzK03Y+j/vlJCY2TZSjomfjeP9CeM1d7U3dmvCov8zNqsMfjiO08zRPkx/799p2rbIm7yYjybr5QbIa5rLadrb1pTVxfy5XEKiX6rIS8AvAf/fBVwvvpNq/6XcvmPU2lz1PMBqc0fmTzNefVj0Yqk4vN+L+Y7/x18n5BqHn5/AXe+EZc4MQkkBMLN2AmbD5UQm6EvlDMzjfFf47k16vrHPghD8Nz3tNfUYnQ6jOnj39gmBsPIgg1XrxPsOV7jSIJPx2lD+xOL0fj8m1x0TD+V2Csbk9HP1BG/WXe6F+uHBxKQP540J/jpqgk083L3yF1KeA3PHvZLrrkxsWqnYMLYyX0U9h26xWzU2GV5CegnpvwJSGx7sHnsKEYFkDfW6dzSYh37aoJWujJz/4vjuhOHBlUg92O2+P4OndbgfEqBbvO++OENNrxh+oHuyV9he63XSPlVUWjv70z8O1XeRo6eEHfgJixNt+QMaVz5gqQkCI362nyxuW/AHBK6yuKRi90MN5Q98WrnFmPgOlrld7/yqumrrH4aMddX/S0Dk9IxfD0U0O+mnY4jezozqwpoXZVylKCzGfCUnvHPNu4F3nsdPkfxB4lFdyFmtQS+17iWk/yGQMLTKKOfQBuc+a9qO0VUvt82+JHlJ8pLkJclLkpckL0lekrwkeUnykuQlyUuSlyQvSf5TEvcG6rbBb9+rlQQHPLdTfvjnTVSCVa2kKWHfDSl08TnYd3+/j9H0/QZ8ukmTrGwvwb7X02tbmyOcE4ql/He/Mu3qEA19L7D96jG2Qf7hf90e/Gsq8cgBpO1Rr3t0dU3HcJlQJB2+QjV3ZBpv5QJv89AIalhHLzhG9XSh6Fy8OcQbstS5N46v6dtEbxc3iVmpWuBdhHNdfzIfgZPZ+xIFtVBB4lpk7+k8wJcXamWMTe1Hco6qvEx39m2dYd3MjFcDklmqkKq+BB8os1oBcLa7aN27BX/wenqvAWzGl1wavR2BT0LVxPe5d72p3cfN8GvtyQKrRn3AC8/od2++U6D03WFQ/Uw0u58wfGFD7a+VXcY1xMR09Re2kgIDy1yjZd2JBftqHNLooaVJ/kZyaq3VKJPZgsu/GuG0l4GEL6z40DZw7GgL6NdrBgu29XSGa9xitmYN/WRvVeR0mUhlf7V+Da8YqPYDxmDlHHp8pJzZNfLl4ShpquHBFX5tYFYLI9Njd+f9cvbwSLnBQMfqkpGlFGaz+wUGafBe+dfBbPSP7uNn3szuEUfZZosKDAUKneHdKXXieIlEkjDXOvtGoXljFBr/QOy07ChU8EU1KJydaxQbozwjeJNdot/bMHPp2CusypDI71i9a9QJVe+xeeWDn4a45CacmrKwkkclYaY03J4lk287HEX9IKsinpFHfRI49ay4PKqfdylfaU2az6UGyk/B0eVTb8IqQfOC6MLlGS5B0fcR0VKEHJtOXkjEKwa2lGdsWXbQ04dV0GvF68gw9FZVPi+dGa79WayGuMaokpN9dLdqllk+vdarxEV+Pw5nLrtcyGMh5U3hBUhtewqXS48P+TyqHouz1hvvjJpRq29aUsKXAQpw+xHMR4V0zOof6ScXSRE7g4mEN7HR5exE9OhstZlVr4BSltV0wEL4iTU03MjChjkdESYpP8zTfTzCLI4P2UQtDryLd5ztDYqcyaHUlsk4P4nTV5Hj7qIi86jyQEEIP3d5QljowWK+vaOAnhw+1KAw7F/ENXiBeKFBKa/Ll64uG8Wn1nb0QlGrTHbGzEpz7eH27rm7jJkf1DStu92Bc9nh6Vzkxo4BrfBGEcuzqLItfqONkWGCSEX0wTz5vcNRVdcQ/KKd9/IU04prK7U1oSE0ihnJLa5RdJi/SC0uPlhrdMHzGT7txZpf60BVmqe5LDiuyub1eFel8parx5XRxxGE42xPVN0z6L66iAJ09XqPYijNn8JRvYv7kH2NGTIf7WxuYlgtLYNXbaE4vm4UBKrrLNZFYAIozXpi1Fz+jZWTCJx7E5WANaIg4TNHe86ZEUPPs7XuwZaspoO1ie4joQYeknlnOSXqyt7Bq4fbKQrp0Fn0WUF2VHsFPbm9jO+SCUS8jwIpHnzQ+JiYfyvetgJVl7FPR6nXh6yWQpkzZT7km1xoEZu0k4mYPAQLBVWYv6ESZ5qFftPInxM7KOGLUE3S1aZ0JJSSfgxwn3LkfmGE6t5AS+OInGfc51P1pFDH8FG6zwBvxSZ6qa3Rd2lCmtYlHZPU5Zk8G0QuR1LE+f7RvV2CfPdae5MmQ9cPslCpMRrJGViePG7foWHeq14g0KKimIHhXGWK7WEajNwtXjilgb49LDJJwhrxeqOgM5mYOJKJy7rNyLTtmJYNWUtqw91qjQe+rFaQL0x5cOmuFLnC70tl2GBjn3FIOMgXUmnsXjIyVLawI9qejc7UupQb9ZZxHmLN4Sh2S9sKlzJWtl3O7L+hb87W9lbX3B1XmBxZMsYqbETpXp+zB5q5HxywYPsHKi3JXTVaez/fHrIn/eRZy6BezOs990Qn1VVaUljqtaYb2+7SsDN57+PlXW1yMpcXEM1z/Svru6CRfD5fAEw3+ybyCPPQicIqpX6n+K5WtlvzKo1ossPkDFjD8qNR8+p5l9CZNgj4qdMN1WAgvef5K8wnQqGQG0DV2jGwXB3Zt4F8Xq451sty+RK/f1pqvIUEoPfJGflNH05ZzXkLtruXrVNeoo9YhJ2jSgo4bzqwlwFX68kui2iMC1kkFwj5iZEOODOKiOA0FxZxvAtOY2cLeBefKIdrHpqN2iW0v+FQVjbXSV6Stxxd07x3o+EA1oVHYSjbcqVcZFv6/ZhJtFhk+xXKdbapydr9rmaXF0n7xX1k15ByEX9Gwa3A+vM3mG0wHJ9D485Jsg09gr1f2mW/XDDv1ELB23BRgU65R2HoX2A9sTBWdAzeAOA6UlvEISglt60e8Od4+4P9GfX+Au2TZBHP8stt/DxXBrAXrDQCUHxjMOMSRLORzmz0u0x/SHGmLRwTFnpLgUJIwo5rnwOTbSFQoIosFics/Bm4FJvhcUvGNl/lD1y+kI5lmoSCcI4VZjvz1SlfJYXoeYz8SZQzhLZVrd/lFlUlhDFiaVlQup+KxPGsW1dQDF0/xFrvSh4eyWO1vFKL15rUkas2TN/5UQJ5bFbs5gkE3+c6c/pD47PGVkmzWy0goT7MIyDlt73lcfAN03MVfDCSmxzDOkknbFcsTwxrS7aNxHM5uOFNqeoEyhnLNrCiAfDZ8Fp1nIYoQswHTvkGCl6v3rcJpIzJgtKpddq1SkTG49OD6JyzjEhiUfsUxo1eK/2wHXnqrJhpOysv7c2YM6bxWRfp6aY9c8e+p75N/dxkWjtmmP0ul4/mp2wEkXVwsA02txRm1517jc8pm53IO0TbPXK5EZMnL6e3xZlUl7ZUKu+4nN2x+QizRQyCEhcs9okY+79Ku3ilQJdCMQXsdopoKkXZu1bGYgxR7mMIN2uSTVWi2r7ek0amfo2kKzAxxHpFO3pl0AALiXEpmN8Vr5Z8rvPoSnXXn+Cc4YS4zpuXBU3pLcJQ4ZjXPVc7fCVxndMjGd4ycKyYfNNXbgkq+RybJR0WLC9Vf4QruQPjIHwJ30kdPg3ogHHNypUDGPbfFkfz5HqKRCqJooyobq9SyBL3wQRaAwIH7nH1c2WaH7pdrpKtT2PrmTe56J/zJfpwY4hsPRFH+77d5+mbajMYvBmdkWf9hfELx3Y8CjHu8c7vICWOPENMkXOCz3TdhMvkBoMh+9m6C0Yaqa2EOuLqzdP2uHIJLmFrmfP6UNSU6i7sR2n25N5Vz8Qax/RTUKNX8+E4gLDXVxVVWG2Yd1/zsxhO8lXr/7VTQ8ylUqT9KeVrpjatfQ7TAOlVkgOYO1O7p7TXCZs2rnlwZ0TiNUm8BM9uGo+DqCKB0MJbI8E7DhyJIoxZQ/ajKGPG1lH90ahV968WFRSDEXdLMZZVkP6iuPw6vWZRSQW8b3Rmjs8dPNLN2pkucrQjJCOchiLI58gVFlu9/t16Bb3YfeJS3L6ZIIW5bpeABwe7f3Q/3HeA3QooyUcG+croJhxnEEd1vzDSeGjkaTaB6VB57a0IflRp5CtuS5F1A05m1JK9cvND2FOd6gk6vnks6ubXLw/vSEwdWfVbNLnUdfPGwhraeDxxHyh4oNa5vGR66Y6li+WCWHAZRD3f1Ua+nC/iEQ7IFT7bO1ByKWTC2Po+tDLH1AC47mDW884BbYAQBQ5AmMsN7tO90OWCzUv65zmY+I4gvGyrf0a2ZUdOeW7vIIasIeZw5s93FDZ17YXrcGakoxPZ7Mo+FM6nXs6nvV6OR16tELeOPy1DstlkT4KrzeScur0eORttglMWhK9cO4jJM4p62S4HgI4VXajvnJ2dkrr9cG34+JLE1uspUam14z48z5VrXuoRxFahrEQXWHU1mtWzpke/0yctXiOZ6UoGe0Qcq0gpuHLdD0W+Es2Lgaq6UnS7hTKHQeaoNND9KjE8/l0pCRXgMiqdk1EgM/96Zuck/w2l5b8nQm6pRl2Z2rkxtX180u82sAe+7xFQqxZaw9yTVrqF2qOP2Spv+jZSRKvddc1DDfN+oLLeJ9nvD2X4SeMbwbPPVo2vg38HEaYVEX5ANBigWeYowYBgLCbgxg05ld5yFR6rUo5H0/RH+6e2En6K32IKcUVI4RaovNRoBR8foCffEqcffw675PWxxU6eyOJ83cdkMq1tWmmrVpYe/1vCNaqSlYwlXDcO2rdl2NpTDZiFHVWSQuQaAk19FFgTq0XzWyDkBQbSNeBAsPvAzE22k/lqQULVfKvFFUXjW8i88CK2jR+rITL0odpjjgMfc8xpHLNuuje6HM3jfP44pTyzfc0UbGFEUDf0hdqsiK3XCg6xNkSfi3IUeo6n8Sm27T3TdyGtbkw3mgnC6AxNL0Pesu5h1/a1Yy8zZ58YZoQMFstGiqmcET7nmCfVr4pjAzhM9UFgjb3f6KCNulQHZw+YQtdCeBfXv44l41WWnoe9rtpgBgfYZaKjG1Iq22irbAgq0ixFhdMQhjyp4V1bpsycSU1MV0S2zsDOVBW07TL/3faFLXw2zsW3WKmw+fsjprpPj6vumXdAs7umd1Mke4phXRhc3wp2Y9iHorpnmpsS2YM2Ywfzp+KOw4XH6jI7BksGDfUpYJCa5S4o94ZA3xQEep6o6d8U6c8AydW580BihsYDN8wtLb6qFB7deZkr42DZfjh2lFfxGF8OsJp+LMZdnj7K8P/JdC1f0b/pnAMiyaPB7guWRio+OdV9emZ7dYrhfV0CfXuqr7ucPJX9VxXtUJ7AMXSuZ+x01EnZC1Kbtkqe/vhmz7cTv202PWEDeqwwDt5csUeq63Xq1eP1d0VOOHYZElfqCpTOdeWvjZXe83cCfrXBtNXuewLNJRzHyNDqsbHSPustqiA5KoVC51Tlt5OnzkEXvOW+/umq9SvLPv7yn/8LUEsDBBQAAgAIAGQAjUlooHo6TQAAAGsAAAAbAAAAdW5pdmVyc2FsL3VuaXZlcnNhbC5wbmcueG1ss7GvyM1RKEstKs7Mz7NVMtQzULK34+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sCAACwCAAAFAAAAAAAAAABAAAAAABpFAAAdW5pdmVyc2FsL3BsYXllci54bWxQSwECAAAUAAIACAAua6tGNdvZrWgBAADzAgAAKQAAAAAAAAABAAAAAACWFwAAdW5pdmVyc2FsL3NraW5fY3VzdG9taXphdGlvbl9zZXR0aW5ncy54bWxQSwECAAAUAAIACABkAI1Jh2+TOWgrAACzVgAAFwAAAAAAAAAAAAAAAABFGQAAdW5pdmVyc2FsL3VuaXZlcnNhbC5wbmdQSwECAAAUAAIACABkAI1JaKB6Ok0AAABrAAAAGwAAAAAAAAABAAAAAADiRAAAdW5pdmVyc2FsL3VuaXZlcnNhbC5wbmcueG1sUEsFBgAAAAALAAsASQMAAGhFAAAAAA=="/>
  <p:tag name="ISPRING_SCORM_ENDPOINT" val="&lt;endpoint&gt;&lt;enable&gt;0&lt;/enable&gt;&lt;lrs&gt;http://&lt;/lrs&gt;&lt;auth&gt;0&lt;/auth&gt;&lt;login&gt;&lt;/login&gt;&lt;password&gt;&lt;/password&gt;&lt;key&gt;&lt;/key&gt;&lt;name&gt;&lt;/name&gt;&lt;email&gt;&lt;/email&gt;&lt;/endpoint&gt;&#10;"/>
  <p:tag name="ISPRING_PRESENTATION_TITLE" val="极简商务汇报总结计划通用PPT模板"/>
</p:tagLst>
</file>

<file path=ppt/tags/tag10.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6"/>
</p:tagLst>
</file>

<file path=ppt/tags/tag2.xml><?xml version="1.0" encoding="utf-8"?>
<p:tagLst xmlns:a="http://schemas.openxmlformats.org/drawingml/2006/main" xmlns:r="http://schemas.openxmlformats.org/officeDocument/2006/relationships" xmlns:p="http://schemas.openxmlformats.org/presentationml/2006/main">
  <p:tag name="TIMING" val="|8.3"/>
</p:tagLst>
</file>

<file path=ppt/tags/tag20.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7"/>
</p:tagLst>
</file>

<file path=ppt/tags/tag21.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TIMING" val="|8.3"/>
</p:tagLst>
</file>

<file path=ppt/tags/tag30.xml><?xml version="1.0" encoding="utf-8"?>
<p:tagLst xmlns:a="http://schemas.openxmlformats.org/drawingml/2006/main" xmlns:r="http://schemas.openxmlformats.org/officeDocument/2006/relationships" xmlns:p="http://schemas.openxmlformats.org/presentationml/2006/main">
  <p:tag name="TIMING" val="|8.3"/>
</p:tagLst>
</file>

<file path=ppt/tags/tag31.xml><?xml version="1.0" encoding="utf-8"?>
<p:tagLst xmlns:a="http://schemas.openxmlformats.org/drawingml/2006/main" xmlns:r="http://schemas.openxmlformats.org/officeDocument/2006/relationships" xmlns:p="http://schemas.openxmlformats.org/presentationml/2006/main">
  <p:tag name="TIMING" val="|8.3"/>
</p:tagLst>
</file>

<file path=ppt/tags/tag4.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2"/>
</p:tagLst>
</file>

<file path=ppt/theme/theme1.xml><?xml version="1.0" encoding="utf-8"?>
<a:theme xmlns:a="http://schemas.openxmlformats.org/drawingml/2006/main" name="第一PPT，www.1ppt.com">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方正姚体 Agency FB">
      <a:majorFont>
        <a:latin typeface="Agency FB"/>
        <a:ea typeface="方正姚体"/>
        <a:cs typeface=""/>
      </a:majorFont>
      <a:minorFont>
        <a:latin typeface="Agency FB"/>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3283</TotalTime>
  <Words>3390</Words>
  <Application>Microsoft Office PowerPoint</Application>
  <PresentationFormat>宽屏</PresentationFormat>
  <Paragraphs>221</Paragraphs>
  <Slides>23</Slides>
  <Notes>23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6" baseType="lpstr">
      <vt:lpstr>Arial Unicode MS</vt:lpstr>
      <vt:lpstr>Gill Sans</vt:lpstr>
      <vt:lpstr>Microsoft YaHei Light</vt:lpstr>
      <vt:lpstr>迷你简汉真广标</vt:lpstr>
      <vt:lpstr>微软雅黑</vt:lpstr>
      <vt:lpstr>微软雅黑 Light</vt:lpstr>
      <vt:lpstr>小米兰亭_GB外压缩</vt:lpstr>
      <vt:lpstr>Agency FB</vt:lpstr>
      <vt:lpstr>Arial</vt:lpstr>
      <vt:lpstr>Calibri</vt:lpstr>
      <vt:lpstr>Cambria Math</vt:lpstr>
      <vt:lpstr>第一PPT，www.1ppt.com</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灰色极简线条</dc:title>
  <dc:creator>第一PPT</dc:creator>
  <cp:keywords>www.1ppt.com</cp:keywords>
  <dc:description>www.1ppt.com</dc:description>
  <cp:lastModifiedBy>子衡 赵</cp:lastModifiedBy>
  <cp:revision>70</cp:revision>
  <dcterms:created xsi:type="dcterms:W3CDTF">2014-10-30T16:24:50Z</dcterms:created>
  <dcterms:modified xsi:type="dcterms:W3CDTF">2020-07-01T03:36:57Z</dcterms:modified>
</cp:coreProperties>
</file>