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6F21"/>
    <a:srgbClr val="72635C"/>
    <a:srgbClr val="ACA6A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6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3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2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0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7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0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6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0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28A1-22DA-40B1-B646-646208FC52D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0BAA-0259-4EAF-8145-BB751C81E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8826" y="0"/>
            <a:ext cx="12329652" cy="6858000"/>
          </a:xfrm>
          <a:prstGeom prst="rect">
            <a:avLst/>
          </a:prstGeom>
          <a:solidFill>
            <a:srgbClr val="AC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68826" y="0"/>
            <a:ext cx="1232965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4000">
                <a:srgbClr val="BBB4B1">
                  <a:alpha val="16000"/>
                </a:srgbClr>
              </a:gs>
              <a:gs pos="100000">
                <a:srgbClr val="72635C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5266" y="2523787"/>
            <a:ext cx="6768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 smtClean="0">
                <a:ln w="6350">
                  <a:noFill/>
                  <a:prstDash val="solid"/>
                </a:ln>
                <a:solidFill>
                  <a:srgbClr val="F36F21"/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Pro</a:t>
            </a:r>
            <a:r>
              <a:rPr lang="en-US" altLang="ko-KR" sz="4400" dirty="0" smtClean="0">
                <a:ln w="635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ject Plan </a:t>
            </a:r>
            <a:r>
              <a:rPr lang="en-US" altLang="ko-KR" sz="4400" dirty="0" smtClean="0">
                <a:ln w="6350">
                  <a:noFill/>
                  <a:prstDash val="solid"/>
                </a:ln>
                <a:solidFill>
                  <a:srgbClr val="F36F21"/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Ins</a:t>
            </a:r>
            <a:r>
              <a:rPr lang="en-US" altLang="ko-KR" sz="4400" dirty="0" smtClean="0">
                <a:ln w="635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tructions</a:t>
            </a:r>
            <a:endParaRPr lang="ko-KR" altLang="en-US" sz="4400" dirty="0">
              <a:ln w="635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Sandoll 네모니 01 Basic" panose="020B0600000101010101" pitchFamily="34" charset="-127"/>
              <a:ea typeface="Sandoll 네모니 01 Basic" panose="020B0600000101010101" pitchFamily="34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-423492" y="-406362"/>
            <a:ext cx="2915057" cy="2915057"/>
          </a:xfrm>
          <a:prstGeom prst="rtTriangle">
            <a:avLst/>
          </a:prstGeom>
          <a:solidFill>
            <a:srgbClr val="F36F2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16200000">
            <a:off x="9700435" y="4326158"/>
            <a:ext cx="2915057" cy="2915057"/>
          </a:xfrm>
          <a:prstGeom prst="rtTriangle">
            <a:avLst/>
          </a:prstGeom>
          <a:solidFill>
            <a:srgbClr val="F36F2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9" idx="1"/>
          </p:cNvCxnSpPr>
          <p:nvPr/>
        </p:nvCxnSpPr>
        <p:spPr>
          <a:xfrm>
            <a:off x="-68826" y="3429000"/>
            <a:ext cx="10405018" cy="0"/>
          </a:xfrm>
          <a:prstGeom prst="line">
            <a:avLst/>
          </a:prstGeom>
          <a:ln w="25400">
            <a:solidFill>
              <a:srgbClr val="FFFF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1108" y="3564772"/>
            <a:ext cx="7168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Team</a:t>
            </a:r>
            <a:r>
              <a:rPr lang="en-US" altLang="ko-K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 </a:t>
            </a:r>
            <a:r>
              <a:rPr lang="en-US" altLang="ko-K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5</a:t>
            </a:r>
            <a:r>
              <a:rPr lang="en-US" altLang="ko-K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 – Kim </a:t>
            </a:r>
            <a:r>
              <a:rPr lang="en-US" altLang="ko-K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Gyeongjin</a:t>
            </a:r>
            <a:r>
              <a:rPr lang="en-US" altLang="ko-K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, Kim </a:t>
            </a:r>
            <a:r>
              <a:rPr lang="en-US" altLang="ko-K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Yejin</a:t>
            </a:r>
            <a:r>
              <a:rPr lang="en-US" altLang="ko-K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, Song </a:t>
            </a:r>
            <a:r>
              <a:rPr lang="en-US" altLang="ko-K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Jihye</a:t>
            </a:r>
            <a:r>
              <a:rPr lang="en-US" altLang="ko-KR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, Jang </a:t>
            </a:r>
            <a:r>
              <a:rPr lang="en-US" altLang="ko-KR" sz="2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Yoona</a:t>
            </a:r>
            <a:endParaRPr lang="ko-KR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68826" y="0"/>
            <a:ext cx="1232965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0000">
                <a:srgbClr val="BBB4B1">
                  <a:alpha val="20000"/>
                </a:srgbClr>
              </a:gs>
              <a:gs pos="100000">
                <a:srgbClr val="72635C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 rot="5400000">
            <a:off x="-423492" y="-406362"/>
            <a:ext cx="2915057" cy="2915057"/>
          </a:xfrm>
          <a:prstGeom prst="rtTriangle">
            <a:avLst/>
          </a:prstGeom>
          <a:solidFill>
            <a:srgbClr val="F36F2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92909" y="438765"/>
            <a:ext cx="220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36F21"/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Mo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tivations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andoll 네모니 01 Basic" panose="020B0600000101010101" pitchFamily="34" charset="-127"/>
              <a:ea typeface="Sandoll 네모니 01 Basic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554" y="2170141"/>
            <a:ext cx="105528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Even if we </a:t>
            </a:r>
            <a:r>
              <a:rPr lang="en-US" altLang="ko-KR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don't have cards or board games we can play with </a:t>
            </a:r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right away,</a:t>
            </a:r>
          </a:p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using AR technology, wouldn't we be able to play games </a:t>
            </a:r>
            <a:r>
              <a:rPr lang="en-US" altLang="ko-KR" sz="2000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with our cell phone </a:t>
            </a:r>
            <a:r>
              <a:rPr lang="en-US" altLang="ko-KR" sz="2000" dirty="0" smtClean="0">
                <a:solidFill>
                  <a:srgbClr val="F36F21"/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anytime</a:t>
            </a:r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, anywhere?</a:t>
            </a:r>
            <a:endParaRPr lang="ko-KR" altLang="en-US" dirty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763" y="4309504"/>
            <a:ext cx="10490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In reality, we don't have a game card</a:t>
            </a:r>
          </a:p>
          <a:p>
            <a:pPr algn="ctr"/>
            <a:r>
              <a:rPr lang="en-US" altLang="ko-KR" sz="2000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but we can enjoy the game by </a:t>
            </a:r>
            <a:r>
              <a:rPr lang="en-US" altLang="ko-KR" sz="2000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adding a card </a:t>
            </a:r>
            <a:r>
              <a:rPr lang="en-US" altLang="ko-KR" sz="2000" dirty="0" smtClean="0">
                <a:solidFill>
                  <a:srgbClr val="F36F21"/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image</a:t>
            </a:r>
            <a:r>
              <a:rPr lang="en-US" altLang="ko-KR" sz="2000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 </a:t>
            </a:r>
            <a:r>
              <a:rPr lang="en-US" altLang="ko-KR" sz="2000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on top of something like white papers.</a:t>
            </a:r>
            <a:endParaRPr lang="ko-KR" altLang="en-US" sz="2000" dirty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5731397" y="3357785"/>
            <a:ext cx="729205" cy="520860"/>
          </a:xfrm>
          <a:prstGeom prst="rightArrow">
            <a:avLst/>
          </a:prstGeom>
          <a:solidFill>
            <a:srgbClr val="F36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68826" y="0"/>
            <a:ext cx="1232965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0000">
                <a:srgbClr val="BBB4B1">
                  <a:alpha val="20000"/>
                </a:srgbClr>
              </a:gs>
              <a:gs pos="100000">
                <a:srgbClr val="72635C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/>
        </p:nvSpPr>
        <p:spPr>
          <a:xfrm rot="5400000">
            <a:off x="-423492" y="-406362"/>
            <a:ext cx="2915057" cy="2915057"/>
          </a:xfrm>
          <a:prstGeom prst="rtTriangle">
            <a:avLst/>
          </a:prstGeom>
          <a:solidFill>
            <a:srgbClr val="F36F2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05785" y="404041"/>
            <a:ext cx="578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Similar Existing Project – </a:t>
            </a:r>
            <a:r>
              <a:rPr lang="en-US" altLang="ko-KR" sz="2800" dirty="0" smtClean="0">
                <a:solidFill>
                  <a:srgbClr val="F36F21"/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Tilt Five</a:t>
            </a:r>
            <a:endParaRPr lang="ko-KR" altLang="en-US" sz="2800" dirty="0">
              <a:solidFill>
                <a:srgbClr val="F36F21"/>
              </a:solidFill>
              <a:latin typeface="Sandoll 네모니 01 Basic" panose="020B0600000101010101" pitchFamily="34" charset="-127"/>
              <a:ea typeface="Sandoll 네모니 01 Basic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692" y="1922097"/>
            <a:ext cx="5192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New board game using AR technology</a:t>
            </a:r>
          </a:p>
          <a:p>
            <a:endParaRPr lang="en-US" altLang="ko-KR" dirty="0" smtClean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More vivid through 3D graphic</a:t>
            </a:r>
          </a:p>
          <a:p>
            <a:endParaRPr lang="en-US" altLang="ko-KR" dirty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There are many preparations for AR board games</a:t>
            </a:r>
          </a:p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and they are expensive </a:t>
            </a:r>
            <a:r>
              <a:rPr lang="en-US" altLang="ko-KR" dirty="0" err="1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equipments</a:t>
            </a:r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71749" y="1331302"/>
            <a:ext cx="4924481" cy="4989529"/>
            <a:chOff x="884401" y="1331302"/>
            <a:chExt cx="4924481" cy="49895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285" y="1331302"/>
              <a:ext cx="4464714" cy="313274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401" y="4627298"/>
              <a:ext cx="4924481" cy="1693533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1296365" y="1602845"/>
              <a:ext cx="879676" cy="905850"/>
            </a:xfrm>
            <a:prstGeom prst="ellipse">
              <a:avLst/>
            </a:prstGeom>
            <a:noFill/>
            <a:ln w="34925">
              <a:solidFill>
                <a:srgbClr val="FFFF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320145" y="2258563"/>
              <a:ext cx="702568" cy="723472"/>
            </a:xfrm>
            <a:prstGeom prst="ellipse">
              <a:avLst/>
            </a:prstGeom>
            <a:noFill/>
            <a:ln w="34925">
              <a:solidFill>
                <a:srgbClr val="FFFF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010329" y="2671950"/>
              <a:ext cx="1513923" cy="1558968"/>
            </a:xfrm>
            <a:prstGeom prst="ellipse">
              <a:avLst/>
            </a:prstGeom>
            <a:noFill/>
            <a:ln w="34925">
              <a:solidFill>
                <a:srgbClr val="FFFF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9" idx="3"/>
            </p:cNvCxnSpPr>
            <p:nvPr/>
          </p:nvCxnSpPr>
          <p:spPr>
            <a:xfrm>
              <a:off x="1425191" y="2376036"/>
              <a:ext cx="35063" cy="2563609"/>
            </a:xfrm>
            <a:prstGeom prst="straightConnector1">
              <a:avLst/>
            </a:prstGeom>
            <a:ln w="38100">
              <a:solidFill>
                <a:srgbClr val="FFFF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3446557" y="3799184"/>
              <a:ext cx="23574" cy="1434205"/>
            </a:xfrm>
            <a:prstGeom prst="straightConnector1">
              <a:avLst/>
            </a:prstGeom>
            <a:ln w="38100">
              <a:solidFill>
                <a:srgbClr val="FFFF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5"/>
            </p:cNvCxnSpPr>
            <p:nvPr/>
          </p:nvCxnSpPr>
          <p:spPr>
            <a:xfrm>
              <a:off x="3919824" y="2876085"/>
              <a:ext cx="694411" cy="2063560"/>
            </a:xfrm>
            <a:prstGeom prst="straightConnector1">
              <a:avLst/>
            </a:prstGeom>
            <a:ln w="38100">
              <a:solidFill>
                <a:srgbClr val="FFFF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589898" y="6404749"/>
            <a:ext cx="18673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72635C"/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https://www.tiltfive.com/</a:t>
            </a:r>
            <a:endParaRPr lang="ko-KR" altLang="en-US" sz="1200" dirty="0">
              <a:solidFill>
                <a:srgbClr val="72635C"/>
              </a:solidFill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9096" y="4700607"/>
            <a:ext cx="633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Different from our desire to play games </a:t>
            </a:r>
            <a:r>
              <a:rPr lang="en-US" altLang="ko-KR" dirty="0" smtClean="0">
                <a:solidFill>
                  <a:srgbClr val="F36F21"/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anytime, anywhere</a:t>
            </a:r>
          </a:p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if we have just the players and devices like smartphone.</a:t>
            </a:r>
            <a:endParaRPr lang="ko-KR" altLang="en-US" dirty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5400000">
            <a:off x="8522885" y="3979342"/>
            <a:ext cx="729205" cy="408481"/>
          </a:xfrm>
          <a:prstGeom prst="rightArrow">
            <a:avLst/>
          </a:prstGeom>
          <a:solidFill>
            <a:srgbClr val="F36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68826" y="0"/>
            <a:ext cx="1232965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0000">
                <a:srgbClr val="BBB4B1">
                  <a:alpha val="20000"/>
                </a:srgbClr>
              </a:gs>
              <a:gs pos="100000">
                <a:srgbClr val="72635C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 rot="5400000">
            <a:off x="-423492" y="-406362"/>
            <a:ext cx="2915057" cy="2915057"/>
          </a:xfrm>
          <a:prstGeom prst="rtTriangle">
            <a:avLst/>
          </a:prstGeom>
          <a:solidFill>
            <a:srgbClr val="F36F2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19087" y="734997"/>
            <a:ext cx="8353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After meeting, we made a goal of providing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“AR Indian Poker”</a:t>
            </a:r>
            <a:r>
              <a:rPr lang="en-US" altLang="ko-KR" dirty="0" smtClean="0">
                <a:solidFill>
                  <a:srgbClr val="F36F21"/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 </a:t>
            </a:r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game service. </a:t>
            </a:r>
            <a:endParaRPr lang="ko-KR" altLang="en-US" dirty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985" y="554243"/>
            <a:ext cx="9143999" cy="6858000"/>
          </a:xfrm>
          <a:prstGeom prst="rect">
            <a:avLst/>
          </a:prstGeom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889756" y="2627199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1. Each player takes one card</a:t>
            </a:r>
          </a:p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    and puts it on his forehead at the same time.</a:t>
            </a:r>
            <a:endParaRPr lang="ko-KR" altLang="en-US" dirty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9756" y="3562864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2. The player decides whether to call or die</a:t>
            </a:r>
          </a:p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    while only the number of the opponent's cards is known.</a:t>
            </a:r>
            <a:endParaRPr lang="ko-KR" altLang="en-US" dirty="0" smtClean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00389" y="4532319"/>
            <a:ext cx="530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3. Players who have not decided to "die“</a:t>
            </a:r>
          </a:p>
          <a:p>
            <a:r>
              <a:rPr lang="en-US" altLang="ko-KR" dirty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 </a:t>
            </a:r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   will reveal their cards to decide the final winner.</a:t>
            </a:r>
            <a:endParaRPr lang="ko-KR" altLang="en-US" dirty="0" smtClean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5855" y="1838508"/>
            <a:ext cx="263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Rule of Indian Poker</a:t>
            </a:r>
            <a:endParaRPr lang="ko-KR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0469" y="-919300"/>
            <a:ext cx="2933954" cy="6477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2197" y="517865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Player A</a:t>
            </a:r>
            <a:endParaRPr lang="ko-KR" altLang="en-US" dirty="0" smtClean="0"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3681" y="393523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Player B</a:t>
            </a:r>
            <a:endParaRPr lang="ko-KR" altLang="en-US" dirty="0" smtClean="0"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5625" y="49772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Player C</a:t>
            </a:r>
            <a:endParaRPr lang="ko-KR" altLang="en-US" dirty="0" smtClean="0"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76" y="4965509"/>
            <a:ext cx="3941996" cy="16035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50157" y="5725937"/>
            <a:ext cx="35491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>
                <a:solidFill>
                  <a:srgbClr val="FFFFFF"/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The number of card C has is large,</a:t>
            </a:r>
          </a:p>
          <a:p>
            <a:r>
              <a:rPr lang="en-US" altLang="ko-KR" sz="1700" dirty="0" smtClean="0">
                <a:solidFill>
                  <a:srgbClr val="FFFFFF"/>
                </a:solidFill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so I have to make him choose "die".</a:t>
            </a:r>
            <a:endParaRPr lang="ko-KR" altLang="en-US" sz="1700" dirty="0" smtClean="0">
              <a:solidFill>
                <a:srgbClr val="FFFFFF"/>
              </a:solidFill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6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68826" y="0"/>
            <a:ext cx="1232965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0000">
                <a:srgbClr val="BBB4B1">
                  <a:alpha val="20000"/>
                </a:srgbClr>
              </a:gs>
              <a:gs pos="100000">
                <a:srgbClr val="72635C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/>
        </p:nvSpPr>
        <p:spPr>
          <a:xfrm rot="5400000">
            <a:off x="-423492" y="-406362"/>
            <a:ext cx="2915057" cy="2915057"/>
          </a:xfrm>
          <a:prstGeom prst="rtTriangle">
            <a:avLst/>
          </a:prstGeom>
          <a:solidFill>
            <a:srgbClr val="F36F2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8196" y="46550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If we apply AR technology to this game...</a:t>
            </a:r>
            <a:endParaRPr lang="ko-KR" altLang="en-US" dirty="0" smtClean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70" y="650173"/>
            <a:ext cx="6181059" cy="463579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540103" y="1241202"/>
            <a:ext cx="1477925" cy="1477925"/>
          </a:xfrm>
          <a:prstGeom prst="ellipse">
            <a:avLst/>
          </a:prstGeom>
          <a:noFill/>
          <a:ln w="44450">
            <a:solidFill>
              <a:srgbClr val="F36F2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2"/>
          </p:cNvCxnSpPr>
          <p:nvPr/>
        </p:nvCxnSpPr>
        <p:spPr>
          <a:xfrm flipH="1" flipV="1">
            <a:off x="2711302" y="1967023"/>
            <a:ext cx="1828801" cy="13142"/>
          </a:xfrm>
          <a:prstGeom prst="straightConnector1">
            <a:avLst/>
          </a:prstGeom>
          <a:ln w="47625">
            <a:solidFill>
              <a:srgbClr val="F36F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2248" y="1518775"/>
            <a:ext cx="2169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Image</a:t>
            </a:r>
          </a:p>
          <a:p>
            <a:pPr algn="r"/>
            <a:r>
              <a:rPr lang="en-US" altLang="ko-KR" sz="2000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composed of AR</a:t>
            </a:r>
            <a:endParaRPr lang="ko-KR" altLang="en-US" sz="2000" dirty="0" smtClean="0"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105556" y="3211032"/>
            <a:ext cx="1506277" cy="10633"/>
          </a:xfrm>
          <a:prstGeom prst="straightConnector1">
            <a:avLst/>
          </a:prstGeom>
          <a:ln w="47625">
            <a:solidFill>
              <a:srgbClr val="F36F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60213" y="2920223"/>
            <a:ext cx="2126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The real players</a:t>
            </a:r>
          </a:p>
          <a:p>
            <a:pPr algn="r"/>
            <a:r>
              <a:rPr lang="en-US" altLang="ko-KR" sz="2000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and background</a:t>
            </a:r>
            <a:endParaRPr lang="ko-KR" altLang="en-US" sz="2000" dirty="0" smtClean="0"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594" y="4787520"/>
            <a:ext cx="1043086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The game program plays the role of a dealer who divides cards.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Each player has his or her own device and is looking at the other player.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It will provide roulette or dice functions to determine the order the players will choose "die" or "call".</a:t>
            </a:r>
            <a:endParaRPr lang="ko-KR" altLang="en-US" dirty="0" smtClean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6635" y="4284982"/>
            <a:ext cx="26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Player A’s Perspective</a:t>
            </a:r>
            <a:endParaRPr lang="ko-KR" altLang="en-US" dirty="0" smtClean="0"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3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68826" y="0"/>
            <a:ext cx="1232965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0000">
                <a:srgbClr val="BBB4B1">
                  <a:alpha val="20000"/>
                </a:srgbClr>
              </a:gs>
              <a:gs pos="100000">
                <a:srgbClr val="72635C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/>
        </p:nvSpPr>
        <p:spPr>
          <a:xfrm rot="5400000">
            <a:off x="-423492" y="-406362"/>
            <a:ext cx="2915057" cy="2915057"/>
          </a:xfrm>
          <a:prstGeom prst="rtTriangle">
            <a:avLst/>
          </a:prstGeom>
          <a:solidFill>
            <a:srgbClr val="F36F2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97525" y="1159302"/>
            <a:ext cx="25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36F21"/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Work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Division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andoll 네모니 01 Basic" panose="020B0600000101010101" pitchFamily="34" charset="-127"/>
              <a:ea typeface="Sandoll 네모니 01 Basic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7525" y="1885703"/>
            <a:ext cx="562442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- Scripting </a:t>
            </a:r>
            <a:r>
              <a:rPr lang="en-US" altLang="ko-KR" dirty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– Kim </a:t>
            </a:r>
            <a:r>
              <a:rPr lang="en-US" altLang="ko-KR" dirty="0" err="1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Gyeongjin</a:t>
            </a:r>
            <a:r>
              <a:rPr lang="en-US" altLang="ko-KR" dirty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, Kim </a:t>
            </a:r>
            <a:r>
              <a:rPr lang="en-US" altLang="ko-KR" dirty="0" err="1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Yejin</a:t>
            </a:r>
            <a:r>
              <a:rPr lang="en-US" altLang="ko-KR" dirty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, Jang </a:t>
            </a:r>
            <a:r>
              <a:rPr lang="en-US" altLang="ko-KR" dirty="0" err="1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Yoona</a:t>
            </a:r>
            <a:endParaRPr lang="en-US" altLang="ko-KR" dirty="0" smtClean="0"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- Graphics – Song </a:t>
            </a:r>
            <a:r>
              <a:rPr lang="en-US" altLang="ko-KR" dirty="0" err="1" smtClean="0">
                <a:latin typeface="Sandoll 고딕Neo1유니코드 08 Eb" panose="020B0600000101010101" pitchFamily="34" charset="-127"/>
                <a:ea typeface="Sandoll 고딕Neo1유니코드 08 Eb" panose="020B0600000101010101" pitchFamily="34" charset="-127"/>
              </a:rPr>
              <a:t>Jihye</a:t>
            </a:r>
            <a:endParaRPr lang="en-US" altLang="ko-KR" dirty="0" smtClean="0">
              <a:latin typeface="Sandoll 고딕Neo1유니코드 08 Eb" panose="020B0600000101010101" pitchFamily="34" charset="-127"/>
              <a:ea typeface="Sandoll 고딕Neo1유니코드 08 Eb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7525" y="2937243"/>
            <a:ext cx="91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*The division of work will be increasingly subdivided as needed as the project progresses</a:t>
            </a:r>
            <a:endParaRPr lang="ko-KR" altLang="en-US" dirty="0" smtClean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7525" y="3999286"/>
            <a:ext cx="365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36F21"/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Tools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for our project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andoll 네모니 01 Basic" panose="020B0600000101010101" pitchFamily="34" charset="-127"/>
              <a:ea typeface="Sandoll 네모니 01 Basic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7525" y="4721077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- Unity</a:t>
            </a:r>
          </a:p>
          <a:p>
            <a:r>
              <a:rPr lang="en-US" altLang="ko-KR" dirty="0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- </a:t>
            </a:r>
            <a:r>
              <a:rPr lang="en-US" altLang="ko-KR" dirty="0" err="1" smtClean="0">
                <a:latin typeface="Sandoll 고딕Neo1유니코드 03 Lt" panose="020B0600000101010101" pitchFamily="34" charset="-127"/>
                <a:ea typeface="Sandoll 고딕Neo1유니코드 03 Lt" panose="020B0600000101010101" pitchFamily="34" charset="-127"/>
              </a:rPr>
              <a:t>Git</a:t>
            </a:r>
            <a:endParaRPr lang="ko-KR" altLang="en-US" dirty="0" smtClean="0">
              <a:latin typeface="Sandoll 고딕Neo1유니코드 03 Lt" panose="020B0600000101010101" pitchFamily="34" charset="-127"/>
              <a:ea typeface="Sandoll 고딕Neo1유니코드 03 L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9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68826" y="0"/>
            <a:ext cx="1232965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0000">
                <a:srgbClr val="BBB4B1">
                  <a:alpha val="20000"/>
                </a:srgbClr>
              </a:gs>
              <a:gs pos="100000">
                <a:srgbClr val="72635C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/>
        </p:nvSpPr>
        <p:spPr>
          <a:xfrm rot="5400000">
            <a:off x="-423492" y="-406362"/>
            <a:ext cx="2915057" cy="2915057"/>
          </a:xfrm>
          <a:prstGeom prst="rtTriangle">
            <a:avLst/>
          </a:prstGeom>
          <a:solidFill>
            <a:srgbClr val="F36F21"/>
          </a:solidFill>
          <a:ln>
            <a:noFill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02967" y="65279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36F21"/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Sche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andoll 네모니 01 Basic" panose="020B0600000101010101" pitchFamily="34" charset="-127"/>
                <a:ea typeface="Sandoll 네모니 01 Basic" panose="020B0600000101010101" pitchFamily="34" charset="-127"/>
              </a:rPr>
              <a:t>dule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Sandoll 네모니 01 Basic" panose="020B0600000101010101" pitchFamily="34" charset="-127"/>
              <a:ea typeface="Sandoll 네모니 01 Basic" panose="020B0600000101010101" pitchFamily="34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1" y="1828800"/>
            <a:ext cx="8036557" cy="39872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94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Sandoll 고딕Neo1유니코드 03 Lt" panose="020B0600000101010101" pitchFamily="34" charset="-127"/>
            <a:ea typeface="Sandoll 고딕Neo1유니코드 03 Lt" panose="020B0600000101010101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360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Sandoll 고딕Neo1유니코드 03 Lt</vt:lpstr>
      <vt:lpstr>Sandoll 고딕Neo1유니코드 08 Eb</vt:lpstr>
      <vt:lpstr>Sandoll 네모니 01 Basic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송지혜</dc:creator>
  <cp:lastModifiedBy>송지혜</cp:lastModifiedBy>
  <cp:revision>31</cp:revision>
  <dcterms:created xsi:type="dcterms:W3CDTF">2021-03-18T06:12:00Z</dcterms:created>
  <dcterms:modified xsi:type="dcterms:W3CDTF">2021-03-19T01:32:48Z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